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0692000" cy="756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Relationship Id="rId4" Type="http://schemas.openxmlformats.org/officeDocument/2006/relationships/image" Target="../media/image17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Relationship Id="rId4" Type="http://schemas.openxmlformats.org/officeDocument/2006/relationships/image" Target="../media/image20.jpg"/><Relationship Id="rId5" Type="http://schemas.openxmlformats.org/officeDocument/2006/relationships/image" Target="../media/image21.jpg"/><Relationship Id="rId6" Type="http://schemas.openxmlformats.org/officeDocument/2006/relationships/image" Target="../media/image2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692000" cy="7560000"/>
          </a:xfrm>
          <a:prstGeom prst="rect">
            <a:avLst/>
          </a:prstGeom>
          <a:solidFill>
            <a:srgbClr val="DA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62000" y="774700"/>
            <a:ext cx="6350000" cy="55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111111"/>
                </a:solidFill>
                <a:latin typeface="Helvetica Neue"/>
              </a:rPr>
              <a:t>Portafoli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447800"/>
            <a:ext cx="6604000" cy="10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sz="1800" b="0">
                <a:solidFill>
                  <a:srgbClr val="111111"/>
                </a:solidFill>
                <a:latin typeface="Helvetica Neue"/>
              </a:rPr>
              <a:t>Crida de portafolis per a la conceptualització, disseny i producció de la instal·lació artística de l’estand Barcelona City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413000"/>
            <a:ext cx="762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8A8A8A"/>
                </a:solidFill>
                <a:latin typeface="Helvetica Neue"/>
              </a:rPr>
              <a:t>Integrated Systems Europe · Barcelona, febrer de 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60700"/>
            <a:ext cx="3810000" cy="20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11111"/>
                </a:solidFill>
                <a:latin typeface="Helvetica Neue"/>
              </a:rPr>
              <a:t>PROJECTES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314700"/>
            <a:ext cx="889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11111"/>
                </a:solidFill>
                <a:latin typeface="Helvetica Neue"/>
              </a:rPr>
              <a:t>01   Shaping Today x Tomorrow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9200" y="3530600"/>
            <a:ext cx="889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A8A8A"/>
                </a:solidFill>
                <a:latin typeface="Helvetica Neue"/>
              </a:rPr>
              <a:t>Exposició Efímera · Retail / Corporatiu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46500"/>
            <a:ext cx="889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11111"/>
                </a:solidFill>
                <a:latin typeface="Helvetica Neue"/>
              </a:rPr>
              <a:t>02   Magna Mansions Showcase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9200" y="3962400"/>
            <a:ext cx="889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A8A8A"/>
                </a:solidFill>
                <a:latin typeface="Helvetica Neue"/>
              </a:rPr>
              <a:t>Escenografia Efímera · Tecnologia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178300"/>
            <a:ext cx="889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11111"/>
                </a:solidFill>
                <a:latin typeface="Helvetica Neue"/>
              </a:rPr>
              <a:t>03   The Line Exhibition (Riad i Seül)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4394200"/>
            <a:ext cx="889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A8A8A"/>
                </a:solidFill>
                <a:latin typeface="Helvetica Neue"/>
              </a:rPr>
              <a:t>Exposició Efímera Itinerant · Tecnologia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4610100"/>
            <a:ext cx="889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11111"/>
                </a:solidFill>
                <a:latin typeface="Helvetica Neue"/>
              </a:rPr>
              <a:t>04   Diagonal 615. Live Feed Videowall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19200" y="4826000"/>
            <a:ext cx="889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A8A8A"/>
                </a:solidFill>
                <a:latin typeface="Helvetica Neue"/>
              </a:rPr>
              <a:t>Instal·Lació Audiovisual Permanent · Corporatiu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041900"/>
            <a:ext cx="889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11111"/>
                </a:solidFill>
                <a:latin typeface="Helvetica Neue"/>
              </a:rPr>
              <a:t>05   FC Barcelona Museum, Haikou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9200" y="5257800"/>
            <a:ext cx="889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A8A8A"/>
                </a:solidFill>
                <a:latin typeface="Helvetica Neue"/>
              </a:rPr>
              <a:t>Museografia · Equipament Cultural</a:t>
            </a:r>
          </a:p>
        </p:txBody>
      </p:sp>
      <p:pic>
        <p:nvPicPr>
          <p:cNvPr id="17" name="Picture 16" descr="b-000_137x89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651500"/>
            <a:ext cx="1752320" cy="1139008"/>
          </a:xfrm>
          <a:prstGeom prst="rect">
            <a:avLst/>
          </a:prstGeom>
        </p:spPr>
      </p:pic>
      <p:pic>
        <p:nvPicPr>
          <p:cNvPr id="18" name="Picture 17" descr="a-000_137x89_cover_0.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5920" y="5651500"/>
            <a:ext cx="1752320" cy="1139008"/>
          </a:xfrm>
          <a:prstGeom prst="rect">
            <a:avLst/>
          </a:prstGeom>
        </p:spPr>
      </p:pic>
      <p:pic>
        <p:nvPicPr>
          <p:cNvPr id="19" name="Picture 18" descr="a-048_137x89_cover_0.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9840" y="5651500"/>
            <a:ext cx="1752320" cy="1139008"/>
          </a:xfrm>
          <a:prstGeom prst="rect">
            <a:avLst/>
          </a:prstGeom>
        </p:spPr>
      </p:pic>
      <p:pic>
        <p:nvPicPr>
          <p:cNvPr id="20" name="Picture 19" descr="c1-lobby_137x89_cover_0.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760" y="5651500"/>
            <a:ext cx="1752320" cy="1139008"/>
          </a:xfrm>
          <a:prstGeom prst="rect">
            <a:avLst/>
          </a:prstGeom>
        </p:spPr>
      </p:pic>
      <p:pic>
        <p:nvPicPr>
          <p:cNvPr id="21" name="Picture 20" descr="a-051_137x89_cover_0.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7680" y="5651500"/>
            <a:ext cx="1752320" cy="113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564000" y="254000"/>
            <a:ext cx="7620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0">
                <a:solidFill>
                  <a:srgbClr val="8A8A8A"/>
                </a:solidFill>
                <a:latin typeface="Helvetica Neue"/>
              </a:rPr>
              <a:t>EXPOSICIÓ EFÍMERA · RETAIL / CORPORATIU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74000" y="533400"/>
            <a:ext cx="3810000" cy="20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0">
                <a:solidFill>
                  <a:srgbClr val="8A8A8A"/>
                </a:solidFill>
                <a:latin typeface="Helvetica Neue"/>
              </a:rPr>
              <a:t>Projecte 1 de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5300" y="1181100"/>
            <a:ext cx="25400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Helvetica Neue"/>
              </a:rPr>
              <a:t>BRÍFING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0700" y="1181100"/>
            <a:ext cx="25400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Helvetica Neue"/>
              </a:rPr>
              <a:t>PROPOSTA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300" y="1689100"/>
            <a:ext cx="4762500" cy="40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sz="2000" b="0">
                <a:solidFill>
                  <a:srgbClr val="111111"/>
                </a:solidFill>
                <a:latin typeface="Helvetica Neue"/>
              </a:rPr>
              <a:t>Exposició efímera per explicar, des de dins, com Zara imagina el seu futur: persones, sostenibilitat i tecnologia. El client demanava un espai memorable per a visites institucionals i equips interns, on els testimonis dels professionals de la companyia fossin el contingut central, amb una capa digital que permetés actualitzar-los i fer-los créixer al llarg de la mostra.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0700" y="1689100"/>
            <a:ext cx="4572000" cy="546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sz="2000" b="0">
                <a:solidFill>
                  <a:srgbClr val="111111"/>
                </a:solidFill>
                <a:latin typeface="Helvetica Neue"/>
              </a:rPr>
              <a:t>Un recorregut en tres atmosferes: un vestíbul de policarbonat ondulat i superfícies reflectants que dissol els límits de la sala; una nau de cortines translúcides on suren retrats a gran escala dels protagonistes; i una sala vermella monocroma, amb bancs, on una gran projecció reuneix els vídeo-testimonis. La capa digital és invisible però estructural: un CMS controla continguts i escenes, un iPad convida el visitant a gravar la seva experiència, revisada i publicada en 24 hores, i un controlador de sala orquestra projecció i llum.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300" y="4826000"/>
            <a:ext cx="4762500" cy="2480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Shaping Today x Tomorrow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Zara (Inditex)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2024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320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180.000 €</a:t>
            </a:r>
          </a:p>
          <a:p>
            <a:pPr>
              <a:lnSpc>
                <a:spcPts val="1300"/>
              </a:lnSpc>
              <a:spcBef>
                <a:spcPts val="400"/>
              </a:spcBef>
            </a:pPr>
            <a:r>
              <a:rPr sz="1100" b="1">
                <a:solidFill>
                  <a:srgbClr val="8A8A8A"/>
                </a:solidFill>
                <a:latin typeface="Helvetica Neue"/>
              </a:rPr>
              <a:t>Abast de l’equip: </a:t>
            </a:r>
            <a:r>
              <a:rPr sz="1100" b="0">
                <a:solidFill>
                  <a:srgbClr val="8A8A8A"/>
                </a:solidFill>
                <a:latin typeface="Helvetica Neue"/>
              </a:rPr>
              <a:t>Direcció de projecte, sistemes interactius i continguts, amb l’estudi de disseny espacial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-000_841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558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Shaping Today x Tomorrow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Zara (Inditex)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2024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320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180.000 €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Accés: policarbonat ondulat i superfícies reflectants.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-001_841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558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Shaping Today x Tomorrow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Zara (Inditex)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2024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320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180.000 €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Nau de cortines translúcides amb retrats suspesos.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-002_276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13200" cy="5588000"/>
          </a:xfrm>
          <a:prstGeom prst="rect">
            <a:avLst/>
          </a:prstGeom>
        </p:spPr>
      </p:pic>
      <p:pic>
        <p:nvPicPr>
          <p:cNvPr id="3" name="Picture 2" descr="b-003-right_276x440_cover_0.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400" y="0"/>
            <a:ext cx="3513200" cy="5588000"/>
          </a:xfrm>
          <a:prstGeom prst="rect">
            <a:avLst/>
          </a:prstGeom>
        </p:spPr>
      </p:pic>
      <p:pic>
        <p:nvPicPr>
          <p:cNvPr id="4" name="Picture 3" descr="b-007_276x440_cover_0.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800" y="0"/>
            <a:ext cx="3513200" cy="558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Shaping Today x Tomorrow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Zara (Inditex)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2024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320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180.000 €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Sala vermella: projecció de testimonis, punt de gravació i accés.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564000" y="254000"/>
            <a:ext cx="7620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0">
                <a:solidFill>
                  <a:srgbClr val="8A8A8A"/>
                </a:solidFill>
                <a:latin typeface="Helvetica Neue"/>
              </a:rPr>
              <a:t>ESCENOGRAFIA EFÍMERA · TECNOLOGIA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74000" y="533400"/>
            <a:ext cx="3810000" cy="20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0">
                <a:solidFill>
                  <a:srgbClr val="8A8A8A"/>
                </a:solidFill>
                <a:latin typeface="Helvetica Neue"/>
              </a:rPr>
              <a:t>Projecte 2 de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5300" y="1181100"/>
            <a:ext cx="25400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Helvetica Neue"/>
              </a:rPr>
              <a:t>BRÍFING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0700" y="1181100"/>
            <a:ext cx="25400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Helvetica Neue"/>
              </a:rPr>
              <a:t>PROPOSTA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300" y="1689100"/>
            <a:ext cx="4762500" cy="40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sz="2000" b="0">
                <a:solidFill>
                  <a:srgbClr val="111111"/>
                </a:solidFill>
                <a:latin typeface="Helvetica Neue"/>
              </a:rPr>
              <a:t>Escenografia efímera per a dues sessions del consell fundacional de NEOM, on calia presentar en pocs minuts, i amb el màxim impacte, una col·lecció de mansions projectades per estudis internacionals per a la regió de Magna. Continguts que canviaven fins a l’últim moment, presentació guiada en directe i necessitat de comparar parcel·les, tipologies i dades en un mateix espai.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0700" y="1689100"/>
            <a:ext cx="4572000" cy="546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sz="2000" b="0">
                <a:solidFill>
                  <a:srgbClr val="111111"/>
                </a:solidFill>
                <a:latin typeface="Helvetica Neue"/>
              </a:rPr>
              <a:t>Una gran paret corba de pantalles envolta l’audiència i converteix la sala en un paisatge continu de la costa de Magna. A la primera edició, mosaic de catorze projectes sobre un mural fotogràfic; a la segona, seqüència de finestres a gran escala amb maquetes físiques al davant, sobre pedestals, que fixen l’escala i conviden a apropar-se. Un CMS d’exposició i un controlador iPad permeten a l’orador saltar de projecte a projecte, obrir les dades de cada parcel·la i analitzar tipologies sense interrompre el relat.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300" y="4826000"/>
            <a:ext cx="4762500" cy="2480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Magna Mansions Showcase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NEOM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2022–2025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600 – 8.000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Confidencial (NDA)</a:t>
            </a:r>
          </a:p>
          <a:p>
            <a:pPr>
              <a:lnSpc>
                <a:spcPts val="1300"/>
              </a:lnSpc>
              <a:spcBef>
                <a:spcPts val="400"/>
              </a:spcBef>
            </a:pPr>
            <a:r>
              <a:rPr sz="1100" b="1">
                <a:solidFill>
                  <a:srgbClr val="8A8A8A"/>
                </a:solidFill>
                <a:latin typeface="Helvetica Neue"/>
              </a:rPr>
              <a:t>Abast de l’equip: </a:t>
            </a:r>
            <a:r>
              <a:rPr sz="1100" b="0">
                <a:solidFill>
                  <a:srgbClr val="8A8A8A"/>
                </a:solidFill>
                <a:latin typeface="Helvetica Neue"/>
              </a:rPr>
              <a:t>Direcció de projecte, aplicacions de contingut i control, integració audiovisual, amb l’estudi de disseny espacial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-000_400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80000" cy="5588000"/>
          </a:xfrm>
          <a:prstGeom prst="rect">
            <a:avLst/>
          </a:prstGeom>
        </p:spPr>
      </p:pic>
      <p:pic>
        <p:nvPicPr>
          <p:cNvPr id="3" name="Picture 2" descr="a-017_436x245_cover_0.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200" y="374650"/>
            <a:ext cx="5537200" cy="3111500"/>
          </a:xfrm>
          <a:prstGeom prst="rect">
            <a:avLst/>
          </a:prstGeom>
        </p:spPr>
      </p:pic>
      <p:pic>
        <p:nvPicPr>
          <p:cNvPr id="4" name="Picture 3" descr="a-001_436x62_cover_0.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6200" y="3562350"/>
            <a:ext cx="5537200" cy="787400"/>
          </a:xfrm>
          <a:prstGeom prst="rect">
            <a:avLst/>
          </a:prstGeom>
        </p:spPr>
      </p:pic>
      <p:pic>
        <p:nvPicPr>
          <p:cNvPr id="5" name="Picture 4" descr="a-003_436x62_cover_0.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6200" y="4425950"/>
            <a:ext cx="5537200" cy="78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Magna Mansions Showcase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NEOM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2022–2025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600 – 8.000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Confidencial (NDA)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Founding Boards #12 i #15: paret corba de pantalles, maquetes sobre pedestals i seqüència de continguts.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4-screenwall_276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5200" cy="5588000"/>
          </a:xfrm>
          <a:prstGeom prst="rect">
            <a:avLst/>
          </a:prstGeom>
        </p:spPr>
      </p:pic>
      <p:pic>
        <p:nvPicPr>
          <p:cNvPr id="3" name="Picture 2" descr="m5-circular_560x217_cover_0.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0"/>
            <a:ext cx="7112000" cy="2755900"/>
          </a:xfrm>
          <a:prstGeom prst="rect">
            <a:avLst/>
          </a:prstGeom>
        </p:spPr>
      </p:pic>
      <p:pic>
        <p:nvPicPr>
          <p:cNvPr id="4" name="Picture 3" descr="m6-bluecurtains_560x217_cover_0.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0" y="2832100"/>
            <a:ext cx="7112000" cy="2755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Magna Mansions Showcase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NEOM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2022–2025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600 – 8.000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Confidencial (NDA)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Experiències immersives: mur de pantalles amb terra reflectant, sala circular envolvent i projecció sobre teixits.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1-magna-plan_500x296_pad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50000" cy="3759200"/>
          </a:xfrm>
          <a:prstGeom prst="rect">
            <a:avLst/>
          </a:prstGeom>
        </p:spPr>
      </p:pic>
      <p:pic>
        <p:nvPicPr>
          <p:cNvPr id="3" name="Picture 2" descr="p2-magna-structure_336x296_pad_0.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200" y="0"/>
            <a:ext cx="4267200" cy="3759200"/>
          </a:xfrm>
          <a:prstGeom prst="rect">
            <a:avLst/>
          </a:prstGeom>
        </p:spPr>
      </p:pic>
      <p:pic>
        <p:nvPicPr>
          <p:cNvPr id="4" name="Picture 3" descr="m1-web_277x138_cover_0.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35400"/>
            <a:ext cx="3517900" cy="1752600"/>
          </a:xfrm>
          <a:prstGeom prst="rect">
            <a:avLst/>
          </a:prstGeom>
        </p:spPr>
      </p:pic>
      <p:pic>
        <p:nvPicPr>
          <p:cNvPr id="5" name="Picture 4" descr="m2-brochures_276x138_cover_0.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100" y="3835400"/>
            <a:ext cx="3505200" cy="1752600"/>
          </a:xfrm>
          <a:prstGeom prst="rect">
            <a:avLst/>
          </a:prstGeom>
        </p:spPr>
      </p:pic>
      <p:pic>
        <p:nvPicPr>
          <p:cNvPr id="6" name="Picture 5" descr="m3-ipads_277x138_pad_0.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5500" y="3835400"/>
            <a:ext cx="3517900" cy="1752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Magna Mansions Showcase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NEOM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2022–2025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600 – 8.000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Confidencial (NDA)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Planta general (FB#12) i estructura de la nau efímera d’una de les sales d’exposició. A sota, plataforma digital, publicacions i app iPad.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564000" y="254000"/>
            <a:ext cx="7620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0">
                <a:solidFill>
                  <a:srgbClr val="8A8A8A"/>
                </a:solidFill>
                <a:latin typeface="Helvetica Neue"/>
              </a:rPr>
              <a:t>EXPOSICIÓ EFÍMERA ITINERANT · TECNOLOGIA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74000" y="533400"/>
            <a:ext cx="3810000" cy="20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0">
                <a:solidFill>
                  <a:srgbClr val="8A8A8A"/>
                </a:solidFill>
                <a:latin typeface="Helvetica Neue"/>
              </a:rPr>
              <a:t>Projecte 3 de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5300" y="1181100"/>
            <a:ext cx="25400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Helvetica Neue"/>
              </a:rPr>
              <a:t>BRÍFING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0700" y="1181100"/>
            <a:ext cx="25400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Helvetica Neue"/>
              </a:rPr>
              <a:t>PROPOSTA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300" y="1689100"/>
            <a:ext cx="4762500" cy="40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sz="2000" b="0">
                <a:solidFill>
                  <a:srgbClr val="111111"/>
                </a:solidFill>
                <a:latin typeface="Helvetica Neue"/>
              </a:rPr>
              <a:t>Exposició itinerant per presentar públicament The Line, la ciutat lineal de NEOM, primer a Riad i després a Seül. Calia traduir un projecte urbà de dimensió abstracta en una experiència comprensible i emocional per a públic general, inversors i premsa, en naus de gran format, amb muntatge ràpid i continguts en diversos idiomes.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0700" y="1689100"/>
            <a:ext cx="4572000" cy="546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sz="2000" b="0">
                <a:solidFill>
                  <a:srgbClr val="111111"/>
                </a:solidFill>
                <a:latin typeface="Helvetica Neue"/>
              </a:rPr>
              <a:t>Un paisatge de llum en la penombra: taules retroil·luminades amb cartografia i seccions, grans pantalles en angle que obren finestres al desert i al mar Roig, i murs de projecció on la ciutat apareix a gran escala. Les instal·lacions interactives permeten explorar barris, seccions i mobilitat; la senyalística digital guia el recorregut i s’adapta a cada idioma i seu. Tot el sistema es va concebre per desmuntar-se i tornar a muntar-se en una altra ciutat sense haver de reconstruir l’experiència.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300" y="4826000"/>
            <a:ext cx="4762500" cy="2480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The Line Exhibition (Riad i Seül)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NEOM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2024–2025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3.000 – 5.000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Confidencial (NDA)</a:t>
            </a:r>
          </a:p>
          <a:p>
            <a:pPr>
              <a:lnSpc>
                <a:spcPts val="1300"/>
              </a:lnSpc>
              <a:spcBef>
                <a:spcPts val="400"/>
              </a:spcBef>
            </a:pPr>
            <a:r>
              <a:rPr sz="1100" b="1">
                <a:solidFill>
                  <a:srgbClr val="8A8A8A"/>
                </a:solidFill>
                <a:latin typeface="Helvetica Neue"/>
              </a:rPr>
              <a:t>Abast de l’equip: </a:t>
            </a:r>
            <a:r>
              <a:rPr sz="1100" b="0">
                <a:solidFill>
                  <a:srgbClr val="8A8A8A"/>
                </a:solidFill>
                <a:latin typeface="Helvetica Neue"/>
              </a:rPr>
              <a:t>Direcció de projecte, instal·lacions interactives i multimèdia, continguts audiovisuals i senyalística digital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-048_841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558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The Line Exhibition (Riad i Seül)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NEOM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2024–2025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3.000 – 5.000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Confidencial (NDA)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Riad: taules retroil·luminades i murs de projecció.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-049_841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558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The Line Exhibition (Riad i Seül)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NEOM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2024–2025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3.000 – 5.000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Confidencial (NDA)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Riad: pantalles en angle i instal·lacions interactives.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-seoul-aerial_560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12000" cy="5588000"/>
          </a:xfrm>
          <a:prstGeom prst="rect">
            <a:avLst/>
          </a:prstGeom>
        </p:spPr>
      </p:pic>
      <p:pic>
        <p:nvPicPr>
          <p:cNvPr id="3" name="Picture 2" descr="s1-seoul-interior_276x440_cover_0.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200" y="0"/>
            <a:ext cx="3505200" cy="558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The Line Exhibition (Riad i Seül)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NEOM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2024–2025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3.000 – 5.000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Confidencial (NDA)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Seül: recinte de murs LED, taules retroil·luminades i maquetes; el sistema remuntat en una nova seu.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564000" y="254000"/>
            <a:ext cx="7620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0">
                <a:solidFill>
                  <a:srgbClr val="8A8A8A"/>
                </a:solidFill>
                <a:latin typeface="Helvetica Neue"/>
              </a:rPr>
              <a:t>INSTAL·LACIÓ AUDIOVISUAL PERMANENT · CORPORATIU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74000" y="533400"/>
            <a:ext cx="3810000" cy="20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0">
                <a:solidFill>
                  <a:srgbClr val="8A8A8A"/>
                </a:solidFill>
                <a:latin typeface="Helvetica Neue"/>
              </a:rPr>
              <a:t>Projecte 4 de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5300" y="1181100"/>
            <a:ext cx="25400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Helvetica Neue"/>
              </a:rPr>
              <a:t>BRÍFING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0700" y="1181100"/>
            <a:ext cx="25400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Helvetica Neue"/>
              </a:rPr>
              <a:t>PROPOSTA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300" y="1689100"/>
            <a:ext cx="4762500" cy="40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sz="2000" b="0">
                <a:solidFill>
                  <a:srgbClr val="111111"/>
                </a:solidFill>
                <a:latin typeface="Helvetica Neue"/>
              </a:rPr>
              <a:t>Vestíbul de l’edifici d’oficines de Diagonal 615, a Barcelona. La propietat volia convertir l’accés en un espai amb identitat pròpia, visible des del carrer de dia i de nit, que parlés del compromís de la companyia amb la ciutat, la cultura i la sostenibilitat sense caure en la senyalització corporativa ni en el vídeo en bucle.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0700" y="1689100"/>
            <a:ext cx="4572000" cy="546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sz="2000" b="0">
                <a:solidFill>
                  <a:srgbClr val="111111"/>
                </a:solidFill>
                <a:latin typeface="Helvetica Neue"/>
              </a:rPr>
              <a:t>Un videowall LED integrat a la pedra del vestíbul, sobre el taulell de recepció i amb continuïtat cap a la façana de vidre, que no reprodueix mai el mateix contingut: un sistema generatiu compon escenes en temps real a partir de fonts de dades vives (imatges de satèl·lit, indicadors climàtics, projeccions urbanes), organitzades en capítols com Emergència climàtica, Cultura o Barri. Tipografia, dades i imatge es combinen com un diari visual de la ciutat que canvia amb l’hora i l’actualitat, i que els vianants llegeixen des de la Diagonal.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300" y="4826000"/>
            <a:ext cx="4762500" cy="2480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Diagonal 615. Live Feed Videowall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Colonial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2019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220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91.000 €</a:t>
            </a:r>
          </a:p>
          <a:p>
            <a:pPr>
              <a:lnSpc>
                <a:spcPts val="1300"/>
              </a:lnSpc>
              <a:spcBef>
                <a:spcPts val="400"/>
              </a:spcBef>
            </a:pPr>
            <a:r>
              <a:rPr sz="1100" b="1">
                <a:solidFill>
                  <a:srgbClr val="8A8A8A"/>
                </a:solidFill>
                <a:latin typeface="Helvetica Neue"/>
              </a:rPr>
              <a:t>Abast de l’equip: </a:t>
            </a:r>
            <a:r>
              <a:rPr sz="1100" b="0">
                <a:solidFill>
                  <a:srgbClr val="8A8A8A"/>
                </a:solidFill>
                <a:latin typeface="Helvetica Neue"/>
              </a:rPr>
              <a:t>Concepte, continguts, sistema generatiu i integració audiovisual; vestíbul d’un estudi d’arquitectura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1-lobby_841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558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Diagonal 615. Live Feed Videowall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Colonial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2019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220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91.000 €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Vestíbul de dia: videowall integrat a la pedra, sobre el taulell de recepció.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3-night_841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558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Diagonal 615. Live Feed Videowall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Colonial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2019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220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91.000 €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De nit, des de la Diagonal: la instal·lació com a façana viva.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2-contents_566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88200" cy="5588000"/>
          </a:xfrm>
          <a:prstGeom prst="rect">
            <a:avLst/>
          </a:prstGeom>
        </p:spPr>
      </p:pic>
      <p:pic>
        <p:nvPicPr>
          <p:cNvPr id="3" name="Picture 2" descr="c4-neighborhood_270x440_cover_0.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4400" y="0"/>
            <a:ext cx="3429000" cy="558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Diagonal 615. Live Feed Videowall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Colonial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2019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220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91.000 €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Capítols generatius: Emergència climàtica, Cultura, Barri; dades i imatge compostes en temps real.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564000" y="254000"/>
            <a:ext cx="7620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600" b="0">
                <a:solidFill>
                  <a:srgbClr val="8A8A8A"/>
                </a:solidFill>
                <a:latin typeface="Helvetica Neue"/>
              </a:rPr>
              <a:t>MUSEOGRAFIA · EQUIPAMENT CULTURAL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74000" y="533400"/>
            <a:ext cx="3810000" cy="20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0">
                <a:solidFill>
                  <a:srgbClr val="8A8A8A"/>
                </a:solidFill>
                <a:latin typeface="Helvetica Neue"/>
              </a:rPr>
              <a:t>Projecte 5 de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5300" y="1181100"/>
            <a:ext cx="25400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Helvetica Neue"/>
              </a:rPr>
              <a:t>BRÍFING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0700" y="1181100"/>
            <a:ext cx="2540000" cy="33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11111"/>
                </a:solidFill>
                <a:latin typeface="Helvetica Neue"/>
              </a:rPr>
              <a:t>PROPOSTA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300" y="1689100"/>
            <a:ext cx="4762500" cy="40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sz="2000" b="0">
                <a:solidFill>
                  <a:srgbClr val="111111"/>
                </a:solidFill>
                <a:latin typeface="Helvetica Neue"/>
              </a:rPr>
              <a:t>Museu del FC Barcelona a Haikou (illa de Hainan, Xina). L’encàrrec: portar l’ADN del club a un públic que mai ha trepitjat el Camp Nou, amb una museografia immersiva que combini objectes originals, dades i emoció, i que funcioni en xinès i anglès sense perdre intensitat ni ritme.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0700" y="1689100"/>
            <a:ext cx="4572000" cy="546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sz="2000" b="0">
                <a:solidFill>
                  <a:srgbClr val="111111"/>
                </a:solidFill>
                <a:latin typeface="Helvetica Neue"/>
              </a:rPr>
              <a:t>Un recorregut fosc, ritmat per la llum: un mur de LED transparent on els jugadors apareixen i es dissolen entre els cables; una galeria de vitrines-pantalla amb la plantilla a escala real; una sala de mosaic on milers d’imatges formen un paisatge que reacciona al tacte i es reflecteix al terra; i vitrines amb franges de llum que ordenen la col·lecció. Els interactius es van concebre com a part de l’arquitectura, no com un afegit: les pantalles són parets i els sensors, superfícies.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300" y="4826000"/>
            <a:ext cx="4762500" cy="2480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FC Barcelona Museum, Haikou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FC Barcelona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2018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5.800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Confidencial (NDA)</a:t>
            </a:r>
          </a:p>
          <a:p>
            <a:pPr>
              <a:lnSpc>
                <a:spcPts val="1300"/>
              </a:lnSpc>
              <a:spcBef>
                <a:spcPts val="400"/>
              </a:spcBef>
            </a:pPr>
            <a:r>
              <a:rPr sz="1100" b="1">
                <a:solidFill>
                  <a:srgbClr val="8A8A8A"/>
                </a:solidFill>
                <a:latin typeface="Helvetica Neue"/>
              </a:rPr>
              <a:t>Abast de l’equip: </a:t>
            </a:r>
            <a:r>
              <a:rPr sz="1100" b="0">
                <a:solidFill>
                  <a:srgbClr val="8A8A8A"/>
                </a:solidFill>
                <a:latin typeface="Helvetica Neue"/>
              </a:rPr>
              <a:t>Direcció de projecte, instal·lacions interactives i multimèdia i producció de continguts, amb l’estudi de museografia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-051_841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558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FC Barcelona Museum, Haikou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FC Barcelona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2018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5.800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Confidencial (NDA)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Galeria principal: vitrines de llum i mur de jugadors.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-052_841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558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FC Barcelona Museum, Haikou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FC Barcelona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2018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5.800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Confidencial (NDA)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Vitrines-pantalla amb la plantilla a escala real.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-050_276x440_cover_0.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13200" cy="5588000"/>
          </a:xfrm>
          <a:prstGeom prst="rect">
            <a:avLst/>
          </a:prstGeom>
        </p:spPr>
      </p:pic>
      <p:pic>
        <p:nvPicPr>
          <p:cNvPr id="3" name="Picture 2" descr="a-053_276x440_cover_0.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400" y="0"/>
            <a:ext cx="3513200" cy="5588000"/>
          </a:xfrm>
          <a:prstGeom prst="rect">
            <a:avLst/>
          </a:prstGeom>
        </p:spPr>
      </p:pic>
      <p:pic>
        <p:nvPicPr>
          <p:cNvPr id="4" name="Picture 3" descr="a-054_276x440_cover_0.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800" y="0"/>
            <a:ext cx="3513200" cy="558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" y="4826000"/>
            <a:ext cx="4762500" cy="228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Nom del projecte: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FC Barcelona Museum, Haikou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Client: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FC Barcelona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Any: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2018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Superfície: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5.800 m²</a:t>
            </a:r>
          </a:p>
          <a:p>
            <a:pPr>
              <a:lnSpc>
                <a:spcPts val="1900"/>
              </a:lnSpc>
            </a:pPr>
            <a:r>
              <a:rPr sz="1800" b="1">
                <a:solidFill>
                  <a:srgbClr val="111111"/>
                </a:solidFill>
                <a:latin typeface="Helvetica Neue"/>
              </a:rPr>
              <a:t>PEM: </a:t>
            </a:r>
            <a:r>
              <a:rPr sz="1800" b="0">
                <a:solidFill>
                  <a:srgbClr val="111111"/>
                </a:solidFill>
                <a:latin typeface="Helvetica Neue"/>
              </a:rPr>
              <a:t>Confidencial (NDA)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93000" y="6337300"/>
            <a:ext cx="4191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400"/>
              </a:lnSpc>
            </a:pPr>
            <a:r>
              <a:rPr sz="1100" b="0">
                <a:solidFill>
                  <a:srgbClr val="8A8A8A"/>
                </a:solidFill>
                <a:latin typeface="Helvetica Neue"/>
              </a:rPr>
              <a:t>Mur LED transparent i sala de mosaic interactiu.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22000" y="72298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>
                <a:solidFill>
                  <a:srgbClr val="8A8A8A"/>
                </a:solidFill>
                <a:latin typeface="Helvetica Neue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Portafoli_ISE</dc:title>
  <dc:subject/>
  <dc:creator/>
  <cp:keywords/>
  <dc:description>generated using python-pptx</dc:description>
  <cp:lastModifiedBy/>
  <cp:revision>1</cp:revision>
  <dcterms:created xsi:type="dcterms:W3CDTF">2013-01-27T09:14:16Z</dcterms:created>
  <dcterms:modified xsi:type="dcterms:W3CDTF">2013-01-27T09:15:58Z</dcterms:modified>
  <cp:category/>
</cp:coreProperties>
</file>