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2F0E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8288000" cy="10287000"/>
          </a:xfrm>
          <a:prstGeom prst="rect">
            <a:avLst/>
          </a:prstGeom>
        </p:spPr>
      </p:pic>
      <p:sp>
        <p:nvSpPr>
          <p:cNvPr id="3" name="Shape 0"/>
          <p:cNvSpPr/>
          <p:nvPr/>
        </p:nvSpPr>
        <p:spPr>
          <a:xfrm>
            <a:off x="0" y="0"/>
            <a:ext cx="18288000" cy="10287000"/>
          </a:xfrm>
          <a:prstGeom prst="rect">
            <a:avLst/>
          </a:prstGeom>
          <a:solidFill>
            <a:srgbClr val="433626">
              <a:alpha val="78000"/>
            </a:srgbClr>
          </a:solidFill>
          <a:ln/>
        </p:spPr>
      </p:sp>
      <p:pic>
        <p:nvPicPr>
          <p:cNvPr id="4" name="Image 1" descr="preencoded.png">    </p:cNvPr>
          <p:cNvPicPr>
            <a:picLocks noChangeAspect="1"/>
          </p:cNvPicPr>
          <p:nvPr/>
        </p:nvPicPr>
        <p:blipFill>
          <a:blip r:embed="rId2"/>
          <a:stretch>
            <a:fillRect/>
          </a:stretch>
        </p:blipFill>
        <p:spPr>
          <a:xfrm>
            <a:off x="1066800" y="914400"/>
            <a:ext cx="1627981" cy="914400"/>
          </a:xfrm>
          <a:prstGeom prst="rect">
            <a:avLst/>
          </a:prstGeom>
        </p:spPr>
      </p:pic>
      <p:sp>
        <p:nvSpPr>
          <p:cNvPr id="5" name="Text 1"/>
          <p:cNvSpPr/>
          <p:nvPr/>
        </p:nvSpPr>
        <p:spPr>
          <a:xfrm>
            <a:off x="14102761" y="914400"/>
            <a:ext cx="3118439" cy="381000"/>
          </a:xfrm>
          <a:prstGeom prst="rect">
            <a:avLst/>
          </a:prstGeom>
          <a:noFill/>
          <a:ln/>
        </p:spPr>
        <p:txBody>
          <a:bodyPr wrap="square" lIns="25400" tIns="25400" rIns="25400" bIns="25400" rtlCol="0" anchor="t">
            <a:normAutofit/>
          </a:bodyPr>
          <a:lstStyle/>
          <a:p>
            <a:pPr algn="r" indent="0" marL="0">
              <a:lnSpc>
                <a:spcPct val="200000"/>
              </a:lnSpc>
              <a:buNone/>
            </a:pPr>
            <a:r>
              <a:rPr lang="en-US" sz="1350" b="1" spc="297" kern="0" dirty="0">
                <a:solidFill>
                  <a:srgbClr val="C2B59B"/>
                </a:solidFill>
                <a:latin typeface="Tahoma" pitchFamily="34" charset="0"/>
                <a:ea typeface="Tahoma" pitchFamily="34" charset="-122"/>
                <a:cs typeface="Tahoma" pitchFamily="34" charset="-120"/>
              </a:rPr>
              <a:t>STRICTLY CONFIDENTIAL</a:t>
            </a:r>
            <a:endParaRPr lang="en-US" sz="1350" dirty="0"/>
          </a:p>
        </p:txBody>
      </p:sp>
      <p:sp>
        <p:nvSpPr>
          <p:cNvPr id="6" name="Text 2"/>
          <p:cNvSpPr/>
          <p:nvPr/>
        </p:nvSpPr>
        <p:spPr>
          <a:xfrm>
            <a:off x="14102761" y="1257300"/>
            <a:ext cx="3118439" cy="381000"/>
          </a:xfrm>
          <a:prstGeom prst="rect">
            <a:avLst/>
          </a:prstGeom>
          <a:noFill/>
          <a:ln/>
        </p:spPr>
        <p:txBody>
          <a:bodyPr wrap="square" lIns="25400" tIns="25400" rIns="25400" bIns="25400" rtlCol="0" anchor="t">
            <a:normAutofit/>
          </a:bodyPr>
          <a:lstStyle/>
          <a:p>
            <a:pPr algn="r" indent="0" marL="0">
              <a:lnSpc>
                <a:spcPct val="200000"/>
              </a:lnSpc>
              <a:buNone/>
            </a:pPr>
            <a:r>
              <a:rPr lang="en-US" sz="1350" b="1" spc="297" kern="0" dirty="0">
                <a:solidFill>
                  <a:srgbClr val="C2B59B"/>
                </a:solidFill>
                <a:latin typeface="Tahoma" pitchFamily="34" charset="0"/>
                <a:ea typeface="Tahoma" pitchFamily="34" charset="-122"/>
                <a:cs typeface="Tahoma" pitchFamily="34" charset="-120"/>
              </a:rPr>
              <a:t>DRAFT FOR DISCUSSION</a:t>
            </a:r>
            <a:endParaRPr lang="en-US" sz="1350" dirty="0"/>
          </a:p>
        </p:txBody>
      </p:sp>
      <p:sp>
        <p:nvSpPr>
          <p:cNvPr id="7" name="Text 3"/>
          <p:cNvSpPr/>
          <p:nvPr/>
        </p:nvSpPr>
        <p:spPr>
          <a:xfrm>
            <a:off x="1066800" y="4413895"/>
            <a:ext cx="14716125" cy="358130"/>
          </a:xfrm>
          <a:prstGeom prst="rect">
            <a:avLst/>
          </a:prstGeom>
          <a:noFill/>
          <a:ln/>
        </p:spPr>
        <p:txBody>
          <a:bodyPr wrap="square" lIns="25400" tIns="25400" rIns="25400" bIns="25400" rtlCol="0" anchor="t">
            <a:normAutofit/>
          </a:bodyPr>
          <a:lstStyle/>
          <a:p>
            <a:pPr algn="l" indent="0" marL="0">
              <a:lnSpc>
                <a:spcPct val="140000"/>
              </a:lnSpc>
              <a:buNone/>
            </a:pPr>
            <a:r>
              <a:rPr lang="en-US" sz="1800" b="1" spc="576" kern="0" dirty="0">
                <a:solidFill>
                  <a:srgbClr val="C2B59B"/>
                </a:solidFill>
                <a:latin typeface="Tahoma" pitchFamily="34" charset="0"/>
                <a:ea typeface="Tahoma" pitchFamily="34" charset="-122"/>
                <a:cs typeface="Tahoma" pitchFamily="34" charset="-120"/>
              </a:rPr>
              <a:t>INDUSTRIAL &amp; LOGISTICS MEGAZONE</a:t>
            </a:r>
            <a:endParaRPr lang="en-US" sz="1800" dirty="0"/>
          </a:p>
        </p:txBody>
      </p:sp>
      <p:sp>
        <p:nvSpPr>
          <p:cNvPr id="8" name="Text 4"/>
          <p:cNvSpPr/>
          <p:nvPr/>
        </p:nvSpPr>
        <p:spPr>
          <a:xfrm>
            <a:off x="1066800" y="5191125"/>
            <a:ext cx="14716125" cy="2933700"/>
          </a:xfrm>
          <a:prstGeom prst="rect">
            <a:avLst/>
          </a:prstGeom>
          <a:noFill/>
          <a:ln/>
        </p:spPr>
        <p:txBody>
          <a:bodyPr wrap="square" lIns="25400" tIns="25400" rIns="25400" bIns="25400" rtlCol="0" anchor="t">
            <a:normAutofit/>
          </a:bodyPr>
          <a:lstStyle/>
          <a:p>
            <a:pPr algn="l" indent="0" marL="0">
              <a:lnSpc>
                <a:spcPct val="95000"/>
              </a:lnSpc>
              <a:buNone/>
            </a:pPr>
            <a:r>
              <a:rPr lang="en-US" sz="12000" spc="-300" kern="0" dirty="0">
                <a:solidFill>
                  <a:srgbClr val="F2F0EB"/>
                </a:solidFill>
                <a:latin typeface="Tahoma" pitchFamily="34" charset="0"/>
                <a:ea typeface="Tahoma" pitchFamily="34" charset="-122"/>
                <a:cs typeface="Tahoma" pitchFamily="34" charset="-120"/>
              </a:rPr>
              <a:t>Strategic Opportunities</a:t>
            </a:r>
            <a:endParaRPr lang="en-US" sz="12000" dirty="0"/>
          </a:p>
        </p:txBody>
      </p:sp>
      <p:sp>
        <p:nvSpPr>
          <p:cNvPr id="9" name="Shape 5"/>
          <p:cNvSpPr/>
          <p:nvPr/>
        </p:nvSpPr>
        <p:spPr>
          <a:xfrm>
            <a:off x="1066800" y="8696325"/>
            <a:ext cx="14287500" cy="9525"/>
          </a:xfrm>
          <a:prstGeom prst="rect">
            <a:avLst/>
          </a:prstGeom>
          <a:solidFill>
            <a:srgbClr val="F2F0EB">
              <a:alpha val="35000"/>
            </a:srgbClr>
          </a:solidFill>
          <a:ln/>
        </p:spPr>
      </p:sp>
      <p:sp>
        <p:nvSpPr>
          <p:cNvPr id="10" name="Text 6"/>
          <p:cNvSpPr/>
          <p:nvPr/>
        </p:nvSpPr>
        <p:spPr>
          <a:xfrm>
            <a:off x="1066800" y="8972550"/>
            <a:ext cx="8662688" cy="438150"/>
          </a:xfrm>
          <a:prstGeom prst="rect">
            <a:avLst/>
          </a:prstGeom>
          <a:noFill/>
          <a:ln/>
        </p:spPr>
        <p:txBody>
          <a:bodyPr wrap="square" lIns="25400" tIns="25400" rIns="25400" bIns="25400" rtlCol="0" anchor="t">
            <a:normAutofit/>
          </a:bodyPr>
          <a:lstStyle/>
          <a:p>
            <a:pPr algn="l" indent="0" marL="0">
              <a:lnSpc>
                <a:spcPct val="140000"/>
              </a:lnSpc>
              <a:buNone/>
            </a:pPr>
            <a:r>
              <a:rPr lang="en-US" sz="2250" spc="90" kern="0" dirty="0">
                <a:solidFill>
                  <a:srgbClr val="F2F0EB"/>
                </a:solidFill>
                <a:latin typeface="Tahoma" pitchFamily="34" charset="0"/>
                <a:ea typeface="Tahoma" pitchFamily="34" charset="-122"/>
                <a:cs typeface="Tahoma" pitchFamily="34" charset="-120"/>
              </a:rPr>
              <a:t>A structured assessment across </a:t>
            </a:r>
            <a:pPr algn="l" indent="0" marL="0">
              <a:lnSpc>
                <a:spcPct val="140000"/>
              </a:lnSpc>
              <a:buNone/>
            </a:pPr>
            <a:r>
              <a:rPr lang="en-US" sz="2250" b="1" spc="90" kern="0" dirty="0">
                <a:solidFill>
                  <a:srgbClr val="F2F0EB"/>
                </a:solidFill>
                <a:latin typeface="Tahoma" pitchFamily="34" charset="0"/>
                <a:ea typeface="Tahoma" pitchFamily="34" charset="-122"/>
                <a:cs typeface="Tahoma" pitchFamily="34" charset="-120"/>
              </a:rPr>
              <a:t>seven themes </a:t>
            </a:r>
            <a:pPr algn="l" indent="0" marL="0">
              <a:lnSpc>
                <a:spcPct val="140000"/>
              </a:lnSpc>
              <a:buNone/>
            </a:pPr>
            <a:r>
              <a:rPr lang="en-US" sz="2250" spc="90" kern="0" dirty="0">
                <a:solidFill>
                  <a:srgbClr val="F2F0EB"/>
                </a:solidFill>
                <a:latin typeface="Tahoma" pitchFamily="34" charset="0"/>
                <a:ea typeface="Tahoma" pitchFamily="34" charset="-122"/>
                <a:cs typeface="Tahoma" pitchFamily="34" charset="-120"/>
              </a:rPr>
              <a:t>— Abu Dhabi</a:t>
            </a:r>
            <a:endParaRPr lang="en-US" sz="2250" dirty="0"/>
          </a:p>
        </p:txBody>
      </p:sp>
      <p:sp>
        <p:nvSpPr>
          <p:cNvPr id="11" name="Text 7"/>
          <p:cNvSpPr/>
          <p:nvPr/>
        </p:nvSpPr>
        <p:spPr>
          <a:xfrm>
            <a:off x="13727460" y="9079260"/>
            <a:ext cx="1703040"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C2B59B"/>
                </a:solidFill>
                <a:latin typeface="Tahoma" pitchFamily="34" charset="0"/>
                <a:ea typeface="Tahoma" pitchFamily="34" charset="-122"/>
                <a:cs typeface="Tahoma" pitchFamily="34" charset="-120"/>
              </a:rPr>
              <a:t>APRIL 2026</a:t>
            </a:r>
            <a:endParaRPr lang="en-US" sz="1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762000" y="266700"/>
            <a:ext cx="16796004"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CONTENTS</a:t>
            </a:r>
            <a:endParaRPr lang="en-US" sz="1350" dirty="0"/>
          </a:p>
        </p:txBody>
      </p:sp>
      <p:sp>
        <p:nvSpPr>
          <p:cNvPr id="3" name="Text 1"/>
          <p:cNvSpPr/>
          <p:nvPr/>
        </p:nvSpPr>
        <p:spPr>
          <a:xfrm>
            <a:off x="762000" y="659110"/>
            <a:ext cx="15893415" cy="518120"/>
          </a:xfrm>
          <a:prstGeom prst="rect">
            <a:avLst/>
          </a:prstGeom>
          <a:noFill/>
          <a:ln/>
        </p:spPr>
        <p:txBody>
          <a:bodyPr wrap="square" lIns="25400" tIns="25400" rIns="25400" bIns="25400" rtlCol="0" anchor="t">
            <a:normAutofit/>
          </a:bodyPr>
          <a:lstStyle/>
          <a:p>
            <a:pPr algn="l" indent="0" marL="0">
              <a:lnSpc>
                <a:spcPct val="120000"/>
              </a:lnSpc>
              <a:buNone/>
            </a:pPr>
            <a:r>
              <a:rPr lang="en-US" sz="3150" b="1" spc="-38" kern="0" dirty="0">
                <a:solidFill>
                  <a:srgbClr val="433626"/>
                </a:solidFill>
                <a:latin typeface="Tahoma" pitchFamily="34" charset="0"/>
                <a:ea typeface="Tahoma" pitchFamily="34" charset="-122"/>
                <a:cs typeface="Tahoma" pitchFamily="34" charset="-120"/>
              </a:rPr>
              <a:t>Contents</a:t>
            </a:r>
            <a:endParaRPr lang="en-US" sz="3150" dirty="0"/>
          </a:p>
        </p:txBody>
      </p:sp>
      <p:sp>
        <p:nvSpPr>
          <p:cNvPr id="4" name="Shape 2"/>
          <p:cNvSpPr/>
          <p:nvPr/>
        </p:nvSpPr>
        <p:spPr>
          <a:xfrm>
            <a:off x="762000" y="2400300"/>
            <a:ext cx="7639050" cy="9525"/>
          </a:xfrm>
          <a:prstGeom prst="rect">
            <a:avLst/>
          </a:prstGeom>
          <a:solidFill>
            <a:srgbClr val="E5E0D2"/>
          </a:solidFill>
          <a:ln/>
        </p:spPr>
      </p:sp>
      <p:sp>
        <p:nvSpPr>
          <p:cNvPr id="5" name="Shape 3"/>
          <p:cNvSpPr/>
          <p:nvPr/>
        </p:nvSpPr>
        <p:spPr>
          <a:xfrm>
            <a:off x="762000" y="3381375"/>
            <a:ext cx="685800" cy="685800"/>
          </a:xfrm>
          <a:prstGeom prst="rect">
            <a:avLst/>
          </a:prstGeom>
          <a:solidFill>
            <a:srgbClr val="433626"/>
          </a:solidFill>
          <a:ln/>
        </p:spPr>
      </p:sp>
      <p:sp>
        <p:nvSpPr>
          <p:cNvPr id="6" name="Text 4"/>
          <p:cNvSpPr/>
          <p:nvPr/>
        </p:nvSpPr>
        <p:spPr>
          <a:xfrm>
            <a:off x="723900" y="3381375"/>
            <a:ext cx="762000" cy="723900"/>
          </a:xfrm>
          <a:prstGeom prst="rect">
            <a:avLst/>
          </a:prstGeom>
          <a:noFill/>
          <a:ln/>
        </p:spPr>
        <p:txBody>
          <a:bodyPr wrap="square" lIns="25400" tIns="25400" rIns="25400" bIns="25400" rtlCol="0" anchor="ctr">
            <a:normAutofit/>
          </a:bodyPr>
          <a:lstStyle/>
          <a:p>
            <a:pPr algn="ctr" indent="0" marL="0">
              <a:lnSpc>
                <a:spcPct val="140000"/>
              </a:lnSpc>
              <a:buNone/>
            </a:pPr>
            <a:r>
              <a:rPr lang="en-US" sz="2400" b="1" spc="96" kern="0" dirty="0">
                <a:solidFill>
                  <a:srgbClr val="F2F0EB"/>
                </a:solidFill>
                <a:latin typeface="Tahoma" pitchFamily="34" charset="0"/>
                <a:ea typeface="Tahoma" pitchFamily="34" charset="-122"/>
                <a:cs typeface="Tahoma" pitchFamily="34" charset="-120"/>
              </a:rPr>
              <a:t>A</a:t>
            </a:r>
            <a:endParaRPr lang="en-US" sz="2400" dirty="0"/>
          </a:p>
        </p:txBody>
      </p:sp>
      <p:sp>
        <p:nvSpPr>
          <p:cNvPr id="7" name="Text 5"/>
          <p:cNvSpPr/>
          <p:nvPr/>
        </p:nvSpPr>
        <p:spPr>
          <a:xfrm>
            <a:off x="1828800" y="2714625"/>
            <a:ext cx="2710169"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SECTION 1</a:t>
            </a:r>
            <a:endParaRPr lang="en-US" sz="1350" dirty="0"/>
          </a:p>
        </p:txBody>
      </p:sp>
      <p:sp>
        <p:nvSpPr>
          <p:cNvPr id="8" name="Text 6"/>
          <p:cNvSpPr/>
          <p:nvPr/>
        </p:nvSpPr>
        <p:spPr>
          <a:xfrm>
            <a:off x="1828800" y="3068935"/>
            <a:ext cx="2710169" cy="1045766"/>
          </a:xfrm>
          <a:prstGeom prst="rect">
            <a:avLst/>
          </a:prstGeom>
          <a:noFill/>
          <a:ln/>
        </p:spPr>
        <p:txBody>
          <a:bodyPr wrap="square" lIns="25400" tIns="25400" rIns="25400" bIns="25400" rtlCol="0" anchor="t">
            <a:normAutofit/>
          </a:bodyPr>
          <a:lstStyle/>
          <a:p>
            <a:pPr algn="l" indent="0" marL="0">
              <a:lnSpc>
                <a:spcPct val="115000"/>
              </a:lnSpc>
              <a:buNone/>
            </a:pPr>
            <a:r>
              <a:rPr lang="en-US" sz="3450" b="1" spc="-34" kern="0" dirty="0">
                <a:solidFill>
                  <a:srgbClr val="433626"/>
                </a:solidFill>
                <a:latin typeface="Tahoma" pitchFamily="34" charset="0"/>
                <a:ea typeface="Tahoma" pitchFamily="34" charset="-122"/>
                <a:cs typeface="Tahoma" pitchFamily="34" charset="-120"/>
              </a:rPr>
              <a:t>Context and objectives</a:t>
            </a:r>
            <a:endParaRPr lang="en-US" sz="3450" dirty="0"/>
          </a:p>
        </p:txBody>
      </p:sp>
      <p:sp>
        <p:nvSpPr>
          <p:cNvPr id="9" name="Shape 7"/>
          <p:cNvSpPr/>
          <p:nvPr/>
        </p:nvSpPr>
        <p:spPr>
          <a:xfrm>
            <a:off x="9315450" y="2400300"/>
            <a:ext cx="7639050" cy="9525"/>
          </a:xfrm>
          <a:prstGeom prst="rect">
            <a:avLst/>
          </a:prstGeom>
          <a:solidFill>
            <a:srgbClr val="E5E0D2"/>
          </a:solidFill>
          <a:ln/>
        </p:spPr>
      </p:sp>
      <p:sp>
        <p:nvSpPr>
          <p:cNvPr id="10" name="Shape 8"/>
          <p:cNvSpPr/>
          <p:nvPr/>
        </p:nvSpPr>
        <p:spPr>
          <a:xfrm>
            <a:off x="9315450" y="3381375"/>
            <a:ext cx="685800" cy="685800"/>
          </a:xfrm>
          <a:prstGeom prst="rect">
            <a:avLst/>
          </a:prstGeom>
          <a:solidFill>
            <a:srgbClr val="876D4B"/>
          </a:solidFill>
          <a:ln/>
        </p:spPr>
      </p:sp>
      <p:sp>
        <p:nvSpPr>
          <p:cNvPr id="11" name="Text 9"/>
          <p:cNvSpPr/>
          <p:nvPr/>
        </p:nvSpPr>
        <p:spPr>
          <a:xfrm>
            <a:off x="9277350" y="3381375"/>
            <a:ext cx="762000" cy="723900"/>
          </a:xfrm>
          <a:prstGeom prst="rect">
            <a:avLst/>
          </a:prstGeom>
          <a:noFill/>
          <a:ln/>
        </p:spPr>
        <p:txBody>
          <a:bodyPr wrap="square" lIns="25400" tIns="25400" rIns="25400" bIns="25400" rtlCol="0" anchor="ctr">
            <a:normAutofit/>
          </a:bodyPr>
          <a:lstStyle/>
          <a:p>
            <a:pPr algn="ctr" indent="0" marL="0">
              <a:lnSpc>
                <a:spcPct val="140000"/>
              </a:lnSpc>
              <a:buNone/>
            </a:pPr>
            <a:r>
              <a:rPr lang="en-US" sz="2400" b="1" spc="96" kern="0" dirty="0">
                <a:solidFill>
                  <a:srgbClr val="F2F0EB"/>
                </a:solidFill>
                <a:latin typeface="Tahoma" pitchFamily="34" charset="0"/>
                <a:ea typeface="Tahoma" pitchFamily="34" charset="-122"/>
                <a:cs typeface="Tahoma" pitchFamily="34" charset="-120"/>
              </a:rPr>
              <a:t>B</a:t>
            </a:r>
            <a:endParaRPr lang="en-US" sz="2400" dirty="0"/>
          </a:p>
        </p:txBody>
      </p:sp>
      <p:sp>
        <p:nvSpPr>
          <p:cNvPr id="12" name="Text 10"/>
          <p:cNvSpPr/>
          <p:nvPr/>
        </p:nvSpPr>
        <p:spPr>
          <a:xfrm>
            <a:off x="10382250" y="2714625"/>
            <a:ext cx="217085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SECTION 2</a:t>
            </a:r>
            <a:endParaRPr lang="en-US" sz="1350" dirty="0"/>
          </a:p>
        </p:txBody>
      </p:sp>
      <p:sp>
        <p:nvSpPr>
          <p:cNvPr id="13" name="Text 11"/>
          <p:cNvSpPr/>
          <p:nvPr/>
        </p:nvSpPr>
        <p:spPr>
          <a:xfrm>
            <a:off x="10382250" y="3068935"/>
            <a:ext cx="2170857" cy="1045766"/>
          </a:xfrm>
          <a:prstGeom prst="rect">
            <a:avLst/>
          </a:prstGeom>
          <a:noFill/>
          <a:ln/>
        </p:spPr>
        <p:txBody>
          <a:bodyPr wrap="square" lIns="25400" tIns="25400" rIns="25400" bIns="25400" rtlCol="0" anchor="t">
            <a:normAutofit/>
          </a:bodyPr>
          <a:lstStyle/>
          <a:p>
            <a:pPr algn="l" indent="0" marL="0">
              <a:lnSpc>
                <a:spcPct val="115000"/>
              </a:lnSpc>
              <a:buNone/>
            </a:pPr>
            <a:r>
              <a:rPr lang="en-US" sz="3450" b="1" spc="-34" kern="0" dirty="0">
                <a:solidFill>
                  <a:srgbClr val="433626"/>
                </a:solidFill>
                <a:latin typeface="Tahoma" pitchFamily="34" charset="0"/>
                <a:ea typeface="Tahoma" pitchFamily="34" charset="-122"/>
                <a:cs typeface="Tahoma" pitchFamily="34" charset="-120"/>
              </a:rPr>
              <a:t>Executive summary</a:t>
            </a:r>
            <a:endParaRPr lang="en-US" sz="3450" dirty="0"/>
          </a:p>
        </p:txBody>
      </p:sp>
      <p:sp>
        <p:nvSpPr>
          <p:cNvPr id="14" name="Shape 12"/>
          <p:cNvSpPr/>
          <p:nvPr/>
        </p:nvSpPr>
        <p:spPr>
          <a:xfrm>
            <a:off x="762000" y="4686201"/>
            <a:ext cx="7639050" cy="9525"/>
          </a:xfrm>
          <a:prstGeom prst="rect">
            <a:avLst/>
          </a:prstGeom>
          <a:solidFill>
            <a:srgbClr val="E5E0D2"/>
          </a:solidFill>
          <a:ln/>
        </p:spPr>
      </p:sp>
      <p:sp>
        <p:nvSpPr>
          <p:cNvPr id="15" name="Shape 13"/>
          <p:cNvSpPr/>
          <p:nvPr/>
        </p:nvSpPr>
        <p:spPr>
          <a:xfrm>
            <a:off x="762000" y="5667276"/>
            <a:ext cx="685800" cy="685800"/>
          </a:xfrm>
          <a:prstGeom prst="rect">
            <a:avLst/>
          </a:prstGeom>
          <a:solidFill>
            <a:srgbClr val="706173"/>
          </a:solidFill>
          <a:ln/>
        </p:spPr>
      </p:sp>
      <p:sp>
        <p:nvSpPr>
          <p:cNvPr id="16" name="Text 14"/>
          <p:cNvSpPr/>
          <p:nvPr/>
        </p:nvSpPr>
        <p:spPr>
          <a:xfrm>
            <a:off x="723900" y="5667276"/>
            <a:ext cx="762000" cy="723900"/>
          </a:xfrm>
          <a:prstGeom prst="rect">
            <a:avLst/>
          </a:prstGeom>
          <a:noFill/>
          <a:ln/>
        </p:spPr>
        <p:txBody>
          <a:bodyPr wrap="square" lIns="25400" tIns="25400" rIns="25400" bIns="25400" rtlCol="0" anchor="ctr">
            <a:normAutofit/>
          </a:bodyPr>
          <a:lstStyle/>
          <a:p>
            <a:pPr algn="ctr" indent="0" marL="0">
              <a:lnSpc>
                <a:spcPct val="140000"/>
              </a:lnSpc>
              <a:buNone/>
            </a:pPr>
            <a:r>
              <a:rPr lang="en-US" sz="2400" b="1" spc="96" kern="0" dirty="0">
                <a:solidFill>
                  <a:srgbClr val="F2F0EB"/>
                </a:solidFill>
                <a:latin typeface="Tahoma" pitchFamily="34" charset="0"/>
                <a:ea typeface="Tahoma" pitchFamily="34" charset="-122"/>
                <a:cs typeface="Tahoma" pitchFamily="34" charset="-120"/>
              </a:rPr>
              <a:t>C</a:t>
            </a:r>
            <a:endParaRPr lang="en-US" sz="2400" dirty="0"/>
          </a:p>
        </p:txBody>
      </p:sp>
      <p:sp>
        <p:nvSpPr>
          <p:cNvPr id="17" name="Text 15"/>
          <p:cNvSpPr/>
          <p:nvPr/>
        </p:nvSpPr>
        <p:spPr>
          <a:xfrm>
            <a:off x="1828800" y="5000526"/>
            <a:ext cx="4410903"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SECTION 3</a:t>
            </a:r>
            <a:endParaRPr lang="en-US" sz="1350" dirty="0"/>
          </a:p>
        </p:txBody>
      </p:sp>
      <p:sp>
        <p:nvSpPr>
          <p:cNvPr id="18" name="Text 16"/>
          <p:cNvSpPr/>
          <p:nvPr/>
        </p:nvSpPr>
        <p:spPr>
          <a:xfrm>
            <a:off x="1828800" y="5354836"/>
            <a:ext cx="4410903" cy="1045766"/>
          </a:xfrm>
          <a:prstGeom prst="rect">
            <a:avLst/>
          </a:prstGeom>
          <a:noFill/>
          <a:ln/>
        </p:spPr>
        <p:txBody>
          <a:bodyPr wrap="square" lIns="25400" tIns="25400" rIns="25400" bIns="25400" rtlCol="0" anchor="t">
            <a:normAutofit/>
          </a:bodyPr>
          <a:lstStyle/>
          <a:p>
            <a:pPr algn="l" indent="0" marL="0">
              <a:lnSpc>
                <a:spcPct val="115000"/>
              </a:lnSpc>
              <a:buNone/>
            </a:pPr>
            <a:r>
              <a:rPr lang="en-US" sz="3450" b="1" spc="-34" kern="0" dirty="0">
                <a:solidFill>
                  <a:srgbClr val="433626"/>
                </a:solidFill>
                <a:latin typeface="Tahoma" pitchFamily="34" charset="0"/>
                <a:ea typeface="Tahoma" pitchFamily="34" charset="-122"/>
                <a:cs typeface="Tahoma" pitchFamily="34" charset="-120"/>
              </a:rPr>
              <a:t>Assessment of seven opportunities</a:t>
            </a:r>
            <a:endParaRPr lang="en-US" sz="3450" dirty="0"/>
          </a:p>
        </p:txBody>
      </p:sp>
      <p:sp>
        <p:nvSpPr>
          <p:cNvPr id="19" name="Shape 17"/>
          <p:cNvSpPr/>
          <p:nvPr/>
        </p:nvSpPr>
        <p:spPr>
          <a:xfrm>
            <a:off x="9315450" y="4686201"/>
            <a:ext cx="7639050" cy="9525"/>
          </a:xfrm>
          <a:prstGeom prst="rect">
            <a:avLst/>
          </a:prstGeom>
          <a:solidFill>
            <a:srgbClr val="E5E0D2"/>
          </a:solidFill>
          <a:ln/>
        </p:spPr>
      </p:sp>
      <p:sp>
        <p:nvSpPr>
          <p:cNvPr id="20" name="Shape 18"/>
          <p:cNvSpPr/>
          <p:nvPr/>
        </p:nvSpPr>
        <p:spPr>
          <a:xfrm>
            <a:off x="9315450" y="5667276"/>
            <a:ext cx="685800" cy="685800"/>
          </a:xfrm>
          <a:prstGeom prst="rect">
            <a:avLst/>
          </a:prstGeom>
          <a:solidFill>
            <a:srgbClr val="C2B59B"/>
          </a:solidFill>
          <a:ln/>
        </p:spPr>
      </p:sp>
      <p:sp>
        <p:nvSpPr>
          <p:cNvPr id="21" name="Text 19"/>
          <p:cNvSpPr/>
          <p:nvPr/>
        </p:nvSpPr>
        <p:spPr>
          <a:xfrm>
            <a:off x="9277350" y="5667276"/>
            <a:ext cx="762000" cy="723900"/>
          </a:xfrm>
          <a:prstGeom prst="rect">
            <a:avLst/>
          </a:prstGeom>
          <a:noFill/>
          <a:ln/>
        </p:spPr>
        <p:txBody>
          <a:bodyPr wrap="square" lIns="25400" tIns="25400" rIns="25400" bIns="25400" rtlCol="0" anchor="ctr">
            <a:normAutofit/>
          </a:bodyPr>
          <a:lstStyle/>
          <a:p>
            <a:pPr algn="ctr" indent="0" marL="0">
              <a:lnSpc>
                <a:spcPct val="140000"/>
              </a:lnSpc>
              <a:buNone/>
            </a:pPr>
            <a:r>
              <a:rPr lang="en-US" sz="2400" b="1" spc="96" kern="0" dirty="0">
                <a:solidFill>
                  <a:srgbClr val="433626"/>
                </a:solidFill>
                <a:latin typeface="Tahoma" pitchFamily="34" charset="0"/>
                <a:ea typeface="Tahoma" pitchFamily="34" charset="-122"/>
                <a:cs typeface="Tahoma" pitchFamily="34" charset="-120"/>
              </a:rPr>
              <a:t>D</a:t>
            </a:r>
            <a:endParaRPr lang="en-US" sz="2400" dirty="0"/>
          </a:p>
        </p:txBody>
      </p:sp>
      <p:sp>
        <p:nvSpPr>
          <p:cNvPr id="22" name="Text 20"/>
          <p:cNvSpPr/>
          <p:nvPr/>
        </p:nvSpPr>
        <p:spPr>
          <a:xfrm>
            <a:off x="10382250" y="5000526"/>
            <a:ext cx="210611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SECTION 4</a:t>
            </a:r>
            <a:endParaRPr lang="en-US" sz="1350" dirty="0"/>
          </a:p>
        </p:txBody>
      </p:sp>
      <p:sp>
        <p:nvSpPr>
          <p:cNvPr id="23" name="Text 21"/>
          <p:cNvSpPr/>
          <p:nvPr/>
        </p:nvSpPr>
        <p:spPr>
          <a:xfrm>
            <a:off x="10382250" y="5354836"/>
            <a:ext cx="2106117" cy="541933"/>
          </a:xfrm>
          <a:prstGeom prst="rect">
            <a:avLst/>
          </a:prstGeom>
          <a:noFill/>
          <a:ln/>
        </p:spPr>
        <p:txBody>
          <a:bodyPr wrap="square" lIns="25400" tIns="25400" rIns="25400" bIns="25400" rtlCol="0" anchor="t">
            <a:normAutofit/>
          </a:bodyPr>
          <a:lstStyle/>
          <a:p>
            <a:pPr algn="l" indent="0" marL="0">
              <a:lnSpc>
                <a:spcPct val="115000"/>
              </a:lnSpc>
              <a:buNone/>
            </a:pPr>
            <a:r>
              <a:rPr lang="en-US" sz="3450" b="1" spc="-34" kern="0" dirty="0">
                <a:solidFill>
                  <a:srgbClr val="433626"/>
                </a:solidFill>
                <a:latin typeface="Tahoma" pitchFamily="34" charset="0"/>
                <a:ea typeface="Tahoma" pitchFamily="34" charset="-122"/>
                <a:cs typeface="Tahoma" pitchFamily="34" charset="-120"/>
              </a:rPr>
              <a:t>Appendix</a:t>
            </a:r>
            <a:endParaRPr lang="en-US" sz="3450" dirty="0"/>
          </a:p>
        </p:txBody>
      </p:sp>
      <p:sp>
        <p:nvSpPr>
          <p:cNvPr id="24" name="Shape 22"/>
          <p:cNvSpPr/>
          <p:nvPr/>
        </p:nvSpPr>
        <p:spPr>
          <a:xfrm>
            <a:off x="762000" y="9391650"/>
            <a:ext cx="16764000" cy="9525"/>
          </a:xfrm>
          <a:prstGeom prst="rect">
            <a:avLst/>
          </a:prstGeom>
          <a:solidFill>
            <a:srgbClr val="E5E0D2"/>
          </a:solidFill>
          <a:ln/>
        </p:spPr>
      </p:sp>
      <p:sp>
        <p:nvSpPr>
          <p:cNvPr id="25" name="Text 23"/>
          <p:cNvSpPr/>
          <p:nvPr/>
        </p:nvSpPr>
        <p:spPr>
          <a:xfrm>
            <a:off x="762000" y="9775528"/>
            <a:ext cx="6222724" cy="320973"/>
          </a:xfrm>
          <a:prstGeom prst="rect">
            <a:avLst/>
          </a:prstGeom>
          <a:noFill/>
          <a:ln/>
        </p:spPr>
        <p:txBody>
          <a:bodyPr wrap="square" lIns="25400" tIns="25400" rIns="25400" bIns="25400" rtlCol="0" anchor="t">
            <a:normAutofit/>
          </a:bodyPr>
          <a:lstStyle/>
          <a:p>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L'IMAD · Industrial Megazone Strategic Opportunities · April 2026</a:t>
            </a:r>
            <a:endParaRPr lang="en-US" sz="1650" dirty="0"/>
          </a:p>
        </p:txBody>
      </p:sp>
      <p:sp>
        <p:nvSpPr>
          <p:cNvPr id="26" name="Text 24"/>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27" name="Text 25"/>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02</a:t>
            </a:r>
            <a:endParaRPr lang="en-US" sz="1650" dirty="0"/>
          </a:p>
        </p:txBody>
      </p:sp>
      <p:pic>
        <p:nvPicPr>
          <p:cNvPr id="28"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336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6800" y="914400"/>
            <a:ext cx="1085304" cy="609600"/>
          </a:xfrm>
          <a:prstGeom prst="rect">
            <a:avLst/>
          </a:prstGeom>
        </p:spPr>
      </p:pic>
      <p:sp>
        <p:nvSpPr>
          <p:cNvPr id="3" name="Shape 0"/>
          <p:cNvSpPr/>
          <p:nvPr/>
        </p:nvSpPr>
        <p:spPr>
          <a:xfrm>
            <a:off x="16535400" y="1581150"/>
            <a:ext cx="685800" cy="685800"/>
          </a:xfrm>
          <a:prstGeom prst="rect">
            <a:avLst/>
          </a:prstGeom>
          <a:solidFill>
            <a:srgbClr val="F2F0EB"/>
          </a:solidFill>
          <a:ln/>
        </p:spPr>
      </p:sp>
      <p:sp>
        <p:nvSpPr>
          <p:cNvPr id="4" name="Text 1"/>
          <p:cNvSpPr/>
          <p:nvPr/>
        </p:nvSpPr>
        <p:spPr>
          <a:xfrm>
            <a:off x="16497300" y="1581150"/>
            <a:ext cx="762000" cy="723900"/>
          </a:xfrm>
          <a:prstGeom prst="rect">
            <a:avLst/>
          </a:prstGeom>
          <a:noFill/>
          <a:ln/>
        </p:spPr>
        <p:txBody>
          <a:bodyPr wrap="square" lIns="25400" tIns="25400" rIns="25400" bIns="25400" rtlCol="0" anchor="ctr">
            <a:normAutofit/>
          </a:bodyPr>
          <a:lstStyle/>
          <a:p>
            <a:pPr algn="ctr" indent="0" marL="0">
              <a:lnSpc>
                <a:spcPct val="140000"/>
              </a:lnSpc>
              <a:buNone/>
            </a:pPr>
            <a:r>
              <a:rPr lang="en-US" sz="2400" b="1" spc="96" kern="0" dirty="0">
                <a:solidFill>
                  <a:srgbClr val="433626"/>
                </a:solidFill>
                <a:latin typeface="Tahoma" pitchFamily="34" charset="0"/>
                <a:ea typeface="Tahoma" pitchFamily="34" charset="-122"/>
                <a:cs typeface="Tahoma" pitchFamily="34" charset="-120"/>
              </a:rPr>
              <a:t>A</a:t>
            </a:r>
            <a:endParaRPr lang="en-US" sz="2400" dirty="0"/>
          </a:p>
        </p:txBody>
      </p:sp>
      <p:sp>
        <p:nvSpPr>
          <p:cNvPr id="5" name="Text 2"/>
          <p:cNvSpPr/>
          <p:nvPr/>
        </p:nvSpPr>
        <p:spPr>
          <a:xfrm>
            <a:off x="1066800" y="3671937"/>
            <a:ext cx="16639032" cy="411460"/>
          </a:xfrm>
          <a:prstGeom prst="rect">
            <a:avLst/>
          </a:prstGeom>
          <a:noFill/>
          <a:ln/>
        </p:spPr>
        <p:txBody>
          <a:bodyPr wrap="square" lIns="25400" tIns="25400" rIns="25400" bIns="25400" rtlCol="0" anchor="t">
            <a:normAutofit/>
          </a:bodyPr>
          <a:lstStyle/>
          <a:p>
            <a:pPr algn="l" indent="0" marL="0">
              <a:lnSpc>
                <a:spcPct val="140000"/>
              </a:lnSpc>
              <a:buNone/>
            </a:pPr>
            <a:r>
              <a:rPr lang="en-US" sz="2100" b="1" spc="672" kern="0" dirty="0">
                <a:solidFill>
                  <a:srgbClr val="C2B59B"/>
                </a:solidFill>
                <a:latin typeface="Tahoma" pitchFamily="34" charset="0"/>
                <a:ea typeface="Tahoma" pitchFamily="34" charset="-122"/>
                <a:cs typeface="Tahoma" pitchFamily="34" charset="-120"/>
              </a:rPr>
              <a:t>SECTION 1</a:t>
            </a:r>
            <a:endParaRPr lang="en-US" sz="2100" dirty="0"/>
          </a:p>
        </p:txBody>
      </p:sp>
      <p:sp>
        <p:nvSpPr>
          <p:cNvPr id="6" name="Text 3"/>
          <p:cNvSpPr/>
          <p:nvPr/>
        </p:nvSpPr>
        <p:spPr>
          <a:xfrm>
            <a:off x="1066800" y="4502497"/>
            <a:ext cx="14716125" cy="2933700"/>
          </a:xfrm>
          <a:prstGeom prst="rect">
            <a:avLst/>
          </a:prstGeom>
          <a:noFill/>
          <a:ln/>
        </p:spPr>
        <p:txBody>
          <a:bodyPr wrap="square" lIns="25400" tIns="25400" rIns="25400" bIns="25400" rtlCol="0" anchor="t">
            <a:normAutofit/>
          </a:bodyPr>
          <a:lstStyle/>
          <a:p>
            <a:pPr algn="l" indent="0" marL="0">
              <a:lnSpc>
                <a:spcPct val="95000"/>
              </a:lnSpc>
              <a:buNone/>
            </a:pPr>
            <a:r>
              <a:rPr lang="en-US" sz="12000" spc="-300" kern="0" dirty="0">
                <a:solidFill>
                  <a:srgbClr val="F2F0EB"/>
                </a:solidFill>
                <a:latin typeface="Tahoma" pitchFamily="34" charset="0"/>
                <a:ea typeface="Tahoma" pitchFamily="34" charset="-122"/>
                <a:cs typeface="Tahoma" pitchFamily="34" charset="-120"/>
              </a:rPr>
              <a:t>Objective and Approach</a:t>
            </a:r>
            <a:endParaRPr lang="en-US" sz="12000" dirty="0"/>
          </a:p>
        </p:txBody>
      </p:sp>
      <p:sp>
        <p:nvSpPr>
          <p:cNvPr id="7" name="Shape 4"/>
          <p:cNvSpPr/>
          <p:nvPr/>
        </p:nvSpPr>
        <p:spPr>
          <a:xfrm>
            <a:off x="1066800" y="8803035"/>
            <a:ext cx="16154400" cy="9525"/>
          </a:xfrm>
          <a:prstGeom prst="rect">
            <a:avLst/>
          </a:prstGeom>
          <a:solidFill>
            <a:srgbClr val="F2F0EB">
              <a:alpha val="25000"/>
            </a:srgbClr>
          </a:solidFill>
          <a:ln/>
        </p:spPr>
      </p:sp>
      <p:sp>
        <p:nvSpPr>
          <p:cNvPr id="8" name="Text 5"/>
          <p:cNvSpPr/>
          <p:nvPr/>
        </p:nvSpPr>
        <p:spPr>
          <a:xfrm>
            <a:off x="1066800" y="9079260"/>
            <a:ext cx="7447024"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C2B59B"/>
                </a:solidFill>
                <a:latin typeface="Tahoma" pitchFamily="34" charset="0"/>
                <a:ea typeface="Tahoma" pitchFamily="34" charset="-122"/>
                <a:cs typeface="Tahoma" pitchFamily="34" charset="-120"/>
              </a:rPr>
              <a:t>STRICTLY CONFIDENTIAL · DRAFT FOR DISCUSSION</a:t>
            </a:r>
            <a:endParaRPr lang="en-US" sz="1650" dirty="0"/>
          </a:p>
        </p:txBody>
      </p:sp>
      <p:sp>
        <p:nvSpPr>
          <p:cNvPr id="9" name="Text 6"/>
          <p:cNvSpPr/>
          <p:nvPr/>
        </p:nvSpPr>
        <p:spPr>
          <a:xfrm>
            <a:off x="16878895" y="9079260"/>
            <a:ext cx="41850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F2F0EB"/>
                </a:solidFill>
                <a:latin typeface="Tahoma" pitchFamily="34" charset="0"/>
                <a:ea typeface="Tahoma" pitchFamily="34" charset="-122"/>
                <a:cs typeface="Tahoma" pitchFamily="34" charset="-120"/>
              </a:rPr>
              <a:t>03</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14749314" y="342900"/>
            <a:ext cx="285998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706173"/>
                </a:solidFill>
                <a:latin typeface="Tahoma" pitchFamily="34" charset="0"/>
                <a:ea typeface="Tahoma" pitchFamily="34" charset="-122"/>
                <a:cs typeface="Tahoma" pitchFamily="34" charset="-120"/>
              </a:rPr>
              <a:t>DRAFT FOR DISCUSSION</a:t>
            </a:r>
            <a:endParaRPr lang="en-US" sz="1350" dirty="0"/>
          </a:p>
        </p:txBody>
      </p:sp>
      <p:sp>
        <p:nvSpPr>
          <p:cNvPr id="3" name="Text 1"/>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A · OBJECTIVE AND APPROACH</a:t>
            </a:r>
            <a:endParaRPr lang="en-US" sz="1350" dirty="0"/>
          </a:p>
        </p:txBody>
      </p:sp>
      <p:sp>
        <p:nvSpPr>
          <p:cNvPr id="4" name="Text 2"/>
          <p:cNvSpPr/>
          <p:nvPr/>
        </p:nvSpPr>
        <p:spPr>
          <a:xfrm>
            <a:off x="762000" y="659110"/>
            <a:ext cx="15893415" cy="998141"/>
          </a:xfrm>
          <a:prstGeom prst="rect">
            <a:avLst/>
          </a:prstGeom>
          <a:noFill/>
          <a:ln/>
        </p:spPr>
        <p:txBody>
          <a:bodyPr wrap="square" lIns="25400" tIns="25400" rIns="25400" bIns="25400" rtlCol="0" anchor="t">
            <a:normAutofit/>
          </a:bodyPr>
          <a:lstStyle/>
          <a:p>
            <a:pPr algn="l" indent="0" marL="0">
              <a:lnSpc>
                <a:spcPct val="120000"/>
              </a:lnSpc>
              <a:buNone/>
            </a:pPr>
            <a:r>
              <a:rPr lang="en-US" sz="3150" b="1" spc="-38" kern="0" dirty="0">
                <a:solidFill>
                  <a:srgbClr val="433626"/>
                </a:solidFill>
                <a:latin typeface="Tahoma" pitchFamily="34" charset="0"/>
                <a:ea typeface="Tahoma" pitchFamily="34" charset="-122"/>
                <a:cs typeface="Tahoma" pitchFamily="34" charset="-120"/>
              </a:rPr>
              <a:t>A structured, data‑driven approach underpins opportunity identification and prioritisation for the Industrial Megazone</a:t>
            </a:r>
            <a:endParaRPr lang="en-US" sz="3150" dirty="0"/>
          </a:p>
        </p:txBody>
      </p:sp>
      <p:sp>
        <p:nvSpPr>
          <p:cNvPr id="5" name="Shape 3"/>
          <p:cNvSpPr/>
          <p:nvPr/>
        </p:nvSpPr>
        <p:spPr>
          <a:xfrm>
            <a:off x="16992600" y="933450"/>
            <a:ext cx="533400" cy="533400"/>
          </a:xfrm>
          <a:prstGeom prst="rect">
            <a:avLst/>
          </a:prstGeom>
          <a:solidFill>
            <a:srgbClr val="433626"/>
          </a:solidFill>
          <a:ln/>
        </p:spPr>
      </p:sp>
      <p:sp>
        <p:nvSpPr>
          <p:cNvPr id="6" name="Text 4"/>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A</a:t>
            </a:r>
            <a:endParaRPr lang="en-US" sz="1950" dirty="0"/>
          </a:p>
        </p:txBody>
      </p:sp>
      <p:sp>
        <p:nvSpPr>
          <p:cNvPr id="7" name="Shape 5"/>
          <p:cNvSpPr/>
          <p:nvPr/>
        </p:nvSpPr>
        <p:spPr>
          <a:xfrm>
            <a:off x="762000" y="2602210"/>
            <a:ext cx="8461822" cy="9525"/>
          </a:xfrm>
          <a:prstGeom prst="rect">
            <a:avLst/>
          </a:prstGeom>
          <a:solidFill>
            <a:srgbClr val="433626"/>
          </a:solidFill>
          <a:ln/>
        </p:spPr>
      </p:sp>
      <p:sp>
        <p:nvSpPr>
          <p:cNvPr id="8" name="Text 6"/>
          <p:cNvSpPr/>
          <p:nvPr/>
        </p:nvSpPr>
        <p:spPr>
          <a:xfrm>
            <a:off x="762000" y="2266950"/>
            <a:ext cx="871567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16" kern="0" dirty="0">
                <a:solidFill>
                  <a:srgbClr val="433626"/>
                </a:solidFill>
                <a:latin typeface="Tahoma" pitchFamily="34" charset="0"/>
                <a:ea typeface="Tahoma" pitchFamily="34" charset="-122"/>
                <a:cs typeface="Tahoma" pitchFamily="34" charset="-120"/>
              </a:rPr>
              <a:t>CONTEXT</a:t>
            </a:r>
            <a:endParaRPr lang="en-US" sz="1350" dirty="0"/>
          </a:p>
        </p:txBody>
      </p:sp>
      <p:sp>
        <p:nvSpPr>
          <p:cNvPr id="9" name="Text 7"/>
          <p:cNvSpPr/>
          <p:nvPr/>
        </p:nvSpPr>
        <p:spPr>
          <a:xfrm>
            <a:off x="762000" y="2802235"/>
            <a:ext cx="8715677" cy="1032421"/>
          </a:xfrm>
          <a:prstGeom prst="rect">
            <a:avLst/>
          </a:prstGeom>
          <a:noFill/>
          <a:ln/>
        </p:spPr>
        <p:txBody>
          <a:bodyPr wrap="square" lIns="25400" tIns="25400" rIns="25400" bIns="25400" rtlCol="0" anchor="t">
            <a:normAutofit/>
          </a:bodyPr>
          <a:lstStyle/>
          <a:p>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The Megazone is a </a:t>
            </a:r>
            <a:pPr algn="l" indent="0" marL="0">
              <a:lnSpc>
                <a:spcPct val="145000"/>
              </a:lnSpc>
              <a:buNone/>
            </a:pPr>
            <a:r>
              <a:rPr lang="en-US" sz="1800" b="1" dirty="0">
                <a:solidFill>
                  <a:srgbClr val="29261B"/>
                </a:solidFill>
                <a:latin typeface="Tahoma" pitchFamily="34" charset="0"/>
                <a:ea typeface="Tahoma" pitchFamily="34" charset="-122"/>
                <a:cs typeface="Tahoma" pitchFamily="34" charset="-120"/>
              </a:rPr>
              <a:t>green manufacturing-first, logistics-integrated industrial platform </a:t>
            </a:r>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spanning 200+ square km, designed to incubate the powerful but fragmented set of relevant assets across Abu Dhabi.</a:t>
            </a:r>
            <a:endParaRPr lang="en-US" sz="1800" dirty="0"/>
          </a:p>
        </p:txBody>
      </p:sp>
      <p:sp>
        <p:nvSpPr>
          <p:cNvPr id="10" name="Text 8"/>
          <p:cNvSpPr/>
          <p:nvPr/>
        </p:nvSpPr>
        <p:spPr>
          <a:xfrm>
            <a:off x="762000" y="3948956"/>
            <a:ext cx="8715677" cy="700980"/>
          </a:xfrm>
          <a:prstGeom prst="rect">
            <a:avLst/>
          </a:prstGeom>
          <a:noFill/>
          <a:ln/>
        </p:spPr>
        <p:txBody>
          <a:bodyPr wrap="square" lIns="25400" tIns="25400" rIns="25400" bIns="25400" rtlCol="0" anchor="t">
            <a:normAutofit/>
          </a:bodyPr>
          <a:lstStyle/>
          <a:p>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As such, Battery Manufacturing and Recycling are assessed, along other themes, as potential strategic opportunities for Abu Dhabi's Industrial &amp; Logistics Megazone.</a:t>
            </a:r>
            <a:endParaRPr lang="en-US" sz="1800" dirty="0"/>
          </a:p>
        </p:txBody>
      </p:sp>
      <p:sp>
        <p:nvSpPr>
          <p:cNvPr id="11" name="Shape 9"/>
          <p:cNvSpPr/>
          <p:nvPr/>
        </p:nvSpPr>
        <p:spPr>
          <a:xfrm>
            <a:off x="762000" y="5251897"/>
            <a:ext cx="8461822" cy="9525"/>
          </a:xfrm>
          <a:prstGeom prst="rect">
            <a:avLst/>
          </a:prstGeom>
          <a:solidFill>
            <a:srgbClr val="433626"/>
          </a:solidFill>
          <a:ln/>
        </p:spPr>
      </p:sp>
      <p:sp>
        <p:nvSpPr>
          <p:cNvPr id="12" name="Text 10"/>
          <p:cNvSpPr/>
          <p:nvPr/>
        </p:nvSpPr>
        <p:spPr>
          <a:xfrm>
            <a:off x="762000" y="4916637"/>
            <a:ext cx="871567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16" kern="0" dirty="0">
                <a:solidFill>
                  <a:srgbClr val="433626"/>
                </a:solidFill>
                <a:latin typeface="Tahoma" pitchFamily="34" charset="0"/>
                <a:ea typeface="Tahoma" pitchFamily="34" charset="-122"/>
                <a:cs typeface="Tahoma" pitchFamily="34" charset="-120"/>
              </a:rPr>
              <a:t>OBJECTIVES OF THIS DOCUMENT</a:t>
            </a:r>
            <a:endParaRPr lang="en-US" sz="1350" dirty="0"/>
          </a:p>
        </p:txBody>
      </p:sp>
      <p:sp>
        <p:nvSpPr>
          <p:cNvPr id="13" name="Text 11"/>
          <p:cNvSpPr/>
          <p:nvPr/>
        </p:nvSpPr>
        <p:spPr>
          <a:xfrm>
            <a:off x="762000" y="5451922"/>
            <a:ext cx="8715677" cy="1032421"/>
          </a:xfrm>
          <a:prstGeom prst="rect">
            <a:avLst/>
          </a:prstGeom>
          <a:noFill/>
          <a:ln/>
        </p:spPr>
        <p:txBody>
          <a:bodyPr wrap="square" lIns="25400" tIns="25400" rIns="25400" bIns="25400" rtlCol="0" anchor="t">
            <a:normAutofit/>
          </a:bodyPr>
          <a:lstStyle/>
          <a:p>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This document supports the development of the Industrial Megazone by identifying opportunities for consideration across </a:t>
            </a:r>
            <a:pPr algn="l" indent="0" marL="0">
              <a:lnSpc>
                <a:spcPct val="145000"/>
              </a:lnSpc>
              <a:buNone/>
            </a:pPr>
            <a:r>
              <a:rPr lang="en-US" sz="1800" b="1" dirty="0">
                <a:solidFill>
                  <a:srgbClr val="29261B"/>
                </a:solidFill>
                <a:latin typeface="Tahoma" pitchFamily="34" charset="0"/>
                <a:ea typeface="Tahoma" pitchFamily="34" charset="-122"/>
                <a:cs typeface="Tahoma" pitchFamily="34" charset="-120"/>
              </a:rPr>
              <a:t>7 themes </a:t>
            </a:r>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 providing a longlist and shortlist for leadership.</a:t>
            </a:r>
            <a:endParaRPr lang="en-US" sz="1800" dirty="0"/>
          </a:p>
        </p:txBody>
      </p:sp>
      <p:sp>
        <p:nvSpPr>
          <p:cNvPr id="14" name="Text 12"/>
          <p:cNvSpPr/>
          <p:nvPr/>
        </p:nvSpPr>
        <p:spPr>
          <a:xfrm>
            <a:off x="762000" y="6579593"/>
            <a:ext cx="8715677" cy="645716"/>
          </a:xfrm>
          <a:prstGeom prst="rect">
            <a:avLst/>
          </a:prstGeom>
          <a:noFill/>
          <a:ln/>
        </p:spPr>
        <p:txBody>
          <a:bodyPr wrap="square" lIns="25400" tIns="25400" rIns="25400" bIns="25400" rtlCol="0" anchor="t">
            <a:normAutofit/>
          </a:bodyPr>
          <a:lstStyle/>
          <a:p>
            <a:pPr algn="l" indent="0" marL="0">
              <a:lnSpc>
                <a:spcPct val="145000"/>
              </a:lnSpc>
              <a:buNone/>
            </a:pPr>
            <a:r>
              <a:rPr lang="en-US" sz="1650" i="1" dirty="0">
                <a:solidFill>
                  <a:srgbClr val="57534A"/>
                </a:solidFill>
                <a:latin typeface="Tahoma" pitchFamily="34" charset="0"/>
                <a:ea typeface="Tahoma" pitchFamily="34" charset="-122"/>
                <a:cs typeface="Tahoma" pitchFamily="34" charset="-120"/>
              </a:rPr>
              <a:t>A data‑driven screening framework, grounded in secondary research and expert validation, prioritises the most executable opportunities.</a:t>
            </a:r>
            <a:endParaRPr lang="en-US" sz="1650" dirty="0"/>
          </a:p>
        </p:txBody>
      </p:sp>
      <p:sp>
        <p:nvSpPr>
          <p:cNvPr id="15" name="Shape 13"/>
          <p:cNvSpPr/>
          <p:nvPr/>
        </p:nvSpPr>
        <p:spPr>
          <a:xfrm>
            <a:off x="9833422" y="2602210"/>
            <a:ext cx="7692579" cy="9525"/>
          </a:xfrm>
          <a:prstGeom prst="rect">
            <a:avLst/>
          </a:prstGeom>
          <a:solidFill>
            <a:srgbClr val="433626"/>
          </a:solidFill>
          <a:ln/>
        </p:spPr>
      </p:sp>
      <p:sp>
        <p:nvSpPr>
          <p:cNvPr id="16" name="Text 14"/>
          <p:cNvSpPr/>
          <p:nvPr/>
        </p:nvSpPr>
        <p:spPr>
          <a:xfrm>
            <a:off x="9833422" y="2266950"/>
            <a:ext cx="7923356"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16" kern="0" dirty="0">
                <a:solidFill>
                  <a:srgbClr val="433626"/>
                </a:solidFill>
                <a:latin typeface="Tahoma" pitchFamily="34" charset="0"/>
                <a:ea typeface="Tahoma" pitchFamily="34" charset="-122"/>
                <a:cs typeface="Tahoma" pitchFamily="34" charset="-120"/>
              </a:rPr>
              <a:t>THE SEVEN THEMES</a:t>
            </a:r>
            <a:endParaRPr lang="en-US" sz="1350" dirty="0"/>
          </a:p>
        </p:txBody>
      </p:sp>
      <p:sp>
        <p:nvSpPr>
          <p:cNvPr id="17" name="Shape 15"/>
          <p:cNvSpPr/>
          <p:nvPr/>
        </p:nvSpPr>
        <p:spPr>
          <a:xfrm>
            <a:off x="9833422" y="2802235"/>
            <a:ext cx="3779590" cy="1238250"/>
          </a:xfrm>
          <a:prstGeom prst="rect">
            <a:avLst/>
          </a:prstGeom>
          <a:solidFill>
            <a:srgbClr val="F8F7F3"/>
          </a:solidFill>
          <a:ln/>
        </p:spPr>
      </p:sp>
      <p:sp>
        <p:nvSpPr>
          <p:cNvPr id="18" name="Shape 16"/>
          <p:cNvSpPr/>
          <p:nvPr/>
        </p:nvSpPr>
        <p:spPr>
          <a:xfrm>
            <a:off x="9833422" y="4030960"/>
            <a:ext cx="3779590" cy="9525"/>
          </a:xfrm>
          <a:prstGeom prst="rect">
            <a:avLst/>
          </a:prstGeom>
          <a:solidFill>
            <a:srgbClr val="E5E0D2"/>
          </a:solidFill>
          <a:ln/>
        </p:spPr>
      </p:sp>
      <p:sp>
        <p:nvSpPr>
          <p:cNvPr id="19" name="Shape 17"/>
          <p:cNvSpPr/>
          <p:nvPr/>
        </p:nvSpPr>
        <p:spPr>
          <a:xfrm>
            <a:off x="9833422" y="2802235"/>
            <a:ext cx="3779590" cy="9525"/>
          </a:xfrm>
          <a:prstGeom prst="rect">
            <a:avLst/>
          </a:prstGeom>
          <a:solidFill>
            <a:srgbClr val="E5E0D2"/>
          </a:solidFill>
          <a:ln/>
        </p:spPr>
      </p:sp>
      <p:sp>
        <p:nvSpPr>
          <p:cNvPr id="20" name="Shape 18"/>
          <p:cNvSpPr/>
          <p:nvPr/>
        </p:nvSpPr>
        <p:spPr>
          <a:xfrm>
            <a:off x="9833422" y="2802235"/>
            <a:ext cx="57150" cy="1238250"/>
          </a:xfrm>
          <a:prstGeom prst="rect">
            <a:avLst/>
          </a:prstGeom>
          <a:solidFill>
            <a:srgbClr val="B85C3F"/>
          </a:solidFill>
          <a:ln/>
        </p:spPr>
      </p:sp>
      <p:sp>
        <p:nvSpPr>
          <p:cNvPr id="21" name="Shape 19"/>
          <p:cNvSpPr/>
          <p:nvPr/>
        </p:nvSpPr>
        <p:spPr>
          <a:xfrm>
            <a:off x="13603487" y="2802235"/>
            <a:ext cx="9525" cy="1238250"/>
          </a:xfrm>
          <a:prstGeom prst="rect">
            <a:avLst/>
          </a:prstGeom>
          <a:solidFill>
            <a:srgbClr val="E5E0D2"/>
          </a:solidFill>
          <a:ln/>
        </p:spPr>
      </p:sp>
      <p:sp>
        <p:nvSpPr>
          <p:cNvPr id="22" name="Text 20"/>
          <p:cNvSpPr/>
          <p:nvPr/>
        </p:nvSpPr>
        <p:spPr>
          <a:xfrm>
            <a:off x="10138222" y="3021310"/>
            <a:ext cx="3331002" cy="83820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Health &amp; Life Sciences</a:t>
            </a:r>
            <a:endParaRPr lang="en-US" sz="2250" dirty="0"/>
          </a:p>
        </p:txBody>
      </p:sp>
      <p:sp>
        <p:nvSpPr>
          <p:cNvPr id="23" name="Shape 21"/>
          <p:cNvSpPr/>
          <p:nvPr/>
        </p:nvSpPr>
        <p:spPr>
          <a:xfrm>
            <a:off x="13746361" y="2802235"/>
            <a:ext cx="3779639" cy="1238250"/>
          </a:xfrm>
          <a:prstGeom prst="rect">
            <a:avLst/>
          </a:prstGeom>
          <a:solidFill>
            <a:srgbClr val="F8F7F3"/>
          </a:solidFill>
          <a:ln/>
        </p:spPr>
      </p:sp>
      <p:sp>
        <p:nvSpPr>
          <p:cNvPr id="24" name="Shape 22"/>
          <p:cNvSpPr/>
          <p:nvPr/>
        </p:nvSpPr>
        <p:spPr>
          <a:xfrm>
            <a:off x="13746361" y="4030960"/>
            <a:ext cx="3779639" cy="9525"/>
          </a:xfrm>
          <a:prstGeom prst="rect">
            <a:avLst/>
          </a:prstGeom>
          <a:solidFill>
            <a:srgbClr val="E5E0D2"/>
          </a:solidFill>
          <a:ln/>
        </p:spPr>
      </p:sp>
      <p:sp>
        <p:nvSpPr>
          <p:cNvPr id="25" name="Shape 23"/>
          <p:cNvSpPr/>
          <p:nvPr/>
        </p:nvSpPr>
        <p:spPr>
          <a:xfrm>
            <a:off x="13746361" y="2802235"/>
            <a:ext cx="3779639" cy="9525"/>
          </a:xfrm>
          <a:prstGeom prst="rect">
            <a:avLst/>
          </a:prstGeom>
          <a:solidFill>
            <a:srgbClr val="E5E0D2"/>
          </a:solidFill>
          <a:ln/>
        </p:spPr>
      </p:sp>
      <p:sp>
        <p:nvSpPr>
          <p:cNvPr id="26" name="Shape 24"/>
          <p:cNvSpPr/>
          <p:nvPr/>
        </p:nvSpPr>
        <p:spPr>
          <a:xfrm>
            <a:off x="13746361" y="2802235"/>
            <a:ext cx="57150" cy="1238250"/>
          </a:xfrm>
          <a:prstGeom prst="rect">
            <a:avLst/>
          </a:prstGeom>
          <a:solidFill>
            <a:srgbClr val="2E5E73"/>
          </a:solidFill>
          <a:ln/>
        </p:spPr>
      </p:sp>
      <p:sp>
        <p:nvSpPr>
          <p:cNvPr id="27" name="Shape 25"/>
          <p:cNvSpPr/>
          <p:nvPr/>
        </p:nvSpPr>
        <p:spPr>
          <a:xfrm>
            <a:off x="17516475" y="2802235"/>
            <a:ext cx="9525" cy="1238250"/>
          </a:xfrm>
          <a:prstGeom prst="rect">
            <a:avLst/>
          </a:prstGeom>
          <a:solidFill>
            <a:srgbClr val="E5E0D2"/>
          </a:solidFill>
          <a:ln/>
        </p:spPr>
      </p:sp>
      <p:sp>
        <p:nvSpPr>
          <p:cNvPr id="28" name="Text 26"/>
          <p:cNvSpPr/>
          <p:nvPr/>
        </p:nvSpPr>
        <p:spPr>
          <a:xfrm>
            <a:off x="14051161" y="3021310"/>
            <a:ext cx="3331053" cy="83820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Maritime Industrial Base</a:t>
            </a:r>
            <a:endParaRPr lang="en-US" sz="2250" dirty="0"/>
          </a:p>
        </p:txBody>
      </p:sp>
      <p:sp>
        <p:nvSpPr>
          <p:cNvPr id="29" name="Shape 27"/>
          <p:cNvSpPr/>
          <p:nvPr/>
        </p:nvSpPr>
        <p:spPr>
          <a:xfrm>
            <a:off x="9833422" y="4173835"/>
            <a:ext cx="3779590" cy="1238250"/>
          </a:xfrm>
          <a:prstGeom prst="rect">
            <a:avLst/>
          </a:prstGeom>
          <a:solidFill>
            <a:srgbClr val="F8F7F3"/>
          </a:solidFill>
          <a:ln/>
        </p:spPr>
      </p:sp>
      <p:sp>
        <p:nvSpPr>
          <p:cNvPr id="30" name="Shape 28"/>
          <p:cNvSpPr/>
          <p:nvPr/>
        </p:nvSpPr>
        <p:spPr>
          <a:xfrm>
            <a:off x="9833422" y="5402560"/>
            <a:ext cx="3779590" cy="9525"/>
          </a:xfrm>
          <a:prstGeom prst="rect">
            <a:avLst/>
          </a:prstGeom>
          <a:solidFill>
            <a:srgbClr val="E5E0D2"/>
          </a:solidFill>
          <a:ln/>
        </p:spPr>
      </p:sp>
      <p:sp>
        <p:nvSpPr>
          <p:cNvPr id="31" name="Shape 29"/>
          <p:cNvSpPr/>
          <p:nvPr/>
        </p:nvSpPr>
        <p:spPr>
          <a:xfrm>
            <a:off x="9833422" y="4173835"/>
            <a:ext cx="3779590" cy="9525"/>
          </a:xfrm>
          <a:prstGeom prst="rect">
            <a:avLst/>
          </a:prstGeom>
          <a:solidFill>
            <a:srgbClr val="E5E0D2"/>
          </a:solidFill>
          <a:ln/>
        </p:spPr>
      </p:sp>
      <p:sp>
        <p:nvSpPr>
          <p:cNvPr id="32" name="Shape 30"/>
          <p:cNvSpPr/>
          <p:nvPr/>
        </p:nvSpPr>
        <p:spPr>
          <a:xfrm>
            <a:off x="9833422" y="4173835"/>
            <a:ext cx="57150" cy="1238250"/>
          </a:xfrm>
          <a:prstGeom prst="rect">
            <a:avLst/>
          </a:prstGeom>
          <a:solidFill>
            <a:srgbClr val="757F52"/>
          </a:solidFill>
          <a:ln/>
        </p:spPr>
      </p:sp>
      <p:sp>
        <p:nvSpPr>
          <p:cNvPr id="33" name="Shape 31"/>
          <p:cNvSpPr/>
          <p:nvPr/>
        </p:nvSpPr>
        <p:spPr>
          <a:xfrm>
            <a:off x="13603487" y="4173835"/>
            <a:ext cx="9525" cy="1238250"/>
          </a:xfrm>
          <a:prstGeom prst="rect">
            <a:avLst/>
          </a:prstGeom>
          <a:solidFill>
            <a:srgbClr val="E5E0D2"/>
          </a:solidFill>
          <a:ln/>
        </p:spPr>
      </p:sp>
      <p:sp>
        <p:nvSpPr>
          <p:cNvPr id="34" name="Text 32"/>
          <p:cNvSpPr/>
          <p:nvPr/>
        </p:nvSpPr>
        <p:spPr>
          <a:xfrm>
            <a:off x="10138222" y="4392910"/>
            <a:ext cx="3331002" cy="83820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Circular Economy</a:t>
            </a:r>
            <a:endParaRPr lang="en-US" sz="2250" dirty="0"/>
          </a:p>
        </p:txBody>
      </p:sp>
      <p:sp>
        <p:nvSpPr>
          <p:cNvPr id="35" name="Shape 33"/>
          <p:cNvSpPr/>
          <p:nvPr/>
        </p:nvSpPr>
        <p:spPr>
          <a:xfrm>
            <a:off x="13746361" y="4173835"/>
            <a:ext cx="3779639" cy="1238250"/>
          </a:xfrm>
          <a:prstGeom prst="rect">
            <a:avLst/>
          </a:prstGeom>
          <a:solidFill>
            <a:srgbClr val="F8F7F3"/>
          </a:solidFill>
          <a:ln/>
        </p:spPr>
      </p:sp>
      <p:sp>
        <p:nvSpPr>
          <p:cNvPr id="36" name="Shape 34"/>
          <p:cNvSpPr/>
          <p:nvPr/>
        </p:nvSpPr>
        <p:spPr>
          <a:xfrm>
            <a:off x="13746361" y="5402560"/>
            <a:ext cx="3779639" cy="9525"/>
          </a:xfrm>
          <a:prstGeom prst="rect">
            <a:avLst/>
          </a:prstGeom>
          <a:solidFill>
            <a:srgbClr val="E5E0D2"/>
          </a:solidFill>
          <a:ln/>
        </p:spPr>
      </p:sp>
      <p:sp>
        <p:nvSpPr>
          <p:cNvPr id="37" name="Shape 35"/>
          <p:cNvSpPr/>
          <p:nvPr/>
        </p:nvSpPr>
        <p:spPr>
          <a:xfrm>
            <a:off x="13746361" y="4173835"/>
            <a:ext cx="3779639" cy="9525"/>
          </a:xfrm>
          <a:prstGeom prst="rect">
            <a:avLst/>
          </a:prstGeom>
          <a:solidFill>
            <a:srgbClr val="E5E0D2"/>
          </a:solidFill>
          <a:ln/>
        </p:spPr>
      </p:sp>
      <p:sp>
        <p:nvSpPr>
          <p:cNvPr id="38" name="Shape 36"/>
          <p:cNvSpPr/>
          <p:nvPr/>
        </p:nvSpPr>
        <p:spPr>
          <a:xfrm>
            <a:off x="13746361" y="4173835"/>
            <a:ext cx="57150" cy="1238250"/>
          </a:xfrm>
          <a:prstGeom prst="rect">
            <a:avLst/>
          </a:prstGeom>
          <a:solidFill>
            <a:srgbClr val="876D4B"/>
          </a:solidFill>
          <a:ln/>
        </p:spPr>
      </p:sp>
      <p:sp>
        <p:nvSpPr>
          <p:cNvPr id="39" name="Shape 37"/>
          <p:cNvSpPr/>
          <p:nvPr/>
        </p:nvSpPr>
        <p:spPr>
          <a:xfrm>
            <a:off x="17516475" y="4173835"/>
            <a:ext cx="9525" cy="1238250"/>
          </a:xfrm>
          <a:prstGeom prst="rect">
            <a:avLst/>
          </a:prstGeom>
          <a:solidFill>
            <a:srgbClr val="E5E0D2"/>
          </a:solidFill>
          <a:ln/>
        </p:spPr>
      </p:sp>
      <p:sp>
        <p:nvSpPr>
          <p:cNvPr id="40" name="Text 38"/>
          <p:cNvSpPr/>
          <p:nvPr/>
        </p:nvSpPr>
        <p:spPr>
          <a:xfrm>
            <a:off x="14051161" y="4392910"/>
            <a:ext cx="3331053" cy="83820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Critical Inputs &amp; Storage</a:t>
            </a:r>
            <a:endParaRPr lang="en-US" sz="2250" dirty="0"/>
          </a:p>
        </p:txBody>
      </p:sp>
      <p:sp>
        <p:nvSpPr>
          <p:cNvPr id="41" name="Shape 39"/>
          <p:cNvSpPr/>
          <p:nvPr/>
        </p:nvSpPr>
        <p:spPr>
          <a:xfrm>
            <a:off x="9833422" y="5545435"/>
            <a:ext cx="3779590" cy="1238250"/>
          </a:xfrm>
          <a:prstGeom prst="rect">
            <a:avLst/>
          </a:prstGeom>
          <a:solidFill>
            <a:srgbClr val="F8F7F3"/>
          </a:solidFill>
          <a:ln/>
        </p:spPr>
      </p:sp>
      <p:sp>
        <p:nvSpPr>
          <p:cNvPr id="42" name="Shape 40"/>
          <p:cNvSpPr/>
          <p:nvPr/>
        </p:nvSpPr>
        <p:spPr>
          <a:xfrm>
            <a:off x="9833422" y="6774160"/>
            <a:ext cx="3779590" cy="9525"/>
          </a:xfrm>
          <a:prstGeom prst="rect">
            <a:avLst/>
          </a:prstGeom>
          <a:solidFill>
            <a:srgbClr val="E5E0D2"/>
          </a:solidFill>
          <a:ln/>
        </p:spPr>
      </p:sp>
      <p:sp>
        <p:nvSpPr>
          <p:cNvPr id="43" name="Shape 41"/>
          <p:cNvSpPr/>
          <p:nvPr/>
        </p:nvSpPr>
        <p:spPr>
          <a:xfrm>
            <a:off x="9833422" y="5545435"/>
            <a:ext cx="3779590" cy="9525"/>
          </a:xfrm>
          <a:prstGeom prst="rect">
            <a:avLst/>
          </a:prstGeom>
          <a:solidFill>
            <a:srgbClr val="E5E0D2"/>
          </a:solidFill>
          <a:ln/>
        </p:spPr>
      </p:sp>
      <p:sp>
        <p:nvSpPr>
          <p:cNvPr id="44" name="Shape 42"/>
          <p:cNvSpPr/>
          <p:nvPr/>
        </p:nvSpPr>
        <p:spPr>
          <a:xfrm>
            <a:off x="9833422" y="5545435"/>
            <a:ext cx="57150" cy="1238250"/>
          </a:xfrm>
          <a:prstGeom prst="rect">
            <a:avLst/>
          </a:prstGeom>
          <a:solidFill>
            <a:srgbClr val="E87A4B"/>
          </a:solidFill>
          <a:ln/>
        </p:spPr>
      </p:sp>
      <p:sp>
        <p:nvSpPr>
          <p:cNvPr id="45" name="Shape 43"/>
          <p:cNvSpPr/>
          <p:nvPr/>
        </p:nvSpPr>
        <p:spPr>
          <a:xfrm>
            <a:off x="13603487" y="5545435"/>
            <a:ext cx="9525" cy="1238250"/>
          </a:xfrm>
          <a:prstGeom prst="rect">
            <a:avLst/>
          </a:prstGeom>
          <a:solidFill>
            <a:srgbClr val="E5E0D2"/>
          </a:solidFill>
          <a:ln/>
        </p:spPr>
      </p:sp>
      <p:sp>
        <p:nvSpPr>
          <p:cNvPr id="46" name="Text 44"/>
          <p:cNvSpPr/>
          <p:nvPr/>
        </p:nvSpPr>
        <p:spPr>
          <a:xfrm>
            <a:off x="10138222" y="5764510"/>
            <a:ext cx="3331002" cy="83820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Energy</a:t>
            </a:r>
            <a:endParaRPr lang="en-US" sz="2250" dirty="0"/>
          </a:p>
        </p:txBody>
      </p:sp>
      <p:sp>
        <p:nvSpPr>
          <p:cNvPr id="47" name="Shape 45"/>
          <p:cNvSpPr/>
          <p:nvPr/>
        </p:nvSpPr>
        <p:spPr>
          <a:xfrm>
            <a:off x="13746361" y="5545435"/>
            <a:ext cx="3779639" cy="1238250"/>
          </a:xfrm>
          <a:prstGeom prst="rect">
            <a:avLst/>
          </a:prstGeom>
          <a:solidFill>
            <a:srgbClr val="F8F7F3"/>
          </a:solidFill>
          <a:ln/>
        </p:spPr>
      </p:sp>
      <p:sp>
        <p:nvSpPr>
          <p:cNvPr id="48" name="Shape 46"/>
          <p:cNvSpPr/>
          <p:nvPr/>
        </p:nvSpPr>
        <p:spPr>
          <a:xfrm>
            <a:off x="13746361" y="6774160"/>
            <a:ext cx="3779639" cy="9525"/>
          </a:xfrm>
          <a:prstGeom prst="rect">
            <a:avLst/>
          </a:prstGeom>
          <a:solidFill>
            <a:srgbClr val="E5E0D2"/>
          </a:solidFill>
          <a:ln/>
        </p:spPr>
      </p:sp>
      <p:sp>
        <p:nvSpPr>
          <p:cNvPr id="49" name="Shape 47"/>
          <p:cNvSpPr/>
          <p:nvPr/>
        </p:nvSpPr>
        <p:spPr>
          <a:xfrm>
            <a:off x="13746361" y="5545435"/>
            <a:ext cx="3779639" cy="9525"/>
          </a:xfrm>
          <a:prstGeom prst="rect">
            <a:avLst/>
          </a:prstGeom>
          <a:solidFill>
            <a:srgbClr val="E5E0D2"/>
          </a:solidFill>
          <a:ln/>
        </p:spPr>
      </p:sp>
      <p:sp>
        <p:nvSpPr>
          <p:cNvPr id="50" name="Shape 48"/>
          <p:cNvSpPr/>
          <p:nvPr/>
        </p:nvSpPr>
        <p:spPr>
          <a:xfrm>
            <a:off x="13746361" y="5545435"/>
            <a:ext cx="57150" cy="1238250"/>
          </a:xfrm>
          <a:prstGeom prst="rect">
            <a:avLst/>
          </a:prstGeom>
          <a:solidFill>
            <a:srgbClr val="91AAC9"/>
          </a:solidFill>
          <a:ln/>
        </p:spPr>
      </p:sp>
      <p:sp>
        <p:nvSpPr>
          <p:cNvPr id="51" name="Shape 49"/>
          <p:cNvSpPr/>
          <p:nvPr/>
        </p:nvSpPr>
        <p:spPr>
          <a:xfrm>
            <a:off x="17516475" y="5545435"/>
            <a:ext cx="9525" cy="1238250"/>
          </a:xfrm>
          <a:prstGeom prst="rect">
            <a:avLst/>
          </a:prstGeom>
          <a:solidFill>
            <a:srgbClr val="E5E0D2"/>
          </a:solidFill>
          <a:ln/>
        </p:spPr>
      </p:sp>
      <p:sp>
        <p:nvSpPr>
          <p:cNvPr id="52" name="Text 50"/>
          <p:cNvSpPr/>
          <p:nvPr/>
        </p:nvSpPr>
        <p:spPr>
          <a:xfrm>
            <a:off x="14051161" y="5764510"/>
            <a:ext cx="3331053" cy="83820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Digital &amp; Communications</a:t>
            </a:r>
            <a:endParaRPr lang="en-US" sz="2250" dirty="0"/>
          </a:p>
        </p:txBody>
      </p:sp>
      <p:sp>
        <p:nvSpPr>
          <p:cNvPr id="53" name="Shape 51"/>
          <p:cNvSpPr/>
          <p:nvPr/>
        </p:nvSpPr>
        <p:spPr>
          <a:xfrm>
            <a:off x="9833422" y="6917035"/>
            <a:ext cx="7692579" cy="876300"/>
          </a:xfrm>
          <a:prstGeom prst="rect">
            <a:avLst/>
          </a:prstGeom>
          <a:solidFill>
            <a:srgbClr val="F8F7F3"/>
          </a:solidFill>
          <a:ln/>
        </p:spPr>
      </p:sp>
      <p:sp>
        <p:nvSpPr>
          <p:cNvPr id="54" name="Shape 52"/>
          <p:cNvSpPr/>
          <p:nvPr/>
        </p:nvSpPr>
        <p:spPr>
          <a:xfrm>
            <a:off x="9833422" y="7783810"/>
            <a:ext cx="7692579" cy="9525"/>
          </a:xfrm>
          <a:prstGeom prst="rect">
            <a:avLst/>
          </a:prstGeom>
          <a:solidFill>
            <a:srgbClr val="E5E0D2"/>
          </a:solidFill>
          <a:ln/>
        </p:spPr>
      </p:sp>
      <p:sp>
        <p:nvSpPr>
          <p:cNvPr id="55" name="Shape 53"/>
          <p:cNvSpPr/>
          <p:nvPr/>
        </p:nvSpPr>
        <p:spPr>
          <a:xfrm>
            <a:off x="9833422" y="6917035"/>
            <a:ext cx="7692579" cy="9525"/>
          </a:xfrm>
          <a:prstGeom prst="rect">
            <a:avLst/>
          </a:prstGeom>
          <a:solidFill>
            <a:srgbClr val="E5E0D2"/>
          </a:solidFill>
          <a:ln/>
        </p:spPr>
      </p:sp>
      <p:sp>
        <p:nvSpPr>
          <p:cNvPr id="56" name="Shape 54"/>
          <p:cNvSpPr/>
          <p:nvPr/>
        </p:nvSpPr>
        <p:spPr>
          <a:xfrm>
            <a:off x="9833422" y="6917035"/>
            <a:ext cx="57150" cy="876300"/>
          </a:xfrm>
          <a:prstGeom prst="rect">
            <a:avLst/>
          </a:prstGeom>
          <a:solidFill>
            <a:srgbClr val="706173"/>
          </a:solidFill>
          <a:ln/>
        </p:spPr>
      </p:sp>
      <p:sp>
        <p:nvSpPr>
          <p:cNvPr id="57" name="Shape 55"/>
          <p:cNvSpPr/>
          <p:nvPr/>
        </p:nvSpPr>
        <p:spPr>
          <a:xfrm>
            <a:off x="17516476" y="6917035"/>
            <a:ext cx="9525" cy="876300"/>
          </a:xfrm>
          <a:prstGeom prst="rect">
            <a:avLst/>
          </a:prstGeom>
          <a:solidFill>
            <a:srgbClr val="E5E0D2"/>
          </a:solidFill>
          <a:ln/>
        </p:spPr>
      </p:sp>
      <p:sp>
        <p:nvSpPr>
          <p:cNvPr id="58" name="Text 56"/>
          <p:cNvSpPr/>
          <p:nvPr/>
        </p:nvSpPr>
        <p:spPr>
          <a:xfrm>
            <a:off x="10138222" y="7136110"/>
            <a:ext cx="7361381" cy="476250"/>
          </a:xfrm>
          <a:prstGeom prst="rect">
            <a:avLst/>
          </a:prstGeom>
          <a:noFill/>
          <a:ln/>
        </p:spPr>
        <p:txBody>
          <a:bodyPr wrap="square" lIns="25400" tIns="25400" rIns="25400" bIns="25400" rtlCol="0" anchor="ctr">
            <a:normAutofit/>
          </a:bodyPr>
          <a:lstStyle/>
          <a:p>
            <a:pPr algn="l" indent="0" marL="0">
              <a:lnSpc>
                <a:spcPct val="140000"/>
              </a:lnSpc>
              <a:buNone/>
            </a:pPr>
            <a:r>
              <a:rPr lang="en-US" sz="2250" b="1" dirty="0">
                <a:solidFill>
                  <a:srgbClr val="29261B"/>
                </a:solidFill>
                <a:latin typeface="Tahoma" pitchFamily="34" charset="0"/>
                <a:ea typeface="Tahoma" pitchFamily="34" charset="-122"/>
                <a:cs typeface="Tahoma" pitchFamily="34" charset="-120"/>
              </a:rPr>
              <a:t>Advanced Manufacturing</a:t>
            </a:r>
            <a:endParaRPr lang="en-US" sz="2250" dirty="0"/>
          </a:p>
        </p:txBody>
      </p:sp>
      <p:sp>
        <p:nvSpPr>
          <p:cNvPr id="59" name="Shape 57"/>
          <p:cNvSpPr/>
          <p:nvPr/>
        </p:nvSpPr>
        <p:spPr>
          <a:xfrm>
            <a:off x="9833422" y="7964785"/>
            <a:ext cx="7692579" cy="805755"/>
          </a:xfrm>
          <a:prstGeom prst="rect">
            <a:avLst/>
          </a:prstGeom>
          <a:solidFill>
            <a:srgbClr val="F8F7F3"/>
          </a:solidFill>
          <a:ln w="9525">
            <a:solidFill>
              <a:srgbClr val="E5E0D2"/>
            </a:solidFill>
            <a:prstDash val="solid"/>
          </a:ln>
        </p:spPr>
      </p:sp>
      <p:sp>
        <p:nvSpPr>
          <p:cNvPr id="60" name="Text 58"/>
          <p:cNvSpPr/>
          <p:nvPr/>
        </p:nvSpPr>
        <p:spPr>
          <a:xfrm>
            <a:off x="9995347" y="8069560"/>
            <a:ext cx="7589791" cy="211435"/>
          </a:xfrm>
          <a:prstGeom prst="rect">
            <a:avLst/>
          </a:prstGeom>
          <a:noFill/>
          <a:ln/>
        </p:spPr>
        <p:txBody>
          <a:bodyPr wrap="square" lIns="25400" tIns="25400" rIns="25400" bIns="25400" rtlCol="0" anchor="t">
            <a:normAutofit/>
          </a:bodyPr>
          <a:lstStyle/>
          <a:p>
            <a:pPr algn="l" indent="0" marL="0">
              <a:lnSpc>
                <a:spcPct val="140000"/>
              </a:lnSpc>
              <a:buNone/>
            </a:pPr>
            <a:r>
              <a:rPr lang="en-US" sz="975" b="1" spc="176" kern="0" dirty="0">
                <a:solidFill>
                  <a:srgbClr val="876D4B"/>
                </a:solidFill>
                <a:latin typeface="Tahoma" pitchFamily="34" charset="0"/>
                <a:ea typeface="Tahoma" pitchFamily="34" charset="-122"/>
                <a:cs typeface="Tahoma" pitchFamily="34" charset="-120"/>
              </a:rPr>
              <a:t>MEGAZONE SYNERGIES ASSESSED</a:t>
            </a:r>
            <a:endParaRPr lang="en-US" sz="975" dirty="0"/>
          </a:p>
        </p:txBody>
      </p:sp>
      <p:sp>
        <p:nvSpPr>
          <p:cNvPr id="61" name="Text 59"/>
          <p:cNvSpPr/>
          <p:nvPr/>
        </p:nvSpPr>
        <p:spPr>
          <a:xfrm>
            <a:off x="9995347" y="8300046"/>
            <a:ext cx="2418110" cy="211435"/>
          </a:xfrm>
          <a:prstGeom prst="rect">
            <a:avLst/>
          </a:prstGeom>
          <a:noFill/>
          <a:ln/>
        </p:spPr>
        <p:txBody>
          <a:bodyPr wrap="square" lIns="25400" tIns="25400" rIns="25400" bIns="25400" rtlCol="0" anchor="t">
            <a:normAutofit/>
          </a:bodyPr>
          <a:lstStyle/>
          <a:p>
            <a:pPr algn="l" indent="0" marL="0">
              <a:lnSpc>
                <a:spcPct val="130000"/>
              </a:lnSpc>
              <a:buNone/>
            </a:pPr>
            <a:r>
              <a:rPr lang="en-US" sz="1050" dirty="0">
                <a:solidFill>
                  <a:srgbClr val="29261B"/>
                </a:solidFill>
                <a:latin typeface="Tahoma" pitchFamily="34" charset="0"/>
                <a:ea typeface="Tahoma" pitchFamily="34" charset="-122"/>
                <a:cs typeface="Tahoma" pitchFamily="34" charset="-120"/>
              </a:rPr>
              <a:t>· Input material adjacency</a:t>
            </a:r>
            <a:endParaRPr lang="en-US" sz="1050" dirty="0"/>
          </a:p>
        </p:txBody>
      </p:sp>
      <p:sp>
        <p:nvSpPr>
          <p:cNvPr id="62" name="Text 60"/>
          <p:cNvSpPr/>
          <p:nvPr/>
        </p:nvSpPr>
        <p:spPr>
          <a:xfrm>
            <a:off x="12508706" y="8300046"/>
            <a:ext cx="2418159" cy="211435"/>
          </a:xfrm>
          <a:prstGeom prst="rect">
            <a:avLst/>
          </a:prstGeom>
          <a:noFill/>
          <a:ln/>
        </p:spPr>
        <p:txBody>
          <a:bodyPr wrap="square" lIns="25400" tIns="25400" rIns="25400" bIns="25400" rtlCol="0" anchor="t">
            <a:normAutofit/>
          </a:bodyPr>
          <a:lstStyle/>
          <a:p>
            <a:pPr algn="l" indent="0" marL="0">
              <a:lnSpc>
                <a:spcPct val="130000"/>
              </a:lnSpc>
              <a:buNone/>
            </a:pPr>
            <a:r>
              <a:rPr lang="en-US" sz="1050" dirty="0">
                <a:solidFill>
                  <a:srgbClr val="29261B"/>
                </a:solidFill>
                <a:latin typeface="Tahoma" pitchFamily="34" charset="0"/>
                <a:ea typeface="Tahoma" pitchFamily="34" charset="-122"/>
                <a:cs typeface="Tahoma" pitchFamily="34" charset="-120"/>
              </a:rPr>
              <a:t>· Demand and monetisation</a:t>
            </a:r>
            <a:endParaRPr lang="en-US" sz="1050" dirty="0"/>
          </a:p>
        </p:txBody>
      </p:sp>
      <p:sp>
        <p:nvSpPr>
          <p:cNvPr id="63" name="Text 61"/>
          <p:cNvSpPr/>
          <p:nvPr/>
        </p:nvSpPr>
        <p:spPr>
          <a:xfrm>
            <a:off x="15022116" y="8300046"/>
            <a:ext cx="2418159" cy="211435"/>
          </a:xfrm>
          <a:prstGeom prst="rect">
            <a:avLst/>
          </a:prstGeom>
          <a:noFill/>
          <a:ln/>
        </p:spPr>
        <p:txBody>
          <a:bodyPr wrap="square" lIns="25400" tIns="25400" rIns="25400" bIns="25400" rtlCol="0" anchor="t">
            <a:normAutofit/>
          </a:bodyPr>
          <a:lstStyle/>
          <a:p>
            <a:pPr algn="l" indent="0" marL="0">
              <a:lnSpc>
                <a:spcPct val="130000"/>
              </a:lnSpc>
              <a:buNone/>
            </a:pPr>
            <a:r>
              <a:rPr lang="en-US" sz="1050" dirty="0">
                <a:solidFill>
                  <a:srgbClr val="29261B"/>
                </a:solidFill>
                <a:latin typeface="Tahoma" pitchFamily="34" charset="0"/>
                <a:ea typeface="Tahoma" pitchFamily="34" charset="-122"/>
                <a:cs typeface="Tahoma" pitchFamily="34" charset="-120"/>
              </a:rPr>
              <a:t>· Cost efficiency</a:t>
            </a:r>
            <a:endParaRPr lang="en-US" sz="1050" dirty="0"/>
          </a:p>
        </p:txBody>
      </p:sp>
      <p:sp>
        <p:nvSpPr>
          <p:cNvPr id="64" name="Text 62"/>
          <p:cNvSpPr/>
          <p:nvPr/>
        </p:nvSpPr>
        <p:spPr>
          <a:xfrm>
            <a:off x="9995347" y="8492430"/>
            <a:ext cx="2418110" cy="211435"/>
          </a:xfrm>
          <a:prstGeom prst="rect">
            <a:avLst/>
          </a:prstGeom>
          <a:noFill/>
          <a:ln/>
        </p:spPr>
        <p:txBody>
          <a:bodyPr wrap="square" lIns="25400" tIns="25400" rIns="25400" bIns="25400" rtlCol="0" anchor="t">
            <a:normAutofit/>
          </a:bodyPr>
          <a:lstStyle/>
          <a:p>
            <a:pPr algn="l" indent="0" marL="0">
              <a:lnSpc>
                <a:spcPct val="130000"/>
              </a:lnSpc>
              <a:buNone/>
            </a:pPr>
            <a:r>
              <a:rPr lang="en-US" sz="1050" dirty="0">
                <a:solidFill>
                  <a:srgbClr val="29261B"/>
                </a:solidFill>
                <a:latin typeface="Tahoma" pitchFamily="34" charset="0"/>
                <a:ea typeface="Tahoma" pitchFamily="34" charset="-122"/>
                <a:cs typeface="Tahoma" pitchFamily="34" charset="-120"/>
              </a:rPr>
              <a:t>· Shared ecosystem</a:t>
            </a:r>
            <a:endParaRPr lang="en-US" sz="1050" dirty="0"/>
          </a:p>
        </p:txBody>
      </p:sp>
      <p:sp>
        <p:nvSpPr>
          <p:cNvPr id="65" name="Text 63"/>
          <p:cNvSpPr/>
          <p:nvPr/>
        </p:nvSpPr>
        <p:spPr>
          <a:xfrm>
            <a:off x="12508706" y="8492430"/>
            <a:ext cx="2418159" cy="211435"/>
          </a:xfrm>
          <a:prstGeom prst="rect">
            <a:avLst/>
          </a:prstGeom>
          <a:noFill/>
          <a:ln/>
        </p:spPr>
        <p:txBody>
          <a:bodyPr wrap="square" lIns="25400" tIns="25400" rIns="25400" bIns="25400" rtlCol="0" anchor="t">
            <a:normAutofit/>
          </a:bodyPr>
          <a:lstStyle/>
          <a:p>
            <a:pPr algn="l" indent="0" marL="0">
              <a:lnSpc>
                <a:spcPct val="130000"/>
              </a:lnSpc>
              <a:buNone/>
            </a:pPr>
            <a:r>
              <a:rPr lang="en-US" sz="1050" dirty="0">
                <a:solidFill>
                  <a:srgbClr val="29261B"/>
                </a:solidFill>
                <a:latin typeface="Tahoma" pitchFamily="34" charset="0"/>
                <a:ea typeface="Tahoma" pitchFamily="34" charset="-122"/>
                <a:cs typeface="Tahoma" pitchFamily="34" charset="-120"/>
              </a:rPr>
              <a:t>· System integration</a:t>
            </a:r>
            <a:endParaRPr lang="en-US" sz="1050" dirty="0"/>
          </a:p>
        </p:txBody>
      </p:sp>
      <p:sp>
        <p:nvSpPr>
          <p:cNvPr id="66" name="Text 64"/>
          <p:cNvSpPr/>
          <p:nvPr/>
        </p:nvSpPr>
        <p:spPr>
          <a:xfrm>
            <a:off x="15022116" y="8492430"/>
            <a:ext cx="2418159" cy="211435"/>
          </a:xfrm>
          <a:prstGeom prst="rect">
            <a:avLst/>
          </a:prstGeom>
          <a:noFill/>
          <a:ln/>
        </p:spPr>
        <p:txBody>
          <a:bodyPr wrap="square" lIns="25400" tIns="25400" rIns="25400" bIns="25400" rtlCol="0" anchor="t">
            <a:normAutofit/>
          </a:bodyPr>
          <a:lstStyle/>
          <a:p>
            <a:pPr algn="l" indent="0" marL="0">
              <a:lnSpc>
                <a:spcPct val="130000"/>
              </a:lnSpc>
              <a:buNone/>
            </a:pPr>
            <a:r>
              <a:rPr lang="en-US" sz="1050" dirty="0">
                <a:solidFill>
                  <a:srgbClr val="29261B"/>
                </a:solidFill>
                <a:latin typeface="Tahoma" pitchFamily="34" charset="0"/>
                <a:ea typeface="Tahoma" pitchFamily="34" charset="-122"/>
                <a:cs typeface="Tahoma" pitchFamily="34" charset="-120"/>
              </a:rPr>
              <a:t>· Broader Megazone synergies</a:t>
            </a:r>
            <a:endParaRPr lang="en-US" sz="1050" dirty="0"/>
          </a:p>
        </p:txBody>
      </p:sp>
      <p:sp>
        <p:nvSpPr>
          <p:cNvPr id="67" name="Shape 65"/>
          <p:cNvSpPr/>
          <p:nvPr/>
        </p:nvSpPr>
        <p:spPr>
          <a:xfrm>
            <a:off x="762000" y="9391650"/>
            <a:ext cx="16764000" cy="9525"/>
          </a:xfrm>
          <a:prstGeom prst="rect">
            <a:avLst/>
          </a:prstGeom>
          <a:solidFill>
            <a:srgbClr val="E5E0D2"/>
          </a:solidFill>
          <a:ln/>
        </p:spPr>
      </p:sp>
      <p:sp>
        <p:nvSpPr>
          <p:cNvPr id="68" name="Text 66"/>
          <p:cNvSpPr/>
          <p:nvPr/>
        </p:nvSpPr>
        <p:spPr>
          <a:xfrm>
            <a:off x="762000" y="9775528"/>
            <a:ext cx="5920277" cy="320973"/>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Internal analysis · L'IMAD opportunity framework v3.</a:t>
            </a:r>
            <a:endParaRPr lang="en-US" sz="1650" dirty="0"/>
          </a:p>
        </p:txBody>
      </p:sp>
      <p:sp>
        <p:nvSpPr>
          <p:cNvPr id="69" name="Text 67"/>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70" name="Text 68"/>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04</a:t>
            </a:r>
            <a:endParaRPr lang="en-US" sz="1650" dirty="0"/>
          </a:p>
        </p:txBody>
      </p:sp>
      <p:pic>
        <p:nvPicPr>
          <p:cNvPr id="71"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14749314" y="342900"/>
            <a:ext cx="285998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706173"/>
                </a:solidFill>
                <a:latin typeface="Tahoma" pitchFamily="34" charset="0"/>
                <a:ea typeface="Tahoma" pitchFamily="34" charset="-122"/>
                <a:cs typeface="Tahoma" pitchFamily="34" charset="-120"/>
              </a:rPr>
              <a:t>DRAFT FOR DISCUSSION</a:t>
            </a:r>
            <a:endParaRPr lang="en-US" sz="1350" dirty="0"/>
          </a:p>
        </p:txBody>
      </p:sp>
      <p:sp>
        <p:nvSpPr>
          <p:cNvPr id="3" name="Text 1"/>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A · OBJECTIVE AND APPROACH</a:t>
            </a:r>
            <a:endParaRPr lang="en-US" sz="1350" dirty="0"/>
          </a:p>
        </p:txBody>
      </p:sp>
      <p:sp>
        <p:nvSpPr>
          <p:cNvPr id="4" name="Text 2"/>
          <p:cNvSpPr/>
          <p:nvPr/>
        </p:nvSpPr>
        <p:spPr>
          <a:xfrm>
            <a:off x="762000" y="659110"/>
            <a:ext cx="15893415" cy="874713"/>
          </a:xfrm>
          <a:prstGeom prst="rect">
            <a:avLst/>
          </a:prstGeom>
          <a:noFill/>
          <a:ln/>
        </p:spPr>
        <p:txBody>
          <a:bodyPr wrap="square" lIns="25400" tIns="25400" rIns="25400" bIns="25400" rtlCol="0" anchor="t">
            <a:normAutofit/>
          </a:bodyPr>
          <a:lstStyle/>
          <a:p>
            <a:pPr algn="l" indent="0" marL="0">
              <a:lnSpc>
                <a:spcPct val="122000"/>
              </a:lnSpc>
              <a:buNone/>
            </a:pPr>
            <a:r>
              <a:rPr lang="en-US" sz="2700" b="1" spc="-32" kern="0" dirty="0">
                <a:solidFill>
                  <a:srgbClr val="433626"/>
                </a:solidFill>
                <a:latin typeface="Tahoma" pitchFamily="34" charset="0"/>
                <a:ea typeface="Tahoma" pitchFamily="34" charset="-122"/>
                <a:cs typeface="Tahoma" pitchFamily="34" charset="-120"/>
              </a:rPr>
              <a:t>20+ opportunities were screened against 6 robust and equally‑weighted criteria, resulting in a focused shortlist of 7 opportunities</a:t>
            </a:r>
            <a:endParaRPr lang="en-US" sz="2700" dirty="0"/>
          </a:p>
        </p:txBody>
      </p:sp>
      <p:sp>
        <p:nvSpPr>
          <p:cNvPr id="5" name="Shape 3"/>
          <p:cNvSpPr/>
          <p:nvPr/>
        </p:nvSpPr>
        <p:spPr>
          <a:xfrm>
            <a:off x="16992600" y="933450"/>
            <a:ext cx="533400" cy="533400"/>
          </a:xfrm>
          <a:prstGeom prst="rect">
            <a:avLst/>
          </a:prstGeom>
          <a:solidFill>
            <a:srgbClr val="433626"/>
          </a:solidFill>
          <a:ln/>
        </p:spPr>
      </p:sp>
      <p:sp>
        <p:nvSpPr>
          <p:cNvPr id="6" name="Text 4"/>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A</a:t>
            </a:r>
            <a:endParaRPr lang="en-US" sz="1950" dirty="0"/>
          </a:p>
        </p:txBody>
      </p:sp>
      <p:sp>
        <p:nvSpPr>
          <p:cNvPr id="7" name="Shape 5"/>
          <p:cNvSpPr/>
          <p:nvPr/>
        </p:nvSpPr>
        <p:spPr>
          <a:xfrm>
            <a:off x="762000" y="2564110"/>
            <a:ext cx="4533900" cy="9525"/>
          </a:xfrm>
          <a:prstGeom prst="rect">
            <a:avLst/>
          </a:prstGeom>
          <a:solidFill>
            <a:srgbClr val="433626"/>
          </a:solidFill>
          <a:ln/>
        </p:spPr>
      </p:sp>
      <p:sp>
        <p:nvSpPr>
          <p:cNvPr id="8" name="Text 6"/>
          <p:cNvSpPr/>
          <p:nvPr/>
        </p:nvSpPr>
        <p:spPr>
          <a:xfrm>
            <a:off x="762000" y="2228850"/>
            <a:ext cx="4669917"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16" kern="0" dirty="0">
                <a:solidFill>
                  <a:srgbClr val="433626"/>
                </a:solidFill>
                <a:latin typeface="Tahoma" pitchFamily="34" charset="0"/>
                <a:ea typeface="Tahoma" pitchFamily="34" charset="-122"/>
                <a:cs typeface="Tahoma" pitchFamily="34" charset="-120"/>
              </a:rPr>
              <a:t>INITIAL UNIVERSE</a:t>
            </a:r>
            <a:endParaRPr lang="en-US" sz="1350" dirty="0"/>
          </a:p>
        </p:txBody>
      </p:sp>
      <p:sp>
        <p:nvSpPr>
          <p:cNvPr id="9" name="Shape 7"/>
          <p:cNvSpPr/>
          <p:nvPr/>
        </p:nvSpPr>
        <p:spPr>
          <a:xfrm>
            <a:off x="762000" y="2935585"/>
            <a:ext cx="4533900" cy="2995613"/>
          </a:xfrm>
          <a:prstGeom prst="rect">
            <a:avLst/>
          </a:prstGeom>
          <a:solidFill>
            <a:srgbClr val="F8F7F3"/>
          </a:solidFill>
          <a:ln w="9525">
            <a:solidFill>
              <a:srgbClr val="E5E0D2"/>
            </a:solidFill>
            <a:prstDash val="solid"/>
          </a:ln>
        </p:spPr>
      </p:sp>
      <p:sp>
        <p:nvSpPr>
          <p:cNvPr id="10" name="Text 8"/>
          <p:cNvSpPr/>
          <p:nvPr/>
        </p:nvSpPr>
        <p:spPr>
          <a:xfrm>
            <a:off x="1038225" y="3230860"/>
            <a:ext cx="4100894" cy="1214438"/>
          </a:xfrm>
          <a:prstGeom prst="rect">
            <a:avLst/>
          </a:prstGeom>
          <a:noFill/>
          <a:ln/>
        </p:spPr>
        <p:txBody>
          <a:bodyPr wrap="square" lIns="25400" tIns="25400" rIns="25400" bIns="25400" rtlCol="0" anchor="t">
            <a:normAutofit/>
          </a:bodyPr>
          <a:lstStyle/>
          <a:p>
            <a:pPr algn="l" indent="0" marL="0">
              <a:lnSpc>
                <a:spcPct val="95000"/>
              </a:lnSpc>
              <a:buNone/>
            </a:pPr>
            <a:r>
              <a:rPr lang="en-US" sz="9750" spc="-292" kern="0" dirty="0">
                <a:solidFill>
                  <a:srgbClr val="433626"/>
                </a:solidFill>
                <a:latin typeface="Tahoma" pitchFamily="34" charset="0"/>
                <a:ea typeface="Tahoma" pitchFamily="34" charset="-122"/>
                <a:cs typeface="Tahoma" pitchFamily="34" charset="-120"/>
              </a:rPr>
              <a:t>20+</a:t>
            </a:r>
            <a:endParaRPr lang="en-US" sz="9750" dirty="0"/>
          </a:p>
        </p:txBody>
      </p:sp>
      <p:sp>
        <p:nvSpPr>
          <p:cNvPr id="11" name="Text 9"/>
          <p:cNvSpPr/>
          <p:nvPr/>
        </p:nvSpPr>
        <p:spPr>
          <a:xfrm>
            <a:off x="1038225" y="4521498"/>
            <a:ext cx="4100894" cy="1152525"/>
          </a:xfrm>
          <a:prstGeom prst="rect">
            <a:avLst/>
          </a:prstGeom>
          <a:noFill/>
          <a:ln/>
        </p:spPr>
        <p:txBody>
          <a:bodyPr wrap="square" lIns="25400" tIns="25400" rIns="25400" bIns="25400" rtlCol="0" anchor="t">
            <a:normAutofit/>
          </a:bodyPr>
          <a:lstStyle/>
          <a:p>
            <a:pPr algn="l" indent="0" marL="0">
              <a:lnSpc>
                <a:spcPct val="130000"/>
              </a:lnSpc>
              <a:buNone/>
            </a:pPr>
            <a:r>
              <a:rPr lang="en-US" sz="2250" b="1" dirty="0">
                <a:solidFill>
                  <a:srgbClr val="57534A"/>
                </a:solidFill>
                <a:latin typeface="Tahoma" pitchFamily="34" charset="0"/>
                <a:ea typeface="Tahoma" pitchFamily="34" charset="-122"/>
                <a:cs typeface="Tahoma" pitchFamily="34" charset="-120"/>
              </a:rPr>
              <a:t>initial opportunities considered across </a:t>
            </a:r>
            <a:pPr algn="l" indent="0" marL="0">
              <a:lnSpc>
                <a:spcPct val="130000"/>
              </a:lnSpc>
              <a:buNone/>
            </a:pPr>
            <a:r>
              <a:rPr lang="en-US" sz="2250" b="1" dirty="0">
                <a:solidFill>
                  <a:srgbClr val="433626"/>
                </a:solidFill>
                <a:latin typeface="Tahoma" pitchFamily="34" charset="0"/>
                <a:ea typeface="Tahoma" pitchFamily="34" charset="-122"/>
                <a:cs typeface="Tahoma" pitchFamily="34" charset="-120"/>
              </a:rPr>
              <a:t>7 themes</a:t>
            </a:r>
            <a:endParaRPr lang="en-US" sz="2250" dirty="0"/>
          </a:p>
        </p:txBody>
      </p:sp>
      <p:sp>
        <p:nvSpPr>
          <p:cNvPr id="12" name="Shape 10"/>
          <p:cNvSpPr/>
          <p:nvPr/>
        </p:nvSpPr>
        <p:spPr>
          <a:xfrm>
            <a:off x="5676900" y="2564110"/>
            <a:ext cx="5867400" cy="9525"/>
          </a:xfrm>
          <a:prstGeom prst="rect">
            <a:avLst/>
          </a:prstGeom>
          <a:solidFill>
            <a:srgbClr val="433626"/>
          </a:solidFill>
          <a:ln/>
        </p:spPr>
      </p:sp>
      <p:sp>
        <p:nvSpPr>
          <p:cNvPr id="13" name="Text 11"/>
          <p:cNvSpPr/>
          <p:nvPr/>
        </p:nvSpPr>
        <p:spPr>
          <a:xfrm>
            <a:off x="5676900" y="2228850"/>
            <a:ext cx="604342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16" kern="0" dirty="0">
                <a:solidFill>
                  <a:srgbClr val="433626"/>
                </a:solidFill>
                <a:latin typeface="Tahoma" pitchFamily="34" charset="0"/>
                <a:ea typeface="Tahoma" pitchFamily="34" charset="-122"/>
                <a:cs typeface="Tahoma" pitchFamily="34" charset="-120"/>
              </a:rPr>
              <a:t>SIX EQUALLY‑WEIGHTED CRITERIA</a:t>
            </a:r>
            <a:endParaRPr lang="en-US" sz="1350" dirty="0"/>
          </a:p>
        </p:txBody>
      </p:sp>
      <p:sp>
        <p:nvSpPr>
          <p:cNvPr id="14" name="Shape 12"/>
          <p:cNvSpPr/>
          <p:nvPr/>
        </p:nvSpPr>
        <p:spPr>
          <a:xfrm>
            <a:off x="5676900" y="2916535"/>
            <a:ext cx="2886075" cy="1149548"/>
          </a:xfrm>
          <a:prstGeom prst="rect">
            <a:avLst/>
          </a:prstGeom>
          <a:solidFill>
            <a:srgbClr val="F8F7F3"/>
          </a:solidFill>
          <a:ln w="9525">
            <a:solidFill>
              <a:srgbClr val="E5E0D2"/>
            </a:solidFill>
            <a:prstDash val="solid"/>
          </a:ln>
        </p:spPr>
      </p:sp>
      <p:sp>
        <p:nvSpPr>
          <p:cNvPr id="15" name="Text 13"/>
          <p:cNvSpPr/>
          <p:nvPr/>
        </p:nvSpPr>
        <p:spPr>
          <a:xfrm>
            <a:off x="5838825" y="3059410"/>
            <a:ext cx="2639092" cy="251420"/>
          </a:xfrm>
          <a:prstGeom prst="rect">
            <a:avLst/>
          </a:prstGeom>
          <a:noFill/>
          <a:ln/>
        </p:spPr>
        <p:txBody>
          <a:bodyPr wrap="square" lIns="25400" tIns="25400" rIns="25400" bIns="25400" rtlCol="0" anchor="t">
            <a:normAutofit/>
          </a:bodyPr>
          <a:lstStyle/>
          <a:p>
            <a:pPr algn="l" indent="0" marL="0">
              <a:lnSpc>
                <a:spcPct val="140000"/>
              </a:lnSpc>
              <a:buNone/>
            </a:pPr>
            <a:r>
              <a:rPr lang="en-US" sz="1200" b="1" spc="168" kern="0" dirty="0">
                <a:solidFill>
                  <a:srgbClr val="876D4B"/>
                </a:solidFill>
                <a:latin typeface="Tahoma" pitchFamily="34" charset="0"/>
                <a:ea typeface="Tahoma" pitchFamily="34" charset="-122"/>
                <a:cs typeface="Tahoma" pitchFamily="34" charset="-120"/>
              </a:rPr>
              <a:t>01</a:t>
            </a:r>
            <a:endParaRPr lang="en-US" sz="1200" dirty="0"/>
          </a:p>
        </p:txBody>
      </p:sp>
      <p:sp>
        <p:nvSpPr>
          <p:cNvPr id="16" name="Text 14"/>
          <p:cNvSpPr/>
          <p:nvPr/>
        </p:nvSpPr>
        <p:spPr>
          <a:xfrm>
            <a:off x="5838825" y="3310830"/>
            <a:ext cx="2639092" cy="252413"/>
          </a:xfrm>
          <a:prstGeom prst="rect">
            <a:avLst/>
          </a:prstGeom>
          <a:noFill/>
          <a:ln/>
        </p:spPr>
        <p:txBody>
          <a:bodyPr wrap="square" lIns="25400" tIns="25400" rIns="25400" bIns="25400" rtlCol="0" anchor="t">
            <a:normAutofit/>
          </a:bodyPr>
          <a:lstStyle/>
          <a:p>
            <a:pPr algn="l" indent="0" marL="0">
              <a:lnSpc>
                <a:spcPct val="125000"/>
              </a:lnSpc>
              <a:buNone/>
            </a:pPr>
            <a:r>
              <a:rPr lang="en-US" sz="1350" b="1" dirty="0">
                <a:solidFill>
                  <a:srgbClr val="433626"/>
                </a:solidFill>
                <a:latin typeface="Tahoma" pitchFamily="34" charset="0"/>
                <a:ea typeface="Tahoma" pitchFamily="34" charset="-122"/>
                <a:cs typeface="Tahoma" pitchFamily="34" charset="-120"/>
              </a:rPr>
              <a:t>UAE Strategic Alignment</a:t>
            </a:r>
            <a:endParaRPr lang="en-US" sz="1350" dirty="0"/>
          </a:p>
        </p:txBody>
      </p:sp>
      <p:sp>
        <p:nvSpPr>
          <p:cNvPr id="17" name="Text 15"/>
          <p:cNvSpPr/>
          <p:nvPr/>
        </p:nvSpPr>
        <p:spPr>
          <a:xfrm>
            <a:off x="5838825" y="3563243"/>
            <a:ext cx="2639092" cy="398066"/>
          </a:xfrm>
          <a:prstGeom prst="rect">
            <a:avLst/>
          </a:prstGeom>
          <a:noFill/>
          <a:ln/>
        </p:spPr>
        <p:txBody>
          <a:bodyPr wrap="square" lIns="25400" tIns="25400" rIns="25400" bIns="25400" rtlCol="0" anchor="t">
            <a:normAutofit/>
          </a:bodyPr>
          <a:lstStyle/>
          <a:p>
            <a:pPr algn="l" indent="0" marL="0">
              <a:lnSpc>
                <a:spcPct val="135000"/>
              </a:lnSpc>
              <a:buNone/>
            </a:pPr>
            <a:r>
              <a:rPr lang="en-US" sz="1050" dirty="0">
                <a:solidFill>
                  <a:srgbClr val="57534A"/>
                </a:solidFill>
                <a:latin typeface="Tahoma" pitchFamily="34" charset="0"/>
                <a:ea typeface="Tahoma" pitchFamily="34" charset="-122"/>
                <a:cs typeface="Tahoma" pitchFamily="34" charset="-120"/>
              </a:rPr>
              <a:t>Operation 300 Bn, NetZero 2050, Falcon Economy, Food Security 2051</a:t>
            </a:r>
            <a:endParaRPr lang="en-US" sz="1050" dirty="0"/>
          </a:p>
        </p:txBody>
      </p:sp>
      <p:sp>
        <p:nvSpPr>
          <p:cNvPr id="18" name="Shape 16"/>
          <p:cNvSpPr/>
          <p:nvPr/>
        </p:nvSpPr>
        <p:spPr>
          <a:xfrm>
            <a:off x="8658225" y="2916535"/>
            <a:ext cx="2886075" cy="1149548"/>
          </a:xfrm>
          <a:prstGeom prst="rect">
            <a:avLst/>
          </a:prstGeom>
          <a:solidFill>
            <a:srgbClr val="F8F7F3"/>
          </a:solidFill>
          <a:ln w="9525">
            <a:solidFill>
              <a:srgbClr val="E5E0D2"/>
            </a:solidFill>
            <a:prstDash val="solid"/>
          </a:ln>
        </p:spPr>
      </p:sp>
      <p:sp>
        <p:nvSpPr>
          <p:cNvPr id="19" name="Text 17"/>
          <p:cNvSpPr/>
          <p:nvPr/>
        </p:nvSpPr>
        <p:spPr>
          <a:xfrm>
            <a:off x="8820150" y="3059410"/>
            <a:ext cx="2639092" cy="251420"/>
          </a:xfrm>
          <a:prstGeom prst="rect">
            <a:avLst/>
          </a:prstGeom>
          <a:noFill/>
          <a:ln/>
        </p:spPr>
        <p:txBody>
          <a:bodyPr wrap="square" lIns="25400" tIns="25400" rIns="25400" bIns="25400" rtlCol="0" anchor="t">
            <a:normAutofit/>
          </a:bodyPr>
          <a:lstStyle/>
          <a:p>
            <a:pPr algn="l" indent="0" marL="0">
              <a:lnSpc>
                <a:spcPct val="140000"/>
              </a:lnSpc>
              <a:buNone/>
            </a:pPr>
            <a:r>
              <a:rPr lang="en-US" sz="1200" b="1" spc="168" kern="0" dirty="0">
                <a:solidFill>
                  <a:srgbClr val="876D4B"/>
                </a:solidFill>
                <a:latin typeface="Tahoma" pitchFamily="34" charset="0"/>
                <a:ea typeface="Tahoma" pitchFamily="34" charset="-122"/>
                <a:cs typeface="Tahoma" pitchFamily="34" charset="-120"/>
              </a:rPr>
              <a:t>02</a:t>
            </a:r>
            <a:endParaRPr lang="en-US" sz="1200" dirty="0"/>
          </a:p>
        </p:txBody>
      </p:sp>
      <p:sp>
        <p:nvSpPr>
          <p:cNvPr id="20" name="Text 18"/>
          <p:cNvSpPr/>
          <p:nvPr/>
        </p:nvSpPr>
        <p:spPr>
          <a:xfrm>
            <a:off x="8820150" y="3310830"/>
            <a:ext cx="2639092" cy="252413"/>
          </a:xfrm>
          <a:prstGeom prst="rect">
            <a:avLst/>
          </a:prstGeom>
          <a:noFill/>
          <a:ln/>
        </p:spPr>
        <p:txBody>
          <a:bodyPr wrap="square" lIns="25400" tIns="25400" rIns="25400" bIns="25400" rtlCol="0" anchor="t">
            <a:normAutofit/>
          </a:bodyPr>
          <a:lstStyle/>
          <a:p>
            <a:pPr algn="l" indent="0" marL="0">
              <a:lnSpc>
                <a:spcPct val="125000"/>
              </a:lnSpc>
              <a:buNone/>
            </a:pPr>
            <a:r>
              <a:rPr lang="en-US" sz="1350" b="1" dirty="0">
                <a:solidFill>
                  <a:srgbClr val="433626"/>
                </a:solidFill>
                <a:latin typeface="Tahoma" pitchFamily="34" charset="0"/>
                <a:ea typeface="Tahoma" pitchFamily="34" charset="-122"/>
                <a:cs typeface="Tahoma" pitchFamily="34" charset="-120"/>
              </a:rPr>
              <a:t>Market Attractiveness</a:t>
            </a:r>
            <a:endParaRPr lang="en-US" sz="1350" dirty="0"/>
          </a:p>
        </p:txBody>
      </p:sp>
      <p:sp>
        <p:nvSpPr>
          <p:cNvPr id="21" name="Text 19"/>
          <p:cNvSpPr/>
          <p:nvPr/>
        </p:nvSpPr>
        <p:spPr>
          <a:xfrm>
            <a:off x="8820150" y="3563243"/>
            <a:ext cx="2639092" cy="218083"/>
          </a:xfrm>
          <a:prstGeom prst="rect">
            <a:avLst/>
          </a:prstGeom>
          <a:noFill/>
          <a:ln/>
        </p:spPr>
        <p:txBody>
          <a:bodyPr wrap="square" lIns="25400" tIns="25400" rIns="25400" bIns="25400" rtlCol="0" anchor="t">
            <a:normAutofit/>
          </a:bodyPr>
          <a:lstStyle/>
          <a:p>
            <a:pPr algn="l" indent="0" marL="0">
              <a:lnSpc>
                <a:spcPct val="135000"/>
              </a:lnSpc>
              <a:buNone/>
            </a:pPr>
            <a:r>
              <a:rPr lang="en-US" sz="1050" dirty="0">
                <a:solidFill>
                  <a:srgbClr val="57534A"/>
                </a:solidFill>
                <a:latin typeface="Tahoma" pitchFamily="34" charset="0"/>
                <a:ea typeface="Tahoma" pitchFamily="34" charset="-122"/>
                <a:cs typeface="Tahoma" pitchFamily="34" charset="-120"/>
              </a:rPr>
              <a:t>Size and growth</a:t>
            </a:r>
            <a:endParaRPr lang="en-US" sz="1050" dirty="0"/>
          </a:p>
        </p:txBody>
      </p:sp>
      <p:sp>
        <p:nvSpPr>
          <p:cNvPr id="22" name="Shape 20"/>
          <p:cNvSpPr/>
          <p:nvPr/>
        </p:nvSpPr>
        <p:spPr>
          <a:xfrm>
            <a:off x="5676900" y="4161334"/>
            <a:ext cx="2886075" cy="1329531"/>
          </a:xfrm>
          <a:prstGeom prst="rect">
            <a:avLst/>
          </a:prstGeom>
          <a:solidFill>
            <a:srgbClr val="F8F7F3"/>
          </a:solidFill>
          <a:ln w="9525">
            <a:solidFill>
              <a:srgbClr val="E5E0D2"/>
            </a:solidFill>
            <a:prstDash val="solid"/>
          </a:ln>
        </p:spPr>
      </p:sp>
      <p:sp>
        <p:nvSpPr>
          <p:cNvPr id="23" name="Text 21"/>
          <p:cNvSpPr/>
          <p:nvPr/>
        </p:nvSpPr>
        <p:spPr>
          <a:xfrm>
            <a:off x="5838825" y="4304209"/>
            <a:ext cx="2639092" cy="251420"/>
          </a:xfrm>
          <a:prstGeom prst="rect">
            <a:avLst/>
          </a:prstGeom>
          <a:noFill/>
          <a:ln/>
        </p:spPr>
        <p:txBody>
          <a:bodyPr wrap="square" lIns="25400" tIns="25400" rIns="25400" bIns="25400" rtlCol="0" anchor="t">
            <a:normAutofit/>
          </a:bodyPr>
          <a:lstStyle/>
          <a:p>
            <a:pPr algn="l" indent="0" marL="0">
              <a:lnSpc>
                <a:spcPct val="140000"/>
              </a:lnSpc>
              <a:buNone/>
            </a:pPr>
            <a:r>
              <a:rPr lang="en-US" sz="1200" b="1" spc="168" kern="0" dirty="0">
                <a:solidFill>
                  <a:srgbClr val="876D4B"/>
                </a:solidFill>
                <a:latin typeface="Tahoma" pitchFamily="34" charset="0"/>
                <a:ea typeface="Tahoma" pitchFamily="34" charset="-122"/>
                <a:cs typeface="Tahoma" pitchFamily="34" charset="-120"/>
              </a:rPr>
              <a:t>03</a:t>
            </a:r>
            <a:endParaRPr lang="en-US" sz="1200" dirty="0"/>
          </a:p>
        </p:txBody>
      </p:sp>
      <p:sp>
        <p:nvSpPr>
          <p:cNvPr id="24" name="Text 22"/>
          <p:cNvSpPr/>
          <p:nvPr/>
        </p:nvSpPr>
        <p:spPr>
          <a:xfrm>
            <a:off x="5838825" y="4555629"/>
            <a:ext cx="2639092" cy="252413"/>
          </a:xfrm>
          <a:prstGeom prst="rect">
            <a:avLst/>
          </a:prstGeom>
          <a:noFill/>
          <a:ln/>
        </p:spPr>
        <p:txBody>
          <a:bodyPr wrap="square" lIns="25400" tIns="25400" rIns="25400" bIns="25400" rtlCol="0" anchor="t">
            <a:normAutofit/>
          </a:bodyPr>
          <a:lstStyle/>
          <a:p>
            <a:pPr algn="l" indent="0" marL="0">
              <a:lnSpc>
                <a:spcPct val="125000"/>
              </a:lnSpc>
              <a:buNone/>
            </a:pPr>
            <a:r>
              <a:rPr lang="en-US" sz="1350" b="1" dirty="0">
                <a:solidFill>
                  <a:srgbClr val="433626"/>
                </a:solidFill>
                <a:latin typeface="Tahoma" pitchFamily="34" charset="0"/>
                <a:ea typeface="Tahoma" pitchFamily="34" charset="-122"/>
                <a:cs typeface="Tahoma" pitchFamily="34" charset="-120"/>
              </a:rPr>
              <a:t>L'IMAD Portfolio Synergies</a:t>
            </a:r>
            <a:endParaRPr lang="en-US" sz="1350" dirty="0"/>
          </a:p>
        </p:txBody>
      </p:sp>
      <p:sp>
        <p:nvSpPr>
          <p:cNvPr id="25" name="Text 23"/>
          <p:cNvSpPr/>
          <p:nvPr/>
        </p:nvSpPr>
        <p:spPr>
          <a:xfrm>
            <a:off x="5838825" y="4808041"/>
            <a:ext cx="2639092" cy="578048"/>
          </a:xfrm>
          <a:prstGeom prst="rect">
            <a:avLst/>
          </a:prstGeom>
          <a:noFill/>
          <a:ln/>
        </p:spPr>
        <p:txBody>
          <a:bodyPr wrap="square" lIns="25400" tIns="25400" rIns="25400" bIns="25400" rtlCol="0" anchor="t">
            <a:normAutofit/>
          </a:bodyPr>
          <a:lstStyle/>
          <a:p>
            <a:pPr algn="l" indent="0" marL="0">
              <a:lnSpc>
                <a:spcPct val="135000"/>
              </a:lnSpc>
              <a:buNone/>
            </a:pPr>
            <a:r>
              <a:rPr lang="en-US" sz="1050" dirty="0">
                <a:solidFill>
                  <a:srgbClr val="57534A"/>
                </a:solidFill>
                <a:latin typeface="Tahoma" pitchFamily="34" charset="0"/>
                <a:ea typeface="Tahoma" pitchFamily="34" charset="-122"/>
                <a:cs typeface="Tahoma" pitchFamily="34" charset="-120"/>
              </a:rPr>
              <a:t>PortCos providing captive demand, infrastructure leverage and partnership pathways</a:t>
            </a:r>
            <a:endParaRPr lang="en-US" sz="1050" dirty="0"/>
          </a:p>
        </p:txBody>
      </p:sp>
      <p:sp>
        <p:nvSpPr>
          <p:cNvPr id="26" name="Shape 24"/>
          <p:cNvSpPr/>
          <p:nvPr/>
        </p:nvSpPr>
        <p:spPr>
          <a:xfrm>
            <a:off x="8658225" y="4161334"/>
            <a:ext cx="2886075" cy="1329531"/>
          </a:xfrm>
          <a:prstGeom prst="rect">
            <a:avLst/>
          </a:prstGeom>
          <a:solidFill>
            <a:srgbClr val="F8F7F3"/>
          </a:solidFill>
          <a:ln w="9525">
            <a:solidFill>
              <a:srgbClr val="E5E0D2"/>
            </a:solidFill>
            <a:prstDash val="solid"/>
          </a:ln>
        </p:spPr>
      </p:sp>
      <p:sp>
        <p:nvSpPr>
          <p:cNvPr id="27" name="Text 25"/>
          <p:cNvSpPr/>
          <p:nvPr/>
        </p:nvSpPr>
        <p:spPr>
          <a:xfrm>
            <a:off x="8820150" y="4304209"/>
            <a:ext cx="2639092" cy="251420"/>
          </a:xfrm>
          <a:prstGeom prst="rect">
            <a:avLst/>
          </a:prstGeom>
          <a:noFill/>
          <a:ln/>
        </p:spPr>
        <p:txBody>
          <a:bodyPr wrap="square" lIns="25400" tIns="25400" rIns="25400" bIns="25400" rtlCol="0" anchor="t">
            <a:normAutofit/>
          </a:bodyPr>
          <a:lstStyle/>
          <a:p>
            <a:pPr algn="l" indent="0" marL="0">
              <a:lnSpc>
                <a:spcPct val="140000"/>
              </a:lnSpc>
              <a:buNone/>
            </a:pPr>
            <a:r>
              <a:rPr lang="en-US" sz="1200" b="1" spc="168" kern="0" dirty="0">
                <a:solidFill>
                  <a:srgbClr val="876D4B"/>
                </a:solidFill>
                <a:latin typeface="Tahoma" pitchFamily="34" charset="0"/>
                <a:ea typeface="Tahoma" pitchFamily="34" charset="-122"/>
                <a:cs typeface="Tahoma" pitchFamily="34" charset="-120"/>
              </a:rPr>
              <a:t>04</a:t>
            </a:r>
            <a:endParaRPr lang="en-US" sz="1200" dirty="0"/>
          </a:p>
        </p:txBody>
      </p:sp>
      <p:sp>
        <p:nvSpPr>
          <p:cNvPr id="28" name="Text 26"/>
          <p:cNvSpPr/>
          <p:nvPr/>
        </p:nvSpPr>
        <p:spPr>
          <a:xfrm>
            <a:off x="8820150" y="4555629"/>
            <a:ext cx="2639092" cy="252413"/>
          </a:xfrm>
          <a:prstGeom prst="rect">
            <a:avLst/>
          </a:prstGeom>
          <a:noFill/>
          <a:ln/>
        </p:spPr>
        <p:txBody>
          <a:bodyPr wrap="square" lIns="25400" tIns="25400" rIns="25400" bIns="25400" rtlCol="0" anchor="t">
            <a:normAutofit/>
          </a:bodyPr>
          <a:lstStyle/>
          <a:p>
            <a:pPr algn="l" indent="0" marL="0">
              <a:lnSpc>
                <a:spcPct val="125000"/>
              </a:lnSpc>
              <a:buNone/>
            </a:pPr>
            <a:r>
              <a:rPr lang="en-US" sz="1350" b="1" dirty="0">
                <a:solidFill>
                  <a:srgbClr val="433626"/>
                </a:solidFill>
                <a:latin typeface="Tahoma" pitchFamily="34" charset="0"/>
                <a:ea typeface="Tahoma" pitchFamily="34" charset="-122"/>
                <a:cs typeface="Tahoma" pitchFamily="34" charset="-120"/>
              </a:rPr>
              <a:t>Supply Chain Resilience</a:t>
            </a:r>
            <a:endParaRPr lang="en-US" sz="1350" dirty="0"/>
          </a:p>
        </p:txBody>
      </p:sp>
      <p:sp>
        <p:nvSpPr>
          <p:cNvPr id="29" name="Text 27"/>
          <p:cNvSpPr/>
          <p:nvPr/>
        </p:nvSpPr>
        <p:spPr>
          <a:xfrm>
            <a:off x="8820150" y="4808041"/>
            <a:ext cx="2639092" cy="218083"/>
          </a:xfrm>
          <a:prstGeom prst="rect">
            <a:avLst/>
          </a:prstGeom>
          <a:noFill/>
          <a:ln/>
        </p:spPr>
        <p:txBody>
          <a:bodyPr wrap="square" lIns="25400" tIns="25400" rIns="25400" bIns="25400" rtlCol="0" anchor="t">
            <a:normAutofit/>
          </a:bodyPr>
          <a:lstStyle/>
          <a:p>
            <a:pPr algn="l" indent="0" marL="0">
              <a:lnSpc>
                <a:spcPct val="135000"/>
              </a:lnSpc>
              <a:buNone/>
            </a:pPr>
            <a:r>
              <a:rPr lang="en-US" sz="1050" dirty="0">
                <a:solidFill>
                  <a:srgbClr val="57534A"/>
                </a:solidFill>
                <a:latin typeface="Tahoma" pitchFamily="34" charset="0"/>
                <a:ea typeface="Tahoma" pitchFamily="34" charset="-122"/>
                <a:cs typeface="Tahoma" pitchFamily="34" charset="-120"/>
              </a:rPr>
              <a:t>Including diversification from China</a:t>
            </a:r>
            <a:endParaRPr lang="en-US" sz="1050" dirty="0"/>
          </a:p>
        </p:txBody>
      </p:sp>
      <p:sp>
        <p:nvSpPr>
          <p:cNvPr id="30" name="Shape 28"/>
          <p:cNvSpPr/>
          <p:nvPr/>
        </p:nvSpPr>
        <p:spPr>
          <a:xfrm>
            <a:off x="5676900" y="5586115"/>
            <a:ext cx="2886075" cy="1149548"/>
          </a:xfrm>
          <a:prstGeom prst="rect">
            <a:avLst/>
          </a:prstGeom>
          <a:solidFill>
            <a:srgbClr val="F8F7F3"/>
          </a:solidFill>
          <a:ln w="9525">
            <a:solidFill>
              <a:srgbClr val="E5E0D2"/>
            </a:solidFill>
            <a:prstDash val="solid"/>
          </a:ln>
        </p:spPr>
      </p:sp>
      <p:sp>
        <p:nvSpPr>
          <p:cNvPr id="31" name="Text 29"/>
          <p:cNvSpPr/>
          <p:nvPr/>
        </p:nvSpPr>
        <p:spPr>
          <a:xfrm>
            <a:off x="5838825" y="5728990"/>
            <a:ext cx="2639092" cy="251420"/>
          </a:xfrm>
          <a:prstGeom prst="rect">
            <a:avLst/>
          </a:prstGeom>
          <a:noFill/>
          <a:ln/>
        </p:spPr>
        <p:txBody>
          <a:bodyPr wrap="square" lIns="25400" tIns="25400" rIns="25400" bIns="25400" rtlCol="0" anchor="t">
            <a:normAutofit/>
          </a:bodyPr>
          <a:lstStyle/>
          <a:p>
            <a:pPr algn="l" indent="0" marL="0">
              <a:lnSpc>
                <a:spcPct val="140000"/>
              </a:lnSpc>
              <a:buNone/>
            </a:pPr>
            <a:r>
              <a:rPr lang="en-US" sz="1200" b="1" spc="168" kern="0" dirty="0">
                <a:solidFill>
                  <a:srgbClr val="876D4B"/>
                </a:solidFill>
                <a:latin typeface="Tahoma" pitchFamily="34" charset="0"/>
                <a:ea typeface="Tahoma" pitchFamily="34" charset="-122"/>
                <a:cs typeface="Tahoma" pitchFamily="34" charset="-120"/>
              </a:rPr>
              <a:t>05</a:t>
            </a:r>
            <a:endParaRPr lang="en-US" sz="1200" dirty="0"/>
          </a:p>
        </p:txBody>
      </p:sp>
      <p:sp>
        <p:nvSpPr>
          <p:cNvPr id="32" name="Text 30"/>
          <p:cNvSpPr/>
          <p:nvPr/>
        </p:nvSpPr>
        <p:spPr>
          <a:xfrm>
            <a:off x="5838825" y="5980411"/>
            <a:ext cx="2639092" cy="252413"/>
          </a:xfrm>
          <a:prstGeom prst="rect">
            <a:avLst/>
          </a:prstGeom>
          <a:noFill/>
          <a:ln/>
        </p:spPr>
        <p:txBody>
          <a:bodyPr wrap="square" lIns="25400" tIns="25400" rIns="25400" bIns="25400" rtlCol="0" anchor="t">
            <a:normAutofit/>
          </a:bodyPr>
          <a:lstStyle/>
          <a:p>
            <a:pPr algn="l" indent="0" marL="0">
              <a:lnSpc>
                <a:spcPct val="125000"/>
              </a:lnSpc>
              <a:buNone/>
            </a:pPr>
            <a:r>
              <a:rPr lang="en-US" sz="1350" b="1" dirty="0">
                <a:solidFill>
                  <a:srgbClr val="433626"/>
                </a:solidFill>
                <a:latin typeface="Tahoma" pitchFamily="34" charset="0"/>
                <a:ea typeface="Tahoma" pitchFamily="34" charset="-122"/>
                <a:cs typeface="Tahoma" pitchFamily="34" charset="-120"/>
              </a:rPr>
              <a:t>Financial Metrics</a:t>
            </a:r>
            <a:endParaRPr lang="en-US" sz="1350" dirty="0"/>
          </a:p>
        </p:txBody>
      </p:sp>
      <p:sp>
        <p:nvSpPr>
          <p:cNvPr id="33" name="Text 31"/>
          <p:cNvSpPr/>
          <p:nvPr/>
        </p:nvSpPr>
        <p:spPr>
          <a:xfrm>
            <a:off x="5838825" y="6232823"/>
            <a:ext cx="2639092" cy="218083"/>
          </a:xfrm>
          <a:prstGeom prst="rect">
            <a:avLst/>
          </a:prstGeom>
          <a:noFill/>
          <a:ln/>
        </p:spPr>
        <p:txBody>
          <a:bodyPr wrap="square" lIns="25400" tIns="25400" rIns="25400" bIns="25400" rtlCol="0" anchor="t">
            <a:normAutofit/>
          </a:bodyPr>
          <a:lstStyle/>
          <a:p>
            <a:pPr algn="l" indent="0" marL="0">
              <a:lnSpc>
                <a:spcPct val="135000"/>
              </a:lnSpc>
              <a:buNone/>
            </a:pPr>
            <a:r>
              <a:rPr lang="en-US" sz="1050" dirty="0">
                <a:solidFill>
                  <a:srgbClr val="57534A"/>
                </a:solidFill>
                <a:latin typeface="Tahoma" pitchFamily="34" charset="0"/>
                <a:ea typeface="Tahoma" pitchFamily="34" charset="-122"/>
                <a:cs typeface="Tahoma" pitchFamily="34" charset="-120"/>
              </a:rPr>
              <a:t>Industry benchmark</a:t>
            </a:r>
            <a:endParaRPr lang="en-US" sz="1050" dirty="0"/>
          </a:p>
        </p:txBody>
      </p:sp>
      <p:sp>
        <p:nvSpPr>
          <p:cNvPr id="34" name="Shape 32"/>
          <p:cNvSpPr/>
          <p:nvPr/>
        </p:nvSpPr>
        <p:spPr>
          <a:xfrm>
            <a:off x="8658225" y="5586115"/>
            <a:ext cx="2886075" cy="1149548"/>
          </a:xfrm>
          <a:prstGeom prst="rect">
            <a:avLst/>
          </a:prstGeom>
          <a:solidFill>
            <a:srgbClr val="F8F7F3"/>
          </a:solidFill>
          <a:ln w="9525">
            <a:solidFill>
              <a:srgbClr val="E5E0D2"/>
            </a:solidFill>
            <a:prstDash val="solid"/>
          </a:ln>
        </p:spPr>
      </p:sp>
      <p:sp>
        <p:nvSpPr>
          <p:cNvPr id="35" name="Text 33"/>
          <p:cNvSpPr/>
          <p:nvPr/>
        </p:nvSpPr>
        <p:spPr>
          <a:xfrm>
            <a:off x="8820150" y="5728990"/>
            <a:ext cx="2639092" cy="251420"/>
          </a:xfrm>
          <a:prstGeom prst="rect">
            <a:avLst/>
          </a:prstGeom>
          <a:noFill/>
          <a:ln/>
        </p:spPr>
        <p:txBody>
          <a:bodyPr wrap="square" lIns="25400" tIns="25400" rIns="25400" bIns="25400" rtlCol="0" anchor="t">
            <a:normAutofit/>
          </a:bodyPr>
          <a:lstStyle/>
          <a:p>
            <a:pPr algn="l" indent="0" marL="0">
              <a:lnSpc>
                <a:spcPct val="140000"/>
              </a:lnSpc>
              <a:buNone/>
            </a:pPr>
            <a:r>
              <a:rPr lang="en-US" sz="1200" b="1" spc="168" kern="0" dirty="0">
                <a:solidFill>
                  <a:srgbClr val="876D4B"/>
                </a:solidFill>
                <a:latin typeface="Tahoma" pitchFamily="34" charset="0"/>
                <a:ea typeface="Tahoma" pitchFamily="34" charset="-122"/>
                <a:cs typeface="Tahoma" pitchFamily="34" charset="-120"/>
              </a:rPr>
              <a:t>06</a:t>
            </a:r>
            <a:endParaRPr lang="en-US" sz="1200" dirty="0"/>
          </a:p>
        </p:txBody>
      </p:sp>
      <p:sp>
        <p:nvSpPr>
          <p:cNvPr id="36" name="Text 34"/>
          <p:cNvSpPr/>
          <p:nvPr/>
        </p:nvSpPr>
        <p:spPr>
          <a:xfrm>
            <a:off x="8820150" y="5980411"/>
            <a:ext cx="2639092" cy="252413"/>
          </a:xfrm>
          <a:prstGeom prst="rect">
            <a:avLst/>
          </a:prstGeom>
          <a:noFill/>
          <a:ln/>
        </p:spPr>
        <p:txBody>
          <a:bodyPr wrap="square" lIns="25400" tIns="25400" rIns="25400" bIns="25400" rtlCol="0" anchor="t">
            <a:normAutofit/>
          </a:bodyPr>
          <a:lstStyle/>
          <a:p>
            <a:pPr algn="l" indent="0" marL="0">
              <a:lnSpc>
                <a:spcPct val="125000"/>
              </a:lnSpc>
              <a:buNone/>
            </a:pPr>
            <a:r>
              <a:rPr lang="en-US" sz="1350" b="1" dirty="0">
                <a:solidFill>
                  <a:srgbClr val="433626"/>
                </a:solidFill>
                <a:latin typeface="Tahoma" pitchFamily="34" charset="0"/>
                <a:ea typeface="Tahoma" pitchFamily="34" charset="-122"/>
                <a:cs typeface="Tahoma" pitchFamily="34" charset="-120"/>
              </a:rPr>
              <a:t>Execution Feasibility</a:t>
            </a:r>
            <a:endParaRPr lang="en-US" sz="1350" dirty="0"/>
          </a:p>
        </p:txBody>
      </p:sp>
      <p:sp>
        <p:nvSpPr>
          <p:cNvPr id="37" name="Text 35"/>
          <p:cNvSpPr/>
          <p:nvPr/>
        </p:nvSpPr>
        <p:spPr>
          <a:xfrm>
            <a:off x="8820150" y="6232823"/>
            <a:ext cx="2639092" cy="398066"/>
          </a:xfrm>
          <a:prstGeom prst="rect">
            <a:avLst/>
          </a:prstGeom>
          <a:noFill/>
          <a:ln/>
        </p:spPr>
        <p:txBody>
          <a:bodyPr wrap="square" lIns="25400" tIns="25400" rIns="25400" bIns="25400" rtlCol="0" anchor="t">
            <a:normAutofit/>
          </a:bodyPr>
          <a:lstStyle/>
          <a:p>
            <a:pPr algn="l" indent="0" marL="0">
              <a:lnSpc>
                <a:spcPct val="135000"/>
              </a:lnSpc>
              <a:buNone/>
            </a:pPr>
            <a:r>
              <a:rPr lang="en-US" sz="1050" dirty="0">
                <a:solidFill>
                  <a:srgbClr val="57534A"/>
                </a:solidFill>
                <a:latin typeface="Tahoma" pitchFamily="34" charset="0"/>
                <a:ea typeface="Tahoma" pitchFamily="34" charset="-122"/>
                <a:cs typeface="Tahoma" pitchFamily="34" charset="-120"/>
              </a:rPr>
              <a:t>IP licensability, talent, time-to-operationalise</a:t>
            </a:r>
            <a:endParaRPr lang="en-US" sz="1050" dirty="0"/>
          </a:p>
        </p:txBody>
      </p:sp>
      <p:sp>
        <p:nvSpPr>
          <p:cNvPr id="38" name="Shape 36"/>
          <p:cNvSpPr/>
          <p:nvPr/>
        </p:nvSpPr>
        <p:spPr>
          <a:xfrm>
            <a:off x="11925300" y="2564110"/>
            <a:ext cx="5600651" cy="9525"/>
          </a:xfrm>
          <a:prstGeom prst="rect">
            <a:avLst/>
          </a:prstGeom>
          <a:solidFill>
            <a:srgbClr val="433626"/>
          </a:solidFill>
          <a:ln/>
        </p:spPr>
      </p:sp>
      <p:sp>
        <p:nvSpPr>
          <p:cNvPr id="39" name="Text 37"/>
          <p:cNvSpPr/>
          <p:nvPr/>
        </p:nvSpPr>
        <p:spPr>
          <a:xfrm>
            <a:off x="11925300" y="2228850"/>
            <a:ext cx="576867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16" kern="0" dirty="0">
                <a:solidFill>
                  <a:srgbClr val="433626"/>
                </a:solidFill>
                <a:latin typeface="Tahoma" pitchFamily="34" charset="0"/>
                <a:ea typeface="Tahoma" pitchFamily="34" charset="-122"/>
                <a:cs typeface="Tahoma" pitchFamily="34" charset="-120"/>
              </a:rPr>
              <a:t>SHORTLIST · FOR CONSIDERATION</a:t>
            </a:r>
            <a:endParaRPr lang="en-US" sz="1350" dirty="0"/>
          </a:p>
        </p:txBody>
      </p:sp>
      <p:sp>
        <p:nvSpPr>
          <p:cNvPr id="40" name="Shape 38"/>
          <p:cNvSpPr/>
          <p:nvPr/>
        </p:nvSpPr>
        <p:spPr>
          <a:xfrm>
            <a:off x="11925300" y="2935585"/>
            <a:ext cx="5600651" cy="1911648"/>
          </a:xfrm>
          <a:prstGeom prst="rect">
            <a:avLst/>
          </a:prstGeom>
          <a:solidFill>
            <a:srgbClr val="433626"/>
          </a:solidFill>
          <a:ln/>
        </p:spPr>
      </p:sp>
      <p:sp>
        <p:nvSpPr>
          <p:cNvPr id="41" name="Text 39"/>
          <p:cNvSpPr/>
          <p:nvPr/>
        </p:nvSpPr>
        <p:spPr>
          <a:xfrm>
            <a:off x="12192000" y="3164185"/>
            <a:ext cx="5219268" cy="1214438"/>
          </a:xfrm>
          <a:prstGeom prst="rect">
            <a:avLst/>
          </a:prstGeom>
          <a:noFill/>
          <a:ln/>
        </p:spPr>
        <p:txBody>
          <a:bodyPr wrap="square" lIns="25400" tIns="25400" rIns="25400" bIns="25400" rtlCol="0" anchor="t">
            <a:normAutofit/>
          </a:bodyPr>
          <a:lstStyle/>
          <a:p>
            <a:pPr algn="l" indent="0" marL="0">
              <a:lnSpc>
                <a:spcPct val="95000"/>
              </a:lnSpc>
              <a:buNone/>
            </a:pPr>
            <a:r>
              <a:rPr lang="en-US" sz="9750" spc="-292" kern="0" dirty="0">
                <a:solidFill>
                  <a:srgbClr val="F2F0EB"/>
                </a:solidFill>
                <a:latin typeface="Tahoma" pitchFamily="34" charset="0"/>
                <a:ea typeface="Tahoma" pitchFamily="34" charset="-122"/>
                <a:cs typeface="Tahoma" pitchFamily="34" charset="-120"/>
              </a:rPr>
              <a:t>7</a:t>
            </a:r>
            <a:endParaRPr lang="en-US" sz="9750" dirty="0"/>
          </a:p>
        </p:txBody>
      </p:sp>
      <p:sp>
        <p:nvSpPr>
          <p:cNvPr id="42" name="Text 40"/>
          <p:cNvSpPr/>
          <p:nvPr/>
        </p:nvSpPr>
        <p:spPr>
          <a:xfrm>
            <a:off x="12192000" y="4416723"/>
            <a:ext cx="5219268"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C2B59B"/>
                </a:solidFill>
                <a:latin typeface="Tahoma" pitchFamily="34" charset="0"/>
                <a:ea typeface="Tahoma" pitchFamily="34" charset="-122"/>
                <a:cs typeface="Tahoma" pitchFamily="34" charset="-120"/>
              </a:rPr>
              <a:t>shortlisted opportunities across 7 themes</a:t>
            </a:r>
            <a:endParaRPr lang="en-US" sz="1350" dirty="0"/>
          </a:p>
        </p:txBody>
      </p:sp>
      <p:sp>
        <p:nvSpPr>
          <p:cNvPr id="43" name="Text 41"/>
          <p:cNvSpPr/>
          <p:nvPr/>
        </p:nvSpPr>
        <p:spPr>
          <a:xfrm>
            <a:off x="11925300" y="5018683"/>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44" name="Text 42"/>
          <p:cNvSpPr/>
          <p:nvPr/>
        </p:nvSpPr>
        <p:spPr>
          <a:xfrm>
            <a:off x="12230100" y="5034558"/>
            <a:ext cx="2953649"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Pharmaceutical Distribution &amp; Storage</a:t>
            </a:r>
            <a:endParaRPr lang="en-US" sz="1350" dirty="0"/>
          </a:p>
        </p:txBody>
      </p:sp>
      <p:sp>
        <p:nvSpPr>
          <p:cNvPr id="45" name="Text 43"/>
          <p:cNvSpPr/>
          <p:nvPr/>
        </p:nvSpPr>
        <p:spPr>
          <a:xfrm>
            <a:off x="11925300" y="5334893"/>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46" name="Text 44"/>
          <p:cNvSpPr/>
          <p:nvPr/>
        </p:nvSpPr>
        <p:spPr>
          <a:xfrm>
            <a:off x="12230100" y="5350768"/>
            <a:ext cx="3004339"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Specialty Chemicals &amp; Industrial Gases</a:t>
            </a:r>
            <a:endParaRPr lang="en-US" sz="1350" dirty="0"/>
          </a:p>
        </p:txBody>
      </p:sp>
      <p:sp>
        <p:nvSpPr>
          <p:cNvPr id="47" name="Text 45"/>
          <p:cNvSpPr/>
          <p:nvPr/>
        </p:nvSpPr>
        <p:spPr>
          <a:xfrm>
            <a:off x="11925300" y="5651103"/>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48" name="Text 46"/>
          <p:cNvSpPr/>
          <p:nvPr/>
        </p:nvSpPr>
        <p:spPr>
          <a:xfrm>
            <a:off x="12230100" y="5666979"/>
            <a:ext cx="2959781"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Critical Minerals Processing &amp; Refining</a:t>
            </a:r>
            <a:endParaRPr lang="en-US" sz="1350" dirty="0"/>
          </a:p>
        </p:txBody>
      </p:sp>
      <p:sp>
        <p:nvSpPr>
          <p:cNvPr id="49" name="Text 47"/>
          <p:cNvSpPr/>
          <p:nvPr/>
        </p:nvSpPr>
        <p:spPr>
          <a:xfrm>
            <a:off x="11925300" y="5967314"/>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50" name="Text 48"/>
          <p:cNvSpPr/>
          <p:nvPr/>
        </p:nvSpPr>
        <p:spPr>
          <a:xfrm>
            <a:off x="12230100" y="5983188"/>
            <a:ext cx="2796217"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Semiconductor Advanced Packaging</a:t>
            </a:r>
            <a:endParaRPr lang="en-US" sz="1350" dirty="0"/>
          </a:p>
        </p:txBody>
      </p:sp>
      <p:sp>
        <p:nvSpPr>
          <p:cNvPr id="51" name="Text 49"/>
          <p:cNvSpPr/>
          <p:nvPr/>
        </p:nvSpPr>
        <p:spPr>
          <a:xfrm>
            <a:off x="11925300" y="6283523"/>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52" name="Text 50"/>
          <p:cNvSpPr/>
          <p:nvPr/>
        </p:nvSpPr>
        <p:spPr>
          <a:xfrm>
            <a:off x="12230100" y="6299399"/>
            <a:ext cx="1377157"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Battery Recycling</a:t>
            </a:r>
            <a:endParaRPr lang="en-US" sz="1350" dirty="0"/>
          </a:p>
        </p:txBody>
      </p:sp>
      <p:sp>
        <p:nvSpPr>
          <p:cNvPr id="53" name="Text 51"/>
          <p:cNvSpPr/>
          <p:nvPr/>
        </p:nvSpPr>
        <p:spPr>
          <a:xfrm>
            <a:off x="11925300" y="6599734"/>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54" name="Text 52"/>
          <p:cNvSpPr/>
          <p:nvPr/>
        </p:nvSpPr>
        <p:spPr>
          <a:xfrm>
            <a:off x="12230100" y="6615609"/>
            <a:ext cx="1344613"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Advanced Metals</a:t>
            </a:r>
            <a:endParaRPr lang="en-US" sz="1350" dirty="0"/>
          </a:p>
        </p:txBody>
      </p:sp>
      <p:sp>
        <p:nvSpPr>
          <p:cNvPr id="55" name="Text 53"/>
          <p:cNvSpPr/>
          <p:nvPr/>
        </p:nvSpPr>
        <p:spPr>
          <a:xfrm>
            <a:off x="11925300" y="6915944"/>
            <a:ext cx="266700"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876D4B"/>
                </a:solidFill>
                <a:latin typeface="Tahoma" pitchFamily="34" charset="0"/>
                <a:ea typeface="Tahoma" pitchFamily="34" charset="-122"/>
                <a:cs typeface="Tahoma" pitchFamily="34" charset="-120"/>
              </a:rPr>
              <a:t>▸</a:t>
            </a:r>
            <a:endParaRPr lang="en-US" sz="1350" dirty="0"/>
          </a:p>
        </p:txBody>
      </p:sp>
      <p:sp>
        <p:nvSpPr>
          <p:cNvPr id="56" name="Text 54"/>
          <p:cNvSpPr/>
          <p:nvPr/>
        </p:nvSpPr>
        <p:spPr>
          <a:xfrm>
            <a:off x="12230100" y="6931819"/>
            <a:ext cx="2270522" cy="244475"/>
          </a:xfrm>
          <a:prstGeom prst="rect">
            <a:avLst/>
          </a:prstGeom>
          <a:noFill/>
          <a:ln/>
        </p:spPr>
        <p:txBody>
          <a:bodyPr wrap="square" lIns="0" tIns="0" rIns="0" bIns="0" rtlCol="0" anchor="t">
            <a:normAutofit/>
          </a:bodyPr>
          <a:lstStyle/>
          <a:p>
            <a:pPr algn="l" indent="0" marL="0">
              <a:lnSpc>
                <a:spcPct val="140000"/>
              </a:lnSpc>
              <a:buNone/>
            </a:pPr>
            <a:r>
              <a:rPr lang="en-US" sz="1350" dirty="0">
                <a:solidFill>
                  <a:srgbClr val="29261B"/>
                </a:solidFill>
                <a:latin typeface="Tahoma" pitchFamily="34" charset="0"/>
                <a:ea typeface="Tahoma" pitchFamily="34" charset="-122"/>
                <a:cs typeface="Tahoma" pitchFamily="34" charset="-120"/>
              </a:rPr>
              <a:t>Food Storage and Cold Chain</a:t>
            </a:r>
            <a:endParaRPr lang="en-US" sz="1350" dirty="0"/>
          </a:p>
        </p:txBody>
      </p:sp>
      <p:sp>
        <p:nvSpPr>
          <p:cNvPr id="57" name="Shape 55"/>
          <p:cNvSpPr/>
          <p:nvPr/>
        </p:nvSpPr>
        <p:spPr>
          <a:xfrm>
            <a:off x="762000" y="9391650"/>
            <a:ext cx="16764000" cy="9525"/>
          </a:xfrm>
          <a:prstGeom prst="rect">
            <a:avLst/>
          </a:prstGeom>
          <a:solidFill>
            <a:srgbClr val="E5E0D2"/>
          </a:solidFill>
          <a:ln/>
        </p:spPr>
      </p:sp>
      <p:sp>
        <p:nvSpPr>
          <p:cNvPr id="58" name="Text 56"/>
          <p:cNvSpPr/>
          <p:nvPr/>
        </p:nvSpPr>
        <p:spPr>
          <a:xfrm>
            <a:off x="762000" y="9775528"/>
            <a:ext cx="7144270" cy="320973"/>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Internal framework and analysis. All criteria are equally weighted.</a:t>
            </a:r>
            <a:endParaRPr lang="en-US" sz="1650" dirty="0"/>
          </a:p>
        </p:txBody>
      </p:sp>
      <p:sp>
        <p:nvSpPr>
          <p:cNvPr id="59" name="Text 57"/>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60" name="Text 58"/>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05</a:t>
            </a:r>
            <a:endParaRPr lang="en-US" sz="1650" dirty="0"/>
          </a:p>
        </p:txBody>
      </p:sp>
      <p:pic>
        <p:nvPicPr>
          <p:cNvPr id="61"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C · EXECUTIVE SUMMARY</a:t>
            </a:r>
            <a:endParaRPr lang="en-US" sz="1350" dirty="0"/>
          </a:p>
        </p:txBody>
      </p:sp>
      <p:sp>
        <p:nvSpPr>
          <p:cNvPr id="3" name="Text 1"/>
          <p:cNvSpPr/>
          <p:nvPr/>
        </p:nvSpPr>
        <p:spPr>
          <a:xfrm>
            <a:off x="762000" y="659110"/>
            <a:ext cx="15893415" cy="874713"/>
          </a:xfrm>
          <a:prstGeom prst="rect">
            <a:avLst/>
          </a:prstGeom>
          <a:noFill/>
          <a:ln/>
        </p:spPr>
        <p:txBody>
          <a:bodyPr wrap="square" lIns="25400" tIns="25400" rIns="25400" bIns="25400" rtlCol="0" anchor="t">
            <a:normAutofit/>
          </a:bodyPr>
          <a:lstStyle/>
          <a:p>
            <a:pPr algn="l" indent="0" marL="0">
              <a:lnSpc>
                <a:spcPct val="122000"/>
              </a:lnSpc>
              <a:buNone/>
            </a:pPr>
            <a:r>
              <a:rPr lang="en-US" sz="2700" b="1" spc="-32" kern="0" dirty="0">
                <a:solidFill>
                  <a:srgbClr val="433626"/>
                </a:solidFill>
                <a:latin typeface="Tahoma" pitchFamily="34" charset="0"/>
                <a:ea typeface="Tahoma" pitchFamily="34" charset="-122"/>
                <a:cs typeface="Tahoma" pitchFamily="34" charset="-120"/>
              </a:rPr>
              <a:t>Shortlisting highlights top‑ranked opportunities within Health &amp; Life Sciences, Critical Inputs &amp; Storage, Digital &amp; Communication, and Energy themes</a:t>
            </a:r>
            <a:endParaRPr lang="en-US" sz="2700" dirty="0"/>
          </a:p>
        </p:txBody>
      </p:sp>
      <p:sp>
        <p:nvSpPr>
          <p:cNvPr id="4" name="Shape 2"/>
          <p:cNvSpPr/>
          <p:nvPr/>
        </p:nvSpPr>
        <p:spPr>
          <a:xfrm>
            <a:off x="16992600" y="933450"/>
            <a:ext cx="533400" cy="533400"/>
          </a:xfrm>
          <a:prstGeom prst="rect">
            <a:avLst/>
          </a:prstGeom>
          <a:solidFill>
            <a:srgbClr val="706173"/>
          </a:solidFill>
          <a:ln/>
        </p:spPr>
      </p:sp>
      <p:sp>
        <p:nvSpPr>
          <p:cNvPr id="5" name="Text 3"/>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C</a:t>
            </a:r>
            <a:endParaRPr lang="en-US" sz="1950" dirty="0"/>
          </a:p>
        </p:txBody>
      </p:sp>
      <p:sp>
        <p:nvSpPr>
          <p:cNvPr id="6" name="Shape 4"/>
          <p:cNvSpPr/>
          <p:nvPr/>
        </p:nvSpPr>
        <p:spPr>
          <a:xfrm>
            <a:off x="762000" y="2400300"/>
            <a:ext cx="571500" cy="587673"/>
          </a:xfrm>
          <a:prstGeom prst="rect">
            <a:avLst/>
          </a:prstGeom>
          <a:solidFill>
            <a:srgbClr val="433626"/>
          </a:solidFill>
          <a:ln/>
        </p:spPr>
      </p:sp>
      <p:sp>
        <p:nvSpPr>
          <p:cNvPr id="7" name="Shape 5"/>
          <p:cNvSpPr/>
          <p:nvPr/>
        </p:nvSpPr>
        <p:spPr>
          <a:xfrm>
            <a:off x="762000" y="2978448"/>
            <a:ext cx="571500" cy="9525"/>
          </a:xfrm>
          <a:prstGeom prst="rect">
            <a:avLst/>
          </a:prstGeom>
          <a:solidFill>
            <a:srgbClr val="433626"/>
          </a:solidFill>
          <a:ln/>
        </p:spPr>
      </p:sp>
      <p:sp>
        <p:nvSpPr>
          <p:cNvPr id="8" name="Text 6"/>
          <p:cNvSpPr/>
          <p:nvPr/>
        </p:nvSpPr>
        <p:spPr>
          <a:xfrm>
            <a:off x="933450" y="2571750"/>
            <a:ext cx="304800" cy="27334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a:t>
            </a:r>
            <a:endParaRPr lang="en-US" sz="1350" dirty="0"/>
          </a:p>
        </p:txBody>
      </p:sp>
      <p:sp>
        <p:nvSpPr>
          <p:cNvPr id="9" name="Shape 7"/>
          <p:cNvSpPr/>
          <p:nvPr/>
        </p:nvSpPr>
        <p:spPr>
          <a:xfrm>
            <a:off x="1333500" y="2400300"/>
            <a:ext cx="2286000" cy="587673"/>
          </a:xfrm>
          <a:prstGeom prst="rect">
            <a:avLst/>
          </a:prstGeom>
          <a:solidFill>
            <a:srgbClr val="433626"/>
          </a:solidFill>
          <a:ln/>
        </p:spPr>
      </p:sp>
      <p:sp>
        <p:nvSpPr>
          <p:cNvPr id="10" name="Shape 8"/>
          <p:cNvSpPr/>
          <p:nvPr/>
        </p:nvSpPr>
        <p:spPr>
          <a:xfrm>
            <a:off x="1333500" y="2978448"/>
            <a:ext cx="2286000" cy="9525"/>
          </a:xfrm>
          <a:prstGeom prst="rect">
            <a:avLst/>
          </a:prstGeom>
          <a:solidFill>
            <a:srgbClr val="433626"/>
          </a:solidFill>
          <a:ln/>
        </p:spPr>
      </p:sp>
      <p:sp>
        <p:nvSpPr>
          <p:cNvPr id="11" name="Text 9"/>
          <p:cNvSpPr/>
          <p:nvPr/>
        </p:nvSpPr>
        <p:spPr>
          <a:xfrm>
            <a:off x="1504950" y="2571750"/>
            <a:ext cx="2019300" cy="27334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THEME</a:t>
            </a:r>
            <a:endParaRPr lang="en-US" sz="1350" dirty="0"/>
          </a:p>
        </p:txBody>
      </p:sp>
      <p:sp>
        <p:nvSpPr>
          <p:cNvPr id="12" name="Shape 10"/>
          <p:cNvSpPr/>
          <p:nvPr/>
        </p:nvSpPr>
        <p:spPr>
          <a:xfrm>
            <a:off x="3619500" y="2400300"/>
            <a:ext cx="3238500" cy="587673"/>
          </a:xfrm>
          <a:prstGeom prst="rect">
            <a:avLst/>
          </a:prstGeom>
          <a:solidFill>
            <a:srgbClr val="433626"/>
          </a:solidFill>
          <a:ln/>
        </p:spPr>
      </p:sp>
      <p:sp>
        <p:nvSpPr>
          <p:cNvPr id="13" name="Shape 11"/>
          <p:cNvSpPr/>
          <p:nvPr/>
        </p:nvSpPr>
        <p:spPr>
          <a:xfrm>
            <a:off x="3619500" y="2978448"/>
            <a:ext cx="3238500" cy="9525"/>
          </a:xfrm>
          <a:prstGeom prst="rect">
            <a:avLst/>
          </a:prstGeom>
          <a:solidFill>
            <a:srgbClr val="433626"/>
          </a:solidFill>
          <a:ln/>
        </p:spPr>
      </p:sp>
      <p:sp>
        <p:nvSpPr>
          <p:cNvPr id="14" name="Text 12"/>
          <p:cNvSpPr/>
          <p:nvPr/>
        </p:nvSpPr>
        <p:spPr>
          <a:xfrm>
            <a:off x="3790950" y="2571750"/>
            <a:ext cx="2992755" cy="27334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OPPORTUNITY</a:t>
            </a:r>
            <a:endParaRPr lang="en-US" sz="1350" dirty="0"/>
          </a:p>
        </p:txBody>
      </p:sp>
      <p:sp>
        <p:nvSpPr>
          <p:cNvPr id="15" name="Shape 13"/>
          <p:cNvSpPr/>
          <p:nvPr/>
        </p:nvSpPr>
        <p:spPr>
          <a:xfrm>
            <a:off x="6858000" y="2400300"/>
            <a:ext cx="10668000" cy="587673"/>
          </a:xfrm>
          <a:prstGeom prst="rect">
            <a:avLst/>
          </a:prstGeom>
          <a:solidFill>
            <a:srgbClr val="433626"/>
          </a:solidFill>
          <a:ln/>
        </p:spPr>
      </p:sp>
      <p:sp>
        <p:nvSpPr>
          <p:cNvPr id="16" name="Shape 14"/>
          <p:cNvSpPr/>
          <p:nvPr/>
        </p:nvSpPr>
        <p:spPr>
          <a:xfrm>
            <a:off x="6858000" y="2978448"/>
            <a:ext cx="10668000" cy="9525"/>
          </a:xfrm>
          <a:prstGeom prst="rect">
            <a:avLst/>
          </a:prstGeom>
          <a:solidFill>
            <a:srgbClr val="433626"/>
          </a:solidFill>
          <a:ln/>
        </p:spPr>
      </p:sp>
      <p:sp>
        <p:nvSpPr>
          <p:cNvPr id="17" name="Text 15"/>
          <p:cNvSpPr/>
          <p:nvPr/>
        </p:nvSpPr>
        <p:spPr>
          <a:xfrm>
            <a:off x="7029450" y="2571750"/>
            <a:ext cx="10645140" cy="27334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RATIONALE</a:t>
            </a:r>
            <a:endParaRPr lang="en-US" sz="1350" dirty="0"/>
          </a:p>
        </p:txBody>
      </p:sp>
      <p:sp>
        <p:nvSpPr>
          <p:cNvPr id="18" name="Shape 16"/>
          <p:cNvSpPr/>
          <p:nvPr/>
        </p:nvSpPr>
        <p:spPr>
          <a:xfrm>
            <a:off x="762000" y="3799483"/>
            <a:ext cx="571500" cy="9525"/>
          </a:xfrm>
          <a:prstGeom prst="rect">
            <a:avLst/>
          </a:prstGeom>
          <a:solidFill>
            <a:srgbClr val="E5E0D2"/>
          </a:solidFill>
          <a:ln/>
        </p:spPr>
      </p:sp>
      <p:sp>
        <p:nvSpPr>
          <p:cNvPr id="19" name="Text 17"/>
          <p:cNvSpPr/>
          <p:nvPr/>
        </p:nvSpPr>
        <p:spPr>
          <a:xfrm>
            <a:off x="933450" y="3140373"/>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1</a:t>
            </a:r>
            <a:endParaRPr lang="en-US" sz="2250" dirty="0"/>
          </a:p>
        </p:txBody>
      </p:sp>
      <p:sp>
        <p:nvSpPr>
          <p:cNvPr id="20" name="Shape 18"/>
          <p:cNvSpPr/>
          <p:nvPr/>
        </p:nvSpPr>
        <p:spPr>
          <a:xfrm>
            <a:off x="1333500" y="3799483"/>
            <a:ext cx="2286000" cy="9525"/>
          </a:xfrm>
          <a:prstGeom prst="rect">
            <a:avLst/>
          </a:prstGeom>
          <a:solidFill>
            <a:srgbClr val="E5E0D2"/>
          </a:solidFill>
          <a:ln/>
        </p:spPr>
      </p:sp>
      <p:sp>
        <p:nvSpPr>
          <p:cNvPr id="21" name="Text 19"/>
          <p:cNvSpPr/>
          <p:nvPr/>
        </p:nvSpPr>
        <p:spPr>
          <a:xfrm>
            <a:off x="1504950" y="3140373"/>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Critical Inputs &amp; Storage</a:t>
            </a:r>
            <a:endParaRPr lang="en-US" sz="1425" dirty="0"/>
          </a:p>
        </p:txBody>
      </p:sp>
      <p:sp>
        <p:nvSpPr>
          <p:cNvPr id="22" name="Shape 20"/>
          <p:cNvSpPr/>
          <p:nvPr/>
        </p:nvSpPr>
        <p:spPr>
          <a:xfrm>
            <a:off x="3619500" y="3799483"/>
            <a:ext cx="3238500" cy="9525"/>
          </a:xfrm>
          <a:prstGeom prst="rect">
            <a:avLst/>
          </a:prstGeom>
          <a:solidFill>
            <a:srgbClr val="E5E0D2"/>
          </a:solidFill>
          <a:ln/>
        </p:spPr>
      </p:sp>
      <p:sp>
        <p:nvSpPr>
          <p:cNvPr id="23" name="Text 21"/>
          <p:cNvSpPr/>
          <p:nvPr/>
        </p:nvSpPr>
        <p:spPr>
          <a:xfrm>
            <a:off x="3790950" y="3140373"/>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Specialty chemicals and industrial gases</a:t>
            </a:r>
            <a:endParaRPr lang="en-US" sz="1425" dirty="0"/>
          </a:p>
        </p:txBody>
      </p:sp>
      <p:sp>
        <p:nvSpPr>
          <p:cNvPr id="24" name="Shape 22"/>
          <p:cNvSpPr/>
          <p:nvPr/>
        </p:nvSpPr>
        <p:spPr>
          <a:xfrm>
            <a:off x="6858000" y="3799483"/>
            <a:ext cx="10668000" cy="9525"/>
          </a:xfrm>
          <a:prstGeom prst="rect">
            <a:avLst/>
          </a:prstGeom>
          <a:solidFill>
            <a:srgbClr val="E5E0D2"/>
          </a:solidFill>
          <a:ln/>
        </p:spPr>
      </p:sp>
      <p:sp>
        <p:nvSpPr>
          <p:cNvPr id="25" name="Text 23"/>
          <p:cNvSpPr/>
          <p:nvPr/>
        </p:nvSpPr>
        <p:spPr>
          <a:xfrm>
            <a:off x="7029450" y="3140373"/>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Establishes the Megazone's chemical backbone yielding synergies with other opportunities; leverages TA'ZIZ infrastructure for structural cost advantage. International JV pathway already in feasibility (Air Liquide, Linde).</a:t>
            </a:r>
            <a:endParaRPr lang="en-US" sz="1425" dirty="0"/>
          </a:p>
        </p:txBody>
      </p:sp>
      <p:sp>
        <p:nvSpPr>
          <p:cNvPr id="26" name="Shape 24"/>
          <p:cNvSpPr/>
          <p:nvPr/>
        </p:nvSpPr>
        <p:spPr>
          <a:xfrm>
            <a:off x="762000" y="3809008"/>
            <a:ext cx="16764000" cy="821035"/>
          </a:xfrm>
          <a:prstGeom prst="rect">
            <a:avLst/>
          </a:prstGeom>
          <a:solidFill>
            <a:srgbClr val="433626">
              <a:alpha val="3000"/>
            </a:srgbClr>
          </a:solidFill>
          <a:ln/>
        </p:spPr>
      </p:sp>
      <p:sp>
        <p:nvSpPr>
          <p:cNvPr id="27" name="Shape 25"/>
          <p:cNvSpPr/>
          <p:nvPr/>
        </p:nvSpPr>
        <p:spPr>
          <a:xfrm>
            <a:off x="762000" y="4620518"/>
            <a:ext cx="571500" cy="9525"/>
          </a:xfrm>
          <a:prstGeom prst="rect">
            <a:avLst/>
          </a:prstGeom>
          <a:solidFill>
            <a:srgbClr val="E5E0D2"/>
          </a:solidFill>
          <a:ln/>
        </p:spPr>
      </p:sp>
      <p:sp>
        <p:nvSpPr>
          <p:cNvPr id="28" name="Text 26"/>
          <p:cNvSpPr/>
          <p:nvPr/>
        </p:nvSpPr>
        <p:spPr>
          <a:xfrm>
            <a:off x="933450" y="3961408"/>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2</a:t>
            </a:r>
            <a:endParaRPr lang="en-US" sz="2250" dirty="0"/>
          </a:p>
        </p:txBody>
      </p:sp>
      <p:sp>
        <p:nvSpPr>
          <p:cNvPr id="29" name="Shape 27"/>
          <p:cNvSpPr/>
          <p:nvPr/>
        </p:nvSpPr>
        <p:spPr>
          <a:xfrm>
            <a:off x="1333500" y="4620518"/>
            <a:ext cx="2286000" cy="9525"/>
          </a:xfrm>
          <a:prstGeom prst="rect">
            <a:avLst/>
          </a:prstGeom>
          <a:solidFill>
            <a:srgbClr val="E5E0D2"/>
          </a:solidFill>
          <a:ln/>
        </p:spPr>
      </p:sp>
      <p:sp>
        <p:nvSpPr>
          <p:cNvPr id="30" name="Text 28"/>
          <p:cNvSpPr/>
          <p:nvPr/>
        </p:nvSpPr>
        <p:spPr>
          <a:xfrm>
            <a:off x="1504950" y="3961408"/>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Critical Inputs &amp; Storage</a:t>
            </a:r>
            <a:endParaRPr lang="en-US" sz="1425" dirty="0"/>
          </a:p>
        </p:txBody>
      </p:sp>
      <p:sp>
        <p:nvSpPr>
          <p:cNvPr id="31" name="Shape 29"/>
          <p:cNvSpPr/>
          <p:nvPr/>
        </p:nvSpPr>
        <p:spPr>
          <a:xfrm>
            <a:off x="3619500" y="4620518"/>
            <a:ext cx="3238500" cy="9525"/>
          </a:xfrm>
          <a:prstGeom prst="rect">
            <a:avLst/>
          </a:prstGeom>
          <a:solidFill>
            <a:srgbClr val="E5E0D2"/>
          </a:solidFill>
          <a:ln/>
        </p:spPr>
      </p:sp>
      <p:sp>
        <p:nvSpPr>
          <p:cNvPr id="32" name="Text 30"/>
          <p:cNvSpPr/>
          <p:nvPr/>
        </p:nvSpPr>
        <p:spPr>
          <a:xfrm>
            <a:off x="3790950" y="3961408"/>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Critical minerals processing and refining</a:t>
            </a:r>
            <a:endParaRPr lang="en-US" sz="1425" dirty="0"/>
          </a:p>
        </p:txBody>
      </p:sp>
      <p:sp>
        <p:nvSpPr>
          <p:cNvPr id="33" name="Shape 31"/>
          <p:cNvSpPr/>
          <p:nvPr/>
        </p:nvSpPr>
        <p:spPr>
          <a:xfrm>
            <a:off x="6858000" y="4620518"/>
            <a:ext cx="10668000" cy="9525"/>
          </a:xfrm>
          <a:prstGeom prst="rect">
            <a:avLst/>
          </a:prstGeom>
          <a:solidFill>
            <a:srgbClr val="E5E0D2"/>
          </a:solidFill>
          <a:ln/>
        </p:spPr>
      </p:sp>
      <p:sp>
        <p:nvSpPr>
          <p:cNvPr id="34" name="Text 32"/>
          <p:cNvSpPr/>
          <p:nvPr/>
        </p:nvSpPr>
        <p:spPr>
          <a:xfrm>
            <a:off x="7029450" y="3961408"/>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China‑diversification initiatives as Western customers actively seek non‑Chinese midstream capacity. Cluster‑anchor opportunity supporting Advanced Metals and Copper / Electrical Components.</a:t>
            </a:r>
            <a:endParaRPr lang="en-US" sz="1425" dirty="0"/>
          </a:p>
        </p:txBody>
      </p:sp>
      <p:sp>
        <p:nvSpPr>
          <p:cNvPr id="35" name="Shape 33"/>
          <p:cNvSpPr/>
          <p:nvPr/>
        </p:nvSpPr>
        <p:spPr>
          <a:xfrm>
            <a:off x="762000" y="5441553"/>
            <a:ext cx="571500" cy="9525"/>
          </a:xfrm>
          <a:prstGeom prst="rect">
            <a:avLst/>
          </a:prstGeom>
          <a:solidFill>
            <a:srgbClr val="E5E0D2"/>
          </a:solidFill>
          <a:ln/>
        </p:spPr>
      </p:sp>
      <p:sp>
        <p:nvSpPr>
          <p:cNvPr id="36" name="Text 34"/>
          <p:cNvSpPr/>
          <p:nvPr/>
        </p:nvSpPr>
        <p:spPr>
          <a:xfrm>
            <a:off x="933450" y="4782443"/>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3</a:t>
            </a:r>
            <a:endParaRPr lang="en-US" sz="2250" dirty="0"/>
          </a:p>
        </p:txBody>
      </p:sp>
      <p:sp>
        <p:nvSpPr>
          <p:cNvPr id="37" name="Shape 35"/>
          <p:cNvSpPr/>
          <p:nvPr/>
        </p:nvSpPr>
        <p:spPr>
          <a:xfrm>
            <a:off x="1333500" y="5441553"/>
            <a:ext cx="2286000" cy="9525"/>
          </a:xfrm>
          <a:prstGeom prst="rect">
            <a:avLst/>
          </a:prstGeom>
          <a:solidFill>
            <a:srgbClr val="E5E0D2"/>
          </a:solidFill>
          <a:ln/>
        </p:spPr>
      </p:sp>
      <p:sp>
        <p:nvSpPr>
          <p:cNvPr id="38" name="Text 36"/>
          <p:cNvSpPr/>
          <p:nvPr/>
        </p:nvSpPr>
        <p:spPr>
          <a:xfrm>
            <a:off x="1504950" y="4782443"/>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Advanced Manufacturing</a:t>
            </a:r>
            <a:endParaRPr lang="en-US" sz="1425" dirty="0"/>
          </a:p>
        </p:txBody>
      </p:sp>
      <p:sp>
        <p:nvSpPr>
          <p:cNvPr id="39" name="Shape 37"/>
          <p:cNvSpPr/>
          <p:nvPr/>
        </p:nvSpPr>
        <p:spPr>
          <a:xfrm>
            <a:off x="3619500" y="5441553"/>
            <a:ext cx="3238500" cy="9525"/>
          </a:xfrm>
          <a:prstGeom prst="rect">
            <a:avLst/>
          </a:prstGeom>
          <a:solidFill>
            <a:srgbClr val="E5E0D2"/>
          </a:solidFill>
          <a:ln/>
        </p:spPr>
      </p:sp>
      <p:sp>
        <p:nvSpPr>
          <p:cNvPr id="40" name="Text 38"/>
          <p:cNvSpPr/>
          <p:nvPr/>
        </p:nvSpPr>
        <p:spPr>
          <a:xfrm>
            <a:off x="3790950" y="4782443"/>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Advanced metals: magnets, specialty alloys and foundry</a:t>
            </a:r>
            <a:endParaRPr lang="en-US" sz="1425" dirty="0"/>
          </a:p>
        </p:txBody>
      </p:sp>
      <p:sp>
        <p:nvSpPr>
          <p:cNvPr id="41" name="Shape 39"/>
          <p:cNvSpPr/>
          <p:nvPr/>
        </p:nvSpPr>
        <p:spPr>
          <a:xfrm>
            <a:off x="6858000" y="5441553"/>
            <a:ext cx="10668000" cy="9525"/>
          </a:xfrm>
          <a:prstGeom prst="rect">
            <a:avLst/>
          </a:prstGeom>
          <a:solidFill>
            <a:srgbClr val="E5E0D2"/>
          </a:solidFill>
          <a:ln/>
        </p:spPr>
      </p:sp>
      <p:sp>
        <p:nvSpPr>
          <p:cNvPr id="42" name="Text 40"/>
          <p:cNvSpPr/>
          <p:nvPr/>
        </p:nvSpPr>
        <p:spPr>
          <a:xfrm>
            <a:off x="7029450" y="4782443"/>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Specialty alloys serve adjacent sectors (e.g. ADNOC sour gas, duplex stainless). Low‑cost industrial power and geopolitical neutrality; EGA processing capability transferable, multiple licensing pathways.</a:t>
            </a:r>
            <a:endParaRPr lang="en-US" sz="1425" dirty="0"/>
          </a:p>
        </p:txBody>
      </p:sp>
      <p:sp>
        <p:nvSpPr>
          <p:cNvPr id="43" name="Shape 41"/>
          <p:cNvSpPr/>
          <p:nvPr/>
        </p:nvSpPr>
        <p:spPr>
          <a:xfrm>
            <a:off x="762000" y="5451078"/>
            <a:ext cx="16764000" cy="821035"/>
          </a:xfrm>
          <a:prstGeom prst="rect">
            <a:avLst/>
          </a:prstGeom>
          <a:solidFill>
            <a:srgbClr val="433626">
              <a:alpha val="3000"/>
            </a:srgbClr>
          </a:solidFill>
          <a:ln/>
        </p:spPr>
      </p:sp>
      <p:sp>
        <p:nvSpPr>
          <p:cNvPr id="44" name="Shape 42"/>
          <p:cNvSpPr/>
          <p:nvPr/>
        </p:nvSpPr>
        <p:spPr>
          <a:xfrm>
            <a:off x="762000" y="6262589"/>
            <a:ext cx="571500" cy="9525"/>
          </a:xfrm>
          <a:prstGeom prst="rect">
            <a:avLst/>
          </a:prstGeom>
          <a:solidFill>
            <a:srgbClr val="E5E0D2"/>
          </a:solidFill>
          <a:ln/>
        </p:spPr>
      </p:sp>
      <p:sp>
        <p:nvSpPr>
          <p:cNvPr id="45" name="Text 43"/>
          <p:cNvSpPr/>
          <p:nvPr/>
        </p:nvSpPr>
        <p:spPr>
          <a:xfrm>
            <a:off x="933450" y="5603478"/>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4</a:t>
            </a:r>
            <a:endParaRPr lang="en-US" sz="2250" dirty="0"/>
          </a:p>
        </p:txBody>
      </p:sp>
      <p:sp>
        <p:nvSpPr>
          <p:cNvPr id="46" name="Shape 44"/>
          <p:cNvSpPr/>
          <p:nvPr/>
        </p:nvSpPr>
        <p:spPr>
          <a:xfrm>
            <a:off x="1333500" y="6262589"/>
            <a:ext cx="2286000" cy="9525"/>
          </a:xfrm>
          <a:prstGeom prst="rect">
            <a:avLst/>
          </a:prstGeom>
          <a:solidFill>
            <a:srgbClr val="E5E0D2"/>
          </a:solidFill>
          <a:ln/>
        </p:spPr>
      </p:sp>
      <p:sp>
        <p:nvSpPr>
          <p:cNvPr id="47" name="Text 45"/>
          <p:cNvSpPr/>
          <p:nvPr/>
        </p:nvSpPr>
        <p:spPr>
          <a:xfrm>
            <a:off x="1504950" y="5603478"/>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Critical Inputs &amp; Storage</a:t>
            </a:r>
            <a:endParaRPr lang="en-US" sz="1425" dirty="0"/>
          </a:p>
        </p:txBody>
      </p:sp>
      <p:sp>
        <p:nvSpPr>
          <p:cNvPr id="48" name="Shape 46"/>
          <p:cNvSpPr/>
          <p:nvPr/>
        </p:nvSpPr>
        <p:spPr>
          <a:xfrm>
            <a:off x="3619500" y="6262589"/>
            <a:ext cx="3238500" cy="9525"/>
          </a:xfrm>
          <a:prstGeom prst="rect">
            <a:avLst/>
          </a:prstGeom>
          <a:solidFill>
            <a:srgbClr val="E5E0D2"/>
          </a:solidFill>
          <a:ln/>
        </p:spPr>
      </p:sp>
      <p:sp>
        <p:nvSpPr>
          <p:cNvPr id="49" name="Text 47"/>
          <p:cNvSpPr/>
          <p:nvPr/>
        </p:nvSpPr>
        <p:spPr>
          <a:xfrm>
            <a:off x="3790950" y="5603478"/>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Food storage and cold chain</a:t>
            </a:r>
            <a:endParaRPr lang="en-US" sz="1425" dirty="0"/>
          </a:p>
        </p:txBody>
      </p:sp>
      <p:sp>
        <p:nvSpPr>
          <p:cNvPr id="50" name="Shape 48"/>
          <p:cNvSpPr/>
          <p:nvPr/>
        </p:nvSpPr>
        <p:spPr>
          <a:xfrm>
            <a:off x="6858000" y="6262589"/>
            <a:ext cx="10668000" cy="9525"/>
          </a:xfrm>
          <a:prstGeom prst="rect">
            <a:avLst/>
          </a:prstGeom>
          <a:solidFill>
            <a:srgbClr val="E5E0D2"/>
          </a:solidFill>
          <a:ln/>
        </p:spPr>
      </p:sp>
      <p:sp>
        <p:nvSpPr>
          <p:cNvPr id="51" name="Text 49"/>
          <p:cNvSpPr/>
          <p:nvPr/>
        </p:nvSpPr>
        <p:spPr>
          <a:xfrm>
            <a:off x="7029450" y="5603478"/>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Supports UAE food security through strategic storage of staples and perishables. Highly executable resilience platform with clear public and private demand; leverages port connectivity and local food anchors.</a:t>
            </a:r>
            <a:endParaRPr lang="en-US" sz="1425" dirty="0"/>
          </a:p>
        </p:txBody>
      </p:sp>
      <p:sp>
        <p:nvSpPr>
          <p:cNvPr id="52" name="Shape 50"/>
          <p:cNvSpPr/>
          <p:nvPr/>
        </p:nvSpPr>
        <p:spPr>
          <a:xfrm>
            <a:off x="762000" y="7083624"/>
            <a:ext cx="571500" cy="9525"/>
          </a:xfrm>
          <a:prstGeom prst="rect">
            <a:avLst/>
          </a:prstGeom>
          <a:solidFill>
            <a:srgbClr val="E5E0D2"/>
          </a:solidFill>
          <a:ln/>
        </p:spPr>
      </p:sp>
      <p:sp>
        <p:nvSpPr>
          <p:cNvPr id="53" name="Text 51"/>
          <p:cNvSpPr/>
          <p:nvPr/>
        </p:nvSpPr>
        <p:spPr>
          <a:xfrm>
            <a:off x="933450" y="6424514"/>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5</a:t>
            </a:r>
            <a:endParaRPr lang="en-US" sz="2250" dirty="0"/>
          </a:p>
        </p:txBody>
      </p:sp>
      <p:sp>
        <p:nvSpPr>
          <p:cNvPr id="54" name="Shape 52"/>
          <p:cNvSpPr/>
          <p:nvPr/>
        </p:nvSpPr>
        <p:spPr>
          <a:xfrm>
            <a:off x="1333500" y="7083624"/>
            <a:ext cx="2286000" cy="9525"/>
          </a:xfrm>
          <a:prstGeom prst="rect">
            <a:avLst/>
          </a:prstGeom>
          <a:solidFill>
            <a:srgbClr val="E5E0D2"/>
          </a:solidFill>
          <a:ln/>
        </p:spPr>
      </p:sp>
      <p:sp>
        <p:nvSpPr>
          <p:cNvPr id="55" name="Text 53"/>
          <p:cNvSpPr/>
          <p:nvPr/>
        </p:nvSpPr>
        <p:spPr>
          <a:xfrm>
            <a:off x="1504950" y="6424514"/>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Health &amp; Life Sciences</a:t>
            </a:r>
            <a:endParaRPr lang="en-US" sz="1425" dirty="0"/>
          </a:p>
        </p:txBody>
      </p:sp>
      <p:sp>
        <p:nvSpPr>
          <p:cNvPr id="56" name="Shape 54"/>
          <p:cNvSpPr/>
          <p:nvPr/>
        </p:nvSpPr>
        <p:spPr>
          <a:xfrm>
            <a:off x="3619500" y="7083624"/>
            <a:ext cx="3238500" cy="9525"/>
          </a:xfrm>
          <a:prstGeom prst="rect">
            <a:avLst/>
          </a:prstGeom>
          <a:solidFill>
            <a:srgbClr val="E5E0D2"/>
          </a:solidFill>
          <a:ln/>
        </p:spPr>
      </p:sp>
      <p:sp>
        <p:nvSpPr>
          <p:cNvPr id="57" name="Text 55"/>
          <p:cNvSpPr/>
          <p:nvPr/>
        </p:nvSpPr>
        <p:spPr>
          <a:xfrm>
            <a:off x="3790950" y="6424514"/>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Pharmaceutical distribution and storage hub</a:t>
            </a:r>
            <a:endParaRPr lang="en-US" sz="1425" dirty="0"/>
          </a:p>
        </p:txBody>
      </p:sp>
      <p:sp>
        <p:nvSpPr>
          <p:cNvPr id="58" name="Shape 56"/>
          <p:cNvSpPr/>
          <p:nvPr/>
        </p:nvSpPr>
        <p:spPr>
          <a:xfrm>
            <a:off x="6858000" y="7083624"/>
            <a:ext cx="10668000" cy="9525"/>
          </a:xfrm>
          <a:prstGeom prst="rect">
            <a:avLst/>
          </a:prstGeom>
          <a:solidFill>
            <a:srgbClr val="E5E0D2"/>
          </a:solidFill>
          <a:ln/>
        </p:spPr>
      </p:sp>
      <p:sp>
        <p:nvSpPr>
          <p:cNvPr id="59" name="Text 57"/>
          <p:cNvSpPr/>
          <p:nvPr/>
        </p:nvSpPr>
        <p:spPr>
          <a:xfrm>
            <a:off x="7029450" y="6424514"/>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Distribution-led positioning leverages UAE's logistics strengths; embeds emergency medical stockpile and pharma reserves. Fast execution 24‑36 month, multiple JV‑ready partners actively seeking MENA hub.</a:t>
            </a:r>
            <a:endParaRPr lang="en-US" sz="1425" dirty="0"/>
          </a:p>
        </p:txBody>
      </p:sp>
      <p:sp>
        <p:nvSpPr>
          <p:cNvPr id="60" name="Shape 58"/>
          <p:cNvSpPr/>
          <p:nvPr/>
        </p:nvSpPr>
        <p:spPr>
          <a:xfrm>
            <a:off x="762000" y="7093148"/>
            <a:ext cx="16764000" cy="821035"/>
          </a:xfrm>
          <a:prstGeom prst="rect">
            <a:avLst/>
          </a:prstGeom>
          <a:solidFill>
            <a:srgbClr val="433626">
              <a:alpha val="3000"/>
            </a:srgbClr>
          </a:solidFill>
          <a:ln/>
        </p:spPr>
      </p:sp>
      <p:sp>
        <p:nvSpPr>
          <p:cNvPr id="61" name="Shape 59"/>
          <p:cNvSpPr/>
          <p:nvPr/>
        </p:nvSpPr>
        <p:spPr>
          <a:xfrm>
            <a:off x="762000" y="7904659"/>
            <a:ext cx="571500" cy="9525"/>
          </a:xfrm>
          <a:prstGeom prst="rect">
            <a:avLst/>
          </a:prstGeom>
          <a:solidFill>
            <a:srgbClr val="E5E0D2"/>
          </a:solidFill>
          <a:ln/>
        </p:spPr>
      </p:sp>
      <p:sp>
        <p:nvSpPr>
          <p:cNvPr id="62" name="Text 60"/>
          <p:cNvSpPr/>
          <p:nvPr/>
        </p:nvSpPr>
        <p:spPr>
          <a:xfrm>
            <a:off x="933450" y="7245548"/>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6</a:t>
            </a:r>
            <a:endParaRPr lang="en-US" sz="2250" dirty="0"/>
          </a:p>
        </p:txBody>
      </p:sp>
      <p:sp>
        <p:nvSpPr>
          <p:cNvPr id="63" name="Shape 61"/>
          <p:cNvSpPr/>
          <p:nvPr/>
        </p:nvSpPr>
        <p:spPr>
          <a:xfrm>
            <a:off x="1333500" y="7904659"/>
            <a:ext cx="2286000" cy="9525"/>
          </a:xfrm>
          <a:prstGeom prst="rect">
            <a:avLst/>
          </a:prstGeom>
          <a:solidFill>
            <a:srgbClr val="E5E0D2"/>
          </a:solidFill>
          <a:ln/>
        </p:spPr>
      </p:sp>
      <p:sp>
        <p:nvSpPr>
          <p:cNvPr id="64" name="Text 62"/>
          <p:cNvSpPr/>
          <p:nvPr/>
        </p:nvSpPr>
        <p:spPr>
          <a:xfrm>
            <a:off x="1504950" y="7245548"/>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Digital &amp; Communication</a:t>
            </a:r>
            <a:endParaRPr lang="en-US" sz="1425" dirty="0"/>
          </a:p>
        </p:txBody>
      </p:sp>
      <p:sp>
        <p:nvSpPr>
          <p:cNvPr id="65" name="Shape 63"/>
          <p:cNvSpPr/>
          <p:nvPr/>
        </p:nvSpPr>
        <p:spPr>
          <a:xfrm>
            <a:off x="3619500" y="7904659"/>
            <a:ext cx="3238500" cy="9525"/>
          </a:xfrm>
          <a:prstGeom prst="rect">
            <a:avLst/>
          </a:prstGeom>
          <a:solidFill>
            <a:srgbClr val="E5E0D2"/>
          </a:solidFill>
          <a:ln/>
        </p:spPr>
      </p:sp>
      <p:sp>
        <p:nvSpPr>
          <p:cNvPr id="66" name="Text 64"/>
          <p:cNvSpPr/>
          <p:nvPr/>
        </p:nvSpPr>
        <p:spPr>
          <a:xfrm>
            <a:off x="3790950" y="7245548"/>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Semiconductor advanced packaging and ATP</a:t>
            </a:r>
            <a:endParaRPr lang="en-US" sz="1425" dirty="0"/>
          </a:p>
        </p:txBody>
      </p:sp>
      <p:sp>
        <p:nvSpPr>
          <p:cNvPr id="67" name="Shape 65"/>
          <p:cNvSpPr/>
          <p:nvPr/>
        </p:nvSpPr>
        <p:spPr>
          <a:xfrm>
            <a:off x="6858000" y="7904659"/>
            <a:ext cx="10668000" cy="9525"/>
          </a:xfrm>
          <a:prstGeom prst="rect">
            <a:avLst/>
          </a:prstGeom>
          <a:solidFill>
            <a:srgbClr val="E5E0D2"/>
          </a:solidFill>
          <a:ln/>
        </p:spPr>
      </p:sp>
      <p:sp>
        <p:nvSpPr>
          <p:cNvPr id="68" name="Text 66"/>
          <p:cNvSpPr/>
          <p:nvPr/>
        </p:nvSpPr>
        <p:spPr>
          <a:xfrm>
            <a:off x="7029450" y="7245548"/>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Global whitespace, addresses industry need to reduce Taiwan concentration risk. Captive UAE demand from G42 / Stargate AI build‑out provides anchor offtake. GlobalFoundries (Mubadala) provides established UAE‑semiconductor relationship.</a:t>
            </a:r>
            <a:endParaRPr lang="en-US" sz="1425" dirty="0"/>
          </a:p>
        </p:txBody>
      </p:sp>
      <p:sp>
        <p:nvSpPr>
          <p:cNvPr id="69" name="Shape 67"/>
          <p:cNvSpPr/>
          <p:nvPr/>
        </p:nvSpPr>
        <p:spPr>
          <a:xfrm>
            <a:off x="762000" y="8725694"/>
            <a:ext cx="571500" cy="9525"/>
          </a:xfrm>
          <a:prstGeom prst="rect">
            <a:avLst/>
          </a:prstGeom>
          <a:solidFill>
            <a:srgbClr val="E5E0D2"/>
          </a:solidFill>
          <a:ln/>
        </p:spPr>
      </p:sp>
      <p:sp>
        <p:nvSpPr>
          <p:cNvPr id="70" name="Text 68"/>
          <p:cNvSpPr/>
          <p:nvPr/>
        </p:nvSpPr>
        <p:spPr>
          <a:xfrm>
            <a:off x="933450" y="8066584"/>
            <a:ext cx="304800" cy="544810"/>
          </a:xfrm>
          <a:prstGeom prst="rect">
            <a:avLst/>
          </a:prstGeom>
          <a:noFill/>
          <a:ln/>
        </p:spPr>
        <p:txBody>
          <a:bodyPr wrap="square" lIns="25400" tIns="25400" rIns="25400" bIns="25400" rtlCol="0" anchor="t">
            <a:normAutofit/>
          </a:bodyPr>
          <a:lstStyle/>
          <a:p>
            <a:pPr algn="l" indent="0" marL="0">
              <a:lnSpc>
                <a:spcPct val="140000"/>
              </a:lnSpc>
              <a:buNone/>
            </a:pPr>
            <a:r>
              <a:rPr lang="en-US" sz="2250" b="1" dirty="0">
                <a:solidFill>
                  <a:srgbClr val="433626"/>
                </a:solidFill>
                <a:latin typeface="Tahoma" pitchFamily="34" charset="0"/>
                <a:ea typeface="Tahoma" pitchFamily="34" charset="-122"/>
                <a:cs typeface="Tahoma" pitchFamily="34" charset="-120"/>
              </a:rPr>
              <a:t>7</a:t>
            </a:r>
            <a:endParaRPr lang="en-US" sz="2250" dirty="0"/>
          </a:p>
        </p:txBody>
      </p:sp>
      <p:sp>
        <p:nvSpPr>
          <p:cNvPr id="71" name="Shape 69"/>
          <p:cNvSpPr/>
          <p:nvPr/>
        </p:nvSpPr>
        <p:spPr>
          <a:xfrm>
            <a:off x="1333500" y="8725694"/>
            <a:ext cx="2286000" cy="9525"/>
          </a:xfrm>
          <a:prstGeom prst="rect">
            <a:avLst/>
          </a:prstGeom>
          <a:solidFill>
            <a:srgbClr val="E5E0D2"/>
          </a:solidFill>
          <a:ln/>
        </p:spPr>
      </p:sp>
      <p:sp>
        <p:nvSpPr>
          <p:cNvPr id="72" name="Text 70"/>
          <p:cNvSpPr/>
          <p:nvPr/>
        </p:nvSpPr>
        <p:spPr>
          <a:xfrm>
            <a:off x="1504950" y="8066584"/>
            <a:ext cx="201930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876D4B"/>
                </a:solidFill>
                <a:latin typeface="Tahoma" pitchFamily="34" charset="0"/>
                <a:ea typeface="Tahoma" pitchFamily="34" charset="-122"/>
                <a:cs typeface="Tahoma" pitchFamily="34" charset="-120"/>
              </a:rPr>
              <a:t>Energy</a:t>
            </a:r>
            <a:endParaRPr lang="en-US" sz="1425" dirty="0"/>
          </a:p>
        </p:txBody>
      </p:sp>
      <p:sp>
        <p:nvSpPr>
          <p:cNvPr id="73" name="Shape 71"/>
          <p:cNvSpPr/>
          <p:nvPr/>
        </p:nvSpPr>
        <p:spPr>
          <a:xfrm>
            <a:off x="3619500" y="8725694"/>
            <a:ext cx="3238500" cy="9525"/>
          </a:xfrm>
          <a:prstGeom prst="rect">
            <a:avLst/>
          </a:prstGeom>
          <a:solidFill>
            <a:srgbClr val="E5E0D2"/>
          </a:solidFill>
          <a:ln/>
        </p:spPr>
      </p:sp>
      <p:sp>
        <p:nvSpPr>
          <p:cNvPr id="74" name="Text 72"/>
          <p:cNvSpPr/>
          <p:nvPr/>
        </p:nvSpPr>
        <p:spPr>
          <a:xfrm>
            <a:off x="3790950" y="8066584"/>
            <a:ext cx="2992755"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b="1" dirty="0">
                <a:solidFill>
                  <a:srgbClr val="433626"/>
                </a:solidFill>
                <a:latin typeface="Tahoma" pitchFamily="34" charset="0"/>
                <a:ea typeface="Tahoma" pitchFamily="34" charset="-122"/>
                <a:cs typeface="Tahoma" pitchFamily="34" charset="-120"/>
              </a:rPr>
              <a:t>Battery recycling and black mass processing</a:t>
            </a:r>
            <a:endParaRPr lang="en-US" sz="1425" dirty="0"/>
          </a:p>
        </p:txBody>
      </p:sp>
      <p:sp>
        <p:nvSpPr>
          <p:cNvPr id="75" name="Shape 73"/>
          <p:cNvSpPr/>
          <p:nvPr/>
        </p:nvSpPr>
        <p:spPr>
          <a:xfrm>
            <a:off x="6858000" y="8725694"/>
            <a:ext cx="10668000" cy="9525"/>
          </a:xfrm>
          <a:prstGeom prst="rect">
            <a:avLst/>
          </a:prstGeom>
          <a:solidFill>
            <a:srgbClr val="E5E0D2"/>
          </a:solidFill>
          <a:ln/>
        </p:spPr>
      </p:sp>
      <p:sp>
        <p:nvSpPr>
          <p:cNvPr id="76" name="Text 74"/>
          <p:cNvSpPr/>
          <p:nvPr/>
        </p:nvSpPr>
        <p:spPr>
          <a:xfrm>
            <a:off x="7029450" y="8066584"/>
            <a:ext cx="10645140" cy="544810"/>
          </a:xfrm>
          <a:prstGeom prst="rect">
            <a:avLst/>
          </a:prstGeom>
          <a:noFill/>
          <a:ln/>
        </p:spPr>
        <p:txBody>
          <a:bodyPr wrap="square" lIns="25400" tIns="25400" rIns="25400" bIns="25400" rtlCol="0" anchor="t">
            <a:normAutofit/>
          </a:bodyPr>
          <a:lstStyle/>
          <a:p>
            <a:pPr algn="l" indent="0" marL="0">
              <a:lnSpc>
                <a:spcPct val="140000"/>
              </a:lnSpc>
              <a:buNone/>
            </a:pPr>
            <a:r>
              <a:rPr lang="en-US" sz="1425" dirty="0">
                <a:solidFill>
                  <a:srgbClr val="29261B"/>
                </a:solidFill>
                <a:latin typeface="Tahoma" pitchFamily="34" charset="0"/>
                <a:ea typeface="Tahoma" pitchFamily="34" charset="-122"/>
                <a:cs typeface="Tahoma" pitchFamily="34" charset="-120"/>
              </a:rPr>
              <a:t>Creates circular value with recovered minerals feeding critical mineral processing. Regional EV deployment and stationary storage build‑out will create black mass supply. Mature, IP licensable from multiple potential partners.</a:t>
            </a:r>
            <a:endParaRPr lang="en-US" sz="1425" dirty="0"/>
          </a:p>
        </p:txBody>
      </p:sp>
      <p:sp>
        <p:nvSpPr>
          <p:cNvPr id="77" name="Shape 75"/>
          <p:cNvSpPr/>
          <p:nvPr/>
        </p:nvSpPr>
        <p:spPr>
          <a:xfrm>
            <a:off x="762000" y="9391650"/>
            <a:ext cx="16764000" cy="9525"/>
          </a:xfrm>
          <a:prstGeom prst="rect">
            <a:avLst/>
          </a:prstGeom>
          <a:solidFill>
            <a:srgbClr val="E5E0D2"/>
          </a:solidFill>
          <a:ln/>
        </p:spPr>
      </p:sp>
      <p:sp>
        <p:nvSpPr>
          <p:cNvPr id="78" name="Text 76"/>
          <p:cNvSpPr/>
          <p:nvPr/>
        </p:nvSpPr>
        <p:spPr>
          <a:xfrm>
            <a:off x="762000" y="9492655"/>
            <a:ext cx="12086844" cy="603845"/>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Internal framework and analysis. Indicative entities operational in or linked to UAE — not confirmed anchor commitments. Includes ADQ portfolio, broader UAE sovereign entities, and international targets.</a:t>
            </a:r>
            <a:endParaRPr lang="en-US" sz="1650" dirty="0"/>
          </a:p>
        </p:txBody>
      </p:sp>
      <p:sp>
        <p:nvSpPr>
          <p:cNvPr id="79" name="Text 77"/>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80" name="Text 78"/>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06</a:t>
            </a:r>
            <a:endParaRPr lang="en-US" sz="1650" dirty="0"/>
          </a:p>
        </p:txBody>
      </p:sp>
      <p:pic>
        <p:nvPicPr>
          <p:cNvPr id="81"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336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6800" y="914400"/>
            <a:ext cx="1085304" cy="609600"/>
          </a:xfrm>
          <a:prstGeom prst="rect">
            <a:avLst/>
          </a:prstGeom>
        </p:spPr>
      </p:pic>
      <p:sp>
        <p:nvSpPr>
          <p:cNvPr id="3" name="Shape 0"/>
          <p:cNvSpPr/>
          <p:nvPr/>
        </p:nvSpPr>
        <p:spPr>
          <a:xfrm>
            <a:off x="16535400" y="1581150"/>
            <a:ext cx="685800" cy="685800"/>
          </a:xfrm>
          <a:prstGeom prst="rect">
            <a:avLst/>
          </a:prstGeom>
          <a:solidFill>
            <a:srgbClr val="F2F0EB"/>
          </a:solidFill>
          <a:ln/>
        </p:spPr>
      </p:sp>
      <p:sp>
        <p:nvSpPr>
          <p:cNvPr id="4" name="Text 1"/>
          <p:cNvSpPr/>
          <p:nvPr/>
        </p:nvSpPr>
        <p:spPr>
          <a:xfrm>
            <a:off x="16497300" y="1581150"/>
            <a:ext cx="762000" cy="723900"/>
          </a:xfrm>
          <a:prstGeom prst="rect">
            <a:avLst/>
          </a:prstGeom>
          <a:noFill/>
          <a:ln/>
        </p:spPr>
        <p:txBody>
          <a:bodyPr wrap="square" lIns="25400" tIns="25400" rIns="25400" bIns="25400" rtlCol="0" anchor="ctr">
            <a:normAutofit/>
          </a:bodyPr>
          <a:lstStyle/>
          <a:p>
            <a:pPr algn="ctr" indent="0" marL="0">
              <a:lnSpc>
                <a:spcPct val="140000"/>
              </a:lnSpc>
              <a:buNone/>
            </a:pPr>
            <a:r>
              <a:rPr lang="en-US" sz="2400" b="1" spc="96" kern="0" dirty="0">
                <a:solidFill>
                  <a:srgbClr val="433626"/>
                </a:solidFill>
                <a:latin typeface="Tahoma" pitchFamily="34" charset="0"/>
                <a:ea typeface="Tahoma" pitchFamily="34" charset="-122"/>
                <a:cs typeface="Tahoma" pitchFamily="34" charset="-120"/>
              </a:rPr>
              <a:t>B</a:t>
            </a:r>
            <a:endParaRPr lang="en-US" sz="2400" dirty="0"/>
          </a:p>
        </p:txBody>
      </p:sp>
      <p:sp>
        <p:nvSpPr>
          <p:cNvPr id="5" name="Text 2"/>
          <p:cNvSpPr/>
          <p:nvPr/>
        </p:nvSpPr>
        <p:spPr>
          <a:xfrm>
            <a:off x="1066800" y="3671937"/>
            <a:ext cx="16639032" cy="411460"/>
          </a:xfrm>
          <a:prstGeom prst="rect">
            <a:avLst/>
          </a:prstGeom>
          <a:noFill/>
          <a:ln/>
        </p:spPr>
        <p:txBody>
          <a:bodyPr wrap="square" lIns="25400" tIns="25400" rIns="25400" bIns="25400" rtlCol="0" anchor="t">
            <a:normAutofit/>
          </a:bodyPr>
          <a:lstStyle/>
          <a:p>
            <a:pPr algn="l" indent="0" marL="0">
              <a:lnSpc>
                <a:spcPct val="140000"/>
              </a:lnSpc>
              <a:buNone/>
            </a:pPr>
            <a:r>
              <a:rPr lang="en-US" sz="2100" b="1" spc="672" kern="0" dirty="0">
                <a:solidFill>
                  <a:srgbClr val="C2B59B"/>
                </a:solidFill>
                <a:latin typeface="Tahoma" pitchFamily="34" charset="0"/>
                <a:ea typeface="Tahoma" pitchFamily="34" charset="-122"/>
                <a:cs typeface="Tahoma" pitchFamily="34" charset="-120"/>
              </a:rPr>
              <a:t>SECTION 2</a:t>
            </a:r>
            <a:endParaRPr lang="en-US" sz="2100" dirty="0"/>
          </a:p>
        </p:txBody>
      </p:sp>
      <p:sp>
        <p:nvSpPr>
          <p:cNvPr id="6" name="Text 3"/>
          <p:cNvSpPr/>
          <p:nvPr/>
        </p:nvSpPr>
        <p:spPr>
          <a:xfrm>
            <a:off x="1066800" y="4502497"/>
            <a:ext cx="14716125" cy="2933700"/>
          </a:xfrm>
          <a:prstGeom prst="rect">
            <a:avLst/>
          </a:prstGeom>
          <a:noFill/>
          <a:ln/>
        </p:spPr>
        <p:txBody>
          <a:bodyPr wrap="square" lIns="25400" tIns="25400" rIns="25400" bIns="25400" rtlCol="0" anchor="t">
            <a:normAutofit/>
          </a:bodyPr>
          <a:lstStyle/>
          <a:p>
            <a:pPr algn="l" indent="0" marL="0">
              <a:lnSpc>
                <a:spcPct val="95000"/>
              </a:lnSpc>
              <a:buNone/>
            </a:pPr>
            <a:r>
              <a:rPr lang="en-US" sz="12000" spc="-300" kern="0" dirty="0">
                <a:solidFill>
                  <a:srgbClr val="F2F0EB"/>
                </a:solidFill>
                <a:latin typeface="Tahoma" pitchFamily="34" charset="0"/>
                <a:ea typeface="Tahoma" pitchFamily="34" charset="-122"/>
                <a:cs typeface="Tahoma" pitchFamily="34" charset="-120"/>
              </a:rPr>
              <a:t>Assessment of seven opportunities</a:t>
            </a:r>
            <a:endParaRPr lang="en-US" sz="12000" dirty="0"/>
          </a:p>
        </p:txBody>
      </p:sp>
      <p:sp>
        <p:nvSpPr>
          <p:cNvPr id="7" name="Shape 4"/>
          <p:cNvSpPr/>
          <p:nvPr/>
        </p:nvSpPr>
        <p:spPr>
          <a:xfrm>
            <a:off x="1066800" y="8803035"/>
            <a:ext cx="16154400" cy="9525"/>
          </a:xfrm>
          <a:prstGeom prst="rect">
            <a:avLst/>
          </a:prstGeom>
          <a:solidFill>
            <a:srgbClr val="F2F0EB">
              <a:alpha val="25000"/>
            </a:srgbClr>
          </a:solidFill>
          <a:ln/>
        </p:spPr>
      </p:sp>
      <p:sp>
        <p:nvSpPr>
          <p:cNvPr id="8" name="Text 5"/>
          <p:cNvSpPr/>
          <p:nvPr/>
        </p:nvSpPr>
        <p:spPr>
          <a:xfrm>
            <a:off x="1066800" y="9079260"/>
            <a:ext cx="7447024"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C2B59B"/>
                </a:solidFill>
                <a:latin typeface="Tahoma" pitchFamily="34" charset="0"/>
                <a:ea typeface="Tahoma" pitchFamily="34" charset="-122"/>
                <a:cs typeface="Tahoma" pitchFamily="34" charset="-120"/>
              </a:rPr>
              <a:t>STRICTLY CONFIDENTIAL · DRAFT FOR DISCUSSION</a:t>
            </a:r>
            <a:endParaRPr lang="en-US" sz="1650" dirty="0"/>
          </a:p>
        </p:txBody>
      </p:sp>
      <p:sp>
        <p:nvSpPr>
          <p:cNvPr id="9" name="Text 6"/>
          <p:cNvSpPr/>
          <p:nvPr/>
        </p:nvSpPr>
        <p:spPr>
          <a:xfrm>
            <a:off x="16878895" y="9079260"/>
            <a:ext cx="41850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F2F0EB"/>
                </a:solidFill>
                <a:latin typeface="Tahoma" pitchFamily="34" charset="0"/>
                <a:ea typeface="Tahoma" pitchFamily="34" charset="-122"/>
                <a:cs typeface="Tahoma" pitchFamily="34" charset="-120"/>
              </a:rPr>
              <a:t>07</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2F0E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6800" y="914400"/>
            <a:ext cx="1085304" cy="609600"/>
          </a:xfrm>
          <a:prstGeom prst="rect">
            <a:avLst/>
          </a:prstGeom>
        </p:spPr>
      </p:pic>
      <p:sp>
        <p:nvSpPr>
          <p:cNvPr id="3" name="Shape 0"/>
          <p:cNvSpPr/>
          <p:nvPr/>
        </p:nvSpPr>
        <p:spPr>
          <a:xfrm>
            <a:off x="16611600" y="1581150"/>
            <a:ext cx="609600" cy="609600"/>
          </a:xfrm>
          <a:prstGeom prst="rect">
            <a:avLst/>
          </a:prstGeom>
          <a:solidFill>
            <a:srgbClr val="876D4B"/>
          </a:solidFill>
          <a:ln/>
        </p:spPr>
      </p:sp>
      <p:sp>
        <p:nvSpPr>
          <p:cNvPr id="4" name="Text 1"/>
          <p:cNvSpPr/>
          <p:nvPr/>
        </p:nvSpPr>
        <p:spPr>
          <a:xfrm>
            <a:off x="16573500" y="1581150"/>
            <a:ext cx="685800" cy="647700"/>
          </a:xfrm>
          <a:prstGeom prst="rect">
            <a:avLst/>
          </a:prstGeom>
          <a:noFill/>
          <a:ln/>
        </p:spPr>
        <p:txBody>
          <a:bodyPr wrap="square" lIns="25400" tIns="25400" rIns="25400" bIns="25400" rtlCol="0" anchor="ctr">
            <a:normAutofit/>
          </a:bodyPr>
          <a:lstStyle/>
          <a:p>
            <a:pPr algn="ctr" indent="0" marL="0">
              <a:lnSpc>
                <a:spcPct val="140000"/>
              </a:lnSpc>
              <a:buNone/>
            </a:pPr>
            <a:r>
              <a:rPr lang="en-US" sz="2100" b="1" spc="84" kern="0" dirty="0">
                <a:solidFill>
                  <a:srgbClr val="F2F0EB"/>
                </a:solidFill>
                <a:latin typeface="Tahoma" pitchFamily="34" charset="0"/>
                <a:ea typeface="Tahoma" pitchFamily="34" charset="-122"/>
                <a:cs typeface="Tahoma" pitchFamily="34" charset="-120"/>
              </a:rPr>
              <a:t>1</a:t>
            </a:r>
            <a:endParaRPr lang="en-US" sz="2100" dirty="0"/>
          </a:p>
        </p:txBody>
      </p:sp>
      <p:sp>
        <p:nvSpPr>
          <p:cNvPr id="5" name="Text 2"/>
          <p:cNvSpPr/>
          <p:nvPr/>
        </p:nvSpPr>
        <p:spPr>
          <a:xfrm>
            <a:off x="1066800" y="2910929"/>
            <a:ext cx="15697200" cy="411460"/>
          </a:xfrm>
          <a:prstGeom prst="rect">
            <a:avLst/>
          </a:prstGeom>
          <a:noFill/>
          <a:ln/>
        </p:spPr>
        <p:txBody>
          <a:bodyPr wrap="square" lIns="25400" tIns="25400" rIns="25400" bIns="25400" rtlCol="0" anchor="t">
            <a:normAutofit/>
          </a:bodyPr>
          <a:lstStyle/>
          <a:p>
            <a:pPr algn="l" indent="0" marL="0">
              <a:lnSpc>
                <a:spcPct val="140000"/>
              </a:lnSpc>
              <a:buNone/>
            </a:pPr>
            <a:r>
              <a:rPr lang="en-US" sz="2100" b="1" spc="672" kern="0" dirty="0">
                <a:solidFill>
                  <a:srgbClr val="876D4B"/>
                </a:solidFill>
                <a:latin typeface="Tahoma" pitchFamily="34" charset="0"/>
                <a:ea typeface="Tahoma" pitchFamily="34" charset="-122"/>
                <a:cs typeface="Tahoma" pitchFamily="34" charset="-120"/>
              </a:rPr>
              <a:t>OPPORTUNITY #1 · HEALTH &amp; LIFE SCIENCES</a:t>
            </a:r>
            <a:endParaRPr lang="en-US" sz="2100" dirty="0"/>
          </a:p>
        </p:txBody>
      </p:sp>
      <p:sp>
        <p:nvSpPr>
          <p:cNvPr id="6" name="Text 3"/>
          <p:cNvSpPr/>
          <p:nvPr/>
        </p:nvSpPr>
        <p:spPr>
          <a:xfrm>
            <a:off x="1066800" y="3589090"/>
            <a:ext cx="15697200" cy="3150791"/>
          </a:xfrm>
          <a:prstGeom prst="rect">
            <a:avLst/>
          </a:prstGeom>
          <a:noFill/>
          <a:ln/>
        </p:spPr>
        <p:txBody>
          <a:bodyPr wrap="square" lIns="25400" tIns="25400" rIns="25400" bIns="25400" rtlCol="0" anchor="t">
            <a:normAutofit/>
          </a:bodyPr>
          <a:lstStyle/>
          <a:p>
            <a:pPr algn="l" indent="0" marL="0">
              <a:lnSpc>
                <a:spcPct val="95000"/>
              </a:lnSpc>
              <a:buNone/>
            </a:pPr>
            <a:r>
              <a:rPr lang="en-US" sz="12900" spc="-322" kern="0" dirty="0">
                <a:solidFill>
                  <a:srgbClr val="433626"/>
                </a:solidFill>
                <a:latin typeface="Tahoma" pitchFamily="34" charset="0"/>
                <a:ea typeface="Tahoma" pitchFamily="34" charset="-122"/>
                <a:cs typeface="Tahoma" pitchFamily="34" charset="-120"/>
              </a:rPr>
              <a:t>Pharmaceutical Distribution &amp; Storage</a:t>
            </a:r>
            <a:endParaRPr lang="en-US" sz="12900" dirty="0"/>
          </a:p>
        </p:txBody>
      </p:sp>
      <p:sp>
        <p:nvSpPr>
          <p:cNvPr id="7" name="Shape 4"/>
          <p:cNvSpPr/>
          <p:nvPr/>
        </p:nvSpPr>
        <p:spPr>
          <a:xfrm>
            <a:off x="1066800" y="7006580"/>
            <a:ext cx="14287500" cy="9525"/>
          </a:xfrm>
          <a:prstGeom prst="rect">
            <a:avLst/>
          </a:prstGeom>
          <a:solidFill>
            <a:srgbClr val="C2B59B"/>
          </a:solidFill>
          <a:ln/>
        </p:spPr>
      </p:sp>
      <p:sp>
        <p:nvSpPr>
          <p:cNvPr id="8" name="Text 5"/>
          <p:cNvSpPr/>
          <p:nvPr/>
        </p:nvSpPr>
        <p:spPr>
          <a:xfrm>
            <a:off x="1066800" y="7320905"/>
            <a:ext cx="14716125" cy="838200"/>
          </a:xfrm>
          <a:prstGeom prst="rect">
            <a:avLst/>
          </a:prstGeom>
          <a:noFill/>
          <a:ln/>
        </p:spPr>
        <p:txBody>
          <a:bodyPr wrap="square" lIns="25400" tIns="25400" rIns="25400" bIns="25400" rtlCol="0" anchor="t">
            <a:normAutofit/>
          </a:bodyPr>
          <a:lstStyle/>
          <a:p>
            <a:pPr algn="l" indent="0" marL="0">
              <a:lnSpc>
                <a:spcPct val="140000"/>
              </a:lnSpc>
              <a:buNone/>
            </a:pPr>
            <a:r>
              <a:rPr lang="en-US" sz="2250" dirty="0">
                <a:solidFill>
                  <a:srgbClr val="57534A"/>
                </a:solidFill>
                <a:latin typeface="Tahoma" pitchFamily="34" charset="0"/>
                <a:ea typeface="Tahoma" pitchFamily="34" charset="-122"/>
                <a:cs typeface="Tahoma" pitchFamily="34" charset="-120"/>
              </a:rPr>
              <a:t>A distribution‑led pharma hub leveraging Etihad CEIV cargo, KEZAD cold‑chain corridor, and the 2026 multi‑distributor mandate.</a:t>
            </a:r>
            <a:endParaRPr lang="en-US" sz="2250" dirty="0"/>
          </a:p>
        </p:txBody>
      </p:sp>
      <p:sp>
        <p:nvSpPr>
          <p:cNvPr id="9" name="Shape 6"/>
          <p:cNvSpPr/>
          <p:nvPr/>
        </p:nvSpPr>
        <p:spPr>
          <a:xfrm>
            <a:off x="1066800" y="8841135"/>
            <a:ext cx="16154400" cy="9525"/>
          </a:xfrm>
          <a:prstGeom prst="rect">
            <a:avLst/>
          </a:prstGeom>
          <a:solidFill>
            <a:srgbClr val="E5E0D2"/>
          </a:solidFill>
          <a:ln/>
        </p:spPr>
      </p:sp>
      <p:sp>
        <p:nvSpPr>
          <p:cNvPr id="10" name="Text 7"/>
          <p:cNvSpPr/>
          <p:nvPr/>
        </p:nvSpPr>
        <p:spPr>
          <a:xfrm>
            <a:off x="1066800" y="9079260"/>
            <a:ext cx="7447024"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9A9A9A"/>
                </a:solidFill>
                <a:latin typeface="Tahoma" pitchFamily="34" charset="0"/>
                <a:ea typeface="Tahoma" pitchFamily="34" charset="-122"/>
                <a:cs typeface="Tahoma" pitchFamily="34" charset="-120"/>
              </a:rPr>
              <a:t>STRICTLY CONFIDENTIAL · DRAFT FOR DISCUSSION</a:t>
            </a:r>
            <a:endParaRPr lang="en-US" sz="1650" dirty="0"/>
          </a:p>
        </p:txBody>
      </p:sp>
      <p:sp>
        <p:nvSpPr>
          <p:cNvPr id="11" name="Text 8"/>
          <p:cNvSpPr/>
          <p:nvPr/>
        </p:nvSpPr>
        <p:spPr>
          <a:xfrm>
            <a:off x="16878895" y="9079260"/>
            <a:ext cx="41850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433626"/>
                </a:solidFill>
                <a:latin typeface="Tahoma" pitchFamily="34" charset="0"/>
                <a:ea typeface="Tahoma" pitchFamily="34" charset="-122"/>
                <a:cs typeface="Tahoma" pitchFamily="34" charset="-120"/>
              </a:rPr>
              <a:t>08</a:t>
            </a:r>
            <a:endParaRPr lang="en-US" sz="1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13739813" y="342900"/>
            <a:ext cx="3899773"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706173"/>
                </a:solidFill>
                <a:latin typeface="Tahoma" pitchFamily="34" charset="0"/>
                <a:ea typeface="Tahoma" pitchFamily="34" charset="-122"/>
                <a:cs typeface="Tahoma" pitchFamily="34" charset="-120"/>
              </a:rPr>
              <a:t>PRELIMINARY AND DIRECTIONAL</a:t>
            </a:r>
            <a:endParaRPr lang="en-US" sz="1350" dirty="0"/>
          </a:p>
        </p:txBody>
      </p:sp>
      <p:sp>
        <p:nvSpPr>
          <p:cNvPr id="3" name="Text 1"/>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HEALTH &amp; LIFE SCIENCES · OPPORTUNITY #1</a:t>
            </a:r>
            <a:endParaRPr lang="en-US" sz="1350" dirty="0"/>
          </a:p>
        </p:txBody>
      </p:sp>
      <p:sp>
        <p:nvSpPr>
          <p:cNvPr id="4" name="Text 2"/>
          <p:cNvSpPr/>
          <p:nvPr/>
        </p:nvSpPr>
        <p:spPr>
          <a:xfrm>
            <a:off x="762000" y="659110"/>
            <a:ext cx="15893415" cy="998141"/>
          </a:xfrm>
          <a:prstGeom prst="rect">
            <a:avLst/>
          </a:prstGeom>
          <a:noFill/>
          <a:ln/>
        </p:spPr>
        <p:txBody>
          <a:bodyPr wrap="square" lIns="25400" tIns="25400" rIns="25400" bIns="25400" rtlCol="0" anchor="t">
            <a:normAutofit/>
          </a:bodyPr>
          <a:lstStyle/>
          <a:p>
            <a:pPr algn="l" indent="0" marL="0">
              <a:lnSpc>
                <a:spcPct val="120000"/>
              </a:lnSpc>
              <a:buNone/>
            </a:pPr>
            <a:r>
              <a:rPr lang="en-US" sz="3150" b="1" spc="-38" kern="0" dirty="0">
                <a:solidFill>
                  <a:srgbClr val="433626"/>
                </a:solidFill>
                <a:latin typeface="Tahoma" pitchFamily="34" charset="0"/>
                <a:ea typeface="Tahoma" pitchFamily="34" charset="-122"/>
                <a:cs typeface="Tahoma" pitchFamily="34" charset="-120"/>
              </a:rPr>
              <a:t>A world‑class pharma cold chain allows the Megazone to win in pharma distribution without competing on drug manufacturing</a:t>
            </a:r>
            <a:endParaRPr lang="en-US" sz="3150" dirty="0"/>
          </a:p>
        </p:txBody>
      </p:sp>
      <p:sp>
        <p:nvSpPr>
          <p:cNvPr id="5" name="Shape 3"/>
          <p:cNvSpPr/>
          <p:nvPr/>
        </p:nvSpPr>
        <p:spPr>
          <a:xfrm>
            <a:off x="16992600" y="933450"/>
            <a:ext cx="533400" cy="533400"/>
          </a:xfrm>
          <a:prstGeom prst="rect">
            <a:avLst/>
          </a:prstGeom>
          <a:solidFill>
            <a:srgbClr val="876D4B"/>
          </a:solidFill>
          <a:ln/>
        </p:spPr>
      </p:sp>
      <p:sp>
        <p:nvSpPr>
          <p:cNvPr id="6" name="Text 4"/>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1</a:t>
            </a:r>
            <a:endParaRPr lang="en-US" sz="1950" dirty="0"/>
          </a:p>
        </p:txBody>
      </p:sp>
      <p:sp>
        <p:nvSpPr>
          <p:cNvPr id="7" name="Shape 5"/>
          <p:cNvSpPr/>
          <p:nvPr/>
        </p:nvSpPr>
        <p:spPr>
          <a:xfrm>
            <a:off x="762000" y="2400300"/>
            <a:ext cx="4148137" cy="742950"/>
          </a:xfrm>
          <a:prstGeom prst="rect">
            <a:avLst/>
          </a:prstGeom>
          <a:solidFill>
            <a:srgbClr val="F8F7F3"/>
          </a:solidFill>
          <a:ln w="9525">
            <a:solidFill>
              <a:srgbClr val="E5E0D2"/>
            </a:solidFill>
            <a:prstDash val="solid"/>
          </a:ln>
        </p:spPr>
      </p:sp>
      <p:sp>
        <p:nvSpPr>
          <p:cNvPr id="8" name="Text 6"/>
          <p:cNvSpPr/>
          <p:nvPr/>
        </p:nvSpPr>
        <p:spPr>
          <a:xfrm>
            <a:off x="981075" y="2581275"/>
            <a:ext cx="385348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Research &amp; Discovery</a:t>
            </a:r>
            <a:endParaRPr lang="en-US" sz="1950" dirty="0"/>
          </a:p>
        </p:txBody>
      </p:sp>
      <p:sp>
        <p:nvSpPr>
          <p:cNvPr id="9" name="Shape 7"/>
          <p:cNvSpPr/>
          <p:nvPr/>
        </p:nvSpPr>
        <p:spPr>
          <a:xfrm>
            <a:off x="4967288" y="2400300"/>
            <a:ext cx="4148137" cy="742950"/>
          </a:xfrm>
          <a:prstGeom prst="rect">
            <a:avLst/>
          </a:prstGeom>
          <a:solidFill>
            <a:srgbClr val="F8F7F3"/>
          </a:solidFill>
          <a:ln w="9525">
            <a:solidFill>
              <a:srgbClr val="E5E0D2"/>
            </a:solidFill>
            <a:prstDash val="solid"/>
          </a:ln>
        </p:spPr>
      </p:sp>
      <p:sp>
        <p:nvSpPr>
          <p:cNvPr id="10" name="Text 8"/>
          <p:cNvSpPr/>
          <p:nvPr/>
        </p:nvSpPr>
        <p:spPr>
          <a:xfrm>
            <a:off x="5319713" y="2581275"/>
            <a:ext cx="372013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Manufacturing</a:t>
            </a:r>
            <a:endParaRPr lang="en-US" sz="1950" dirty="0"/>
          </a:p>
        </p:txBody>
      </p:sp>
      <p:sp>
        <p:nvSpPr>
          <p:cNvPr id="11" name="Shape 9"/>
          <p:cNvSpPr/>
          <p:nvPr/>
        </p:nvSpPr>
        <p:spPr>
          <a:xfrm>
            <a:off x="9172575" y="2400300"/>
            <a:ext cx="4148137" cy="742950"/>
          </a:xfrm>
          <a:prstGeom prst="rect">
            <a:avLst/>
          </a:prstGeom>
          <a:solidFill>
            <a:srgbClr val="433626"/>
          </a:solidFill>
          <a:ln w="9525">
            <a:solidFill>
              <a:srgbClr val="433626"/>
            </a:solidFill>
            <a:prstDash val="solid"/>
          </a:ln>
        </p:spPr>
      </p:sp>
      <p:sp>
        <p:nvSpPr>
          <p:cNvPr id="12" name="Text 10"/>
          <p:cNvSpPr/>
          <p:nvPr/>
        </p:nvSpPr>
        <p:spPr>
          <a:xfrm>
            <a:off x="9525000" y="2581275"/>
            <a:ext cx="372013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F2F0EB"/>
                </a:solidFill>
                <a:latin typeface="Tahoma" pitchFamily="34" charset="0"/>
                <a:ea typeface="Tahoma" pitchFamily="34" charset="-122"/>
                <a:cs typeface="Tahoma" pitchFamily="34" charset="-120"/>
              </a:rPr>
              <a:t>Distribution</a:t>
            </a:r>
            <a:endParaRPr lang="en-US" sz="1950" dirty="0"/>
          </a:p>
        </p:txBody>
      </p:sp>
      <p:sp>
        <p:nvSpPr>
          <p:cNvPr id="13" name="Shape 11"/>
          <p:cNvSpPr/>
          <p:nvPr/>
        </p:nvSpPr>
        <p:spPr>
          <a:xfrm>
            <a:off x="13377863" y="2400300"/>
            <a:ext cx="4148137" cy="742950"/>
          </a:xfrm>
          <a:prstGeom prst="rect">
            <a:avLst/>
          </a:prstGeom>
          <a:solidFill>
            <a:srgbClr val="F8F7F3"/>
          </a:solidFill>
          <a:ln w="9525">
            <a:solidFill>
              <a:srgbClr val="E5E0D2"/>
            </a:solidFill>
            <a:prstDash val="solid"/>
          </a:ln>
        </p:spPr>
      </p:sp>
      <p:sp>
        <p:nvSpPr>
          <p:cNvPr id="14" name="Text 12"/>
          <p:cNvSpPr/>
          <p:nvPr/>
        </p:nvSpPr>
        <p:spPr>
          <a:xfrm>
            <a:off x="13730288" y="2581275"/>
            <a:ext cx="372013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Lifecycle Management</a:t>
            </a:r>
            <a:endParaRPr lang="en-US" sz="1950" dirty="0"/>
          </a:p>
        </p:txBody>
      </p:sp>
      <p:sp>
        <p:nvSpPr>
          <p:cNvPr id="15" name="Text 13"/>
          <p:cNvSpPr/>
          <p:nvPr/>
        </p:nvSpPr>
        <p:spPr>
          <a:xfrm>
            <a:off x="762000" y="3371850"/>
            <a:ext cx="4110704" cy="310505"/>
          </a:xfrm>
          <a:prstGeom prst="rect">
            <a:avLst/>
          </a:prstGeom>
          <a:noFill/>
          <a:ln/>
        </p:spPr>
        <p:txBody>
          <a:bodyPr wrap="square" lIns="25400" tIns="25400" rIns="25400" bIns="25400" rtlCol="0" anchor="t">
            <a:normAutofit/>
          </a:bodyPr>
          <a:lstStyle/>
          <a:p>
            <a:pPr algn="l" indent="0" marL="0">
              <a:lnSpc>
                <a:spcPct val="130000"/>
              </a:lnSpc>
              <a:buNone/>
            </a:pPr>
            <a:r>
              <a:rPr lang="en-US" sz="1650" b="1" dirty="0">
                <a:solidFill>
                  <a:srgbClr val="433626"/>
                </a:solidFill>
                <a:latin typeface="Tahoma" pitchFamily="34" charset="0"/>
                <a:ea typeface="Tahoma" pitchFamily="34" charset="-122"/>
                <a:cs typeface="Tahoma" pitchFamily="34" charset="-120"/>
              </a:rPr>
              <a:t>Biology, chemistry, genomics</a:t>
            </a:r>
            <a:endParaRPr lang="en-US" sz="1650" dirty="0"/>
          </a:p>
        </p:txBody>
      </p:sp>
      <p:sp>
        <p:nvSpPr>
          <p:cNvPr id="16" name="Text 14"/>
          <p:cNvSpPr/>
          <p:nvPr/>
        </p:nvSpPr>
        <p:spPr>
          <a:xfrm>
            <a:off x="762000" y="3815705"/>
            <a:ext cx="1064171" cy="400050"/>
          </a:xfrm>
          <a:prstGeom prst="rect">
            <a:avLst/>
          </a:prstGeom>
          <a:noFill/>
          <a:ln/>
        </p:spPr>
        <p:txBody>
          <a:bodyPr wrap="square" lIns="25400" tIns="25400" rIns="25400" bIns="25400" rtlCol="0" anchor="t">
            <a:normAutofit/>
          </a:bodyPr>
          <a:lstStyle/>
          <a:p>
            <a:pPr algn="l" indent="0" marL="0">
              <a:lnSpc>
                <a:spcPct val="100000"/>
              </a:lnSpc>
              <a:buNone/>
            </a:pPr>
            <a:r>
              <a:rPr lang="en-US" sz="2850" dirty="0">
                <a:solidFill>
                  <a:srgbClr val="433626"/>
                </a:solidFill>
                <a:latin typeface="Tahoma" pitchFamily="34" charset="0"/>
                <a:ea typeface="Tahoma" pitchFamily="34" charset="-122"/>
                <a:cs typeface="Tahoma" pitchFamily="34" charset="-120"/>
              </a:rPr>
              <a:t>$2025</a:t>
            </a:r>
            <a:endParaRPr lang="en-US" sz="2850" dirty="0"/>
          </a:p>
        </p:txBody>
      </p:sp>
      <p:sp>
        <p:nvSpPr>
          <p:cNvPr id="17" name="Text 15"/>
          <p:cNvSpPr/>
          <p:nvPr/>
        </p:nvSpPr>
        <p:spPr>
          <a:xfrm>
            <a:off x="1883321" y="3910955"/>
            <a:ext cx="14941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66" kern="0" dirty="0">
                <a:solidFill>
                  <a:srgbClr val="876D4B"/>
                </a:solidFill>
                <a:latin typeface="Tahoma" pitchFamily="34" charset="0"/>
                <a:ea typeface="Tahoma" pitchFamily="34" charset="-122"/>
                <a:cs typeface="Tahoma" pitchFamily="34" charset="-120"/>
              </a:rPr>
              <a:t>+10% CAGR</a:t>
            </a:r>
            <a:endParaRPr lang="en-US" sz="1650" dirty="0"/>
          </a:p>
        </p:txBody>
      </p:sp>
      <p:sp>
        <p:nvSpPr>
          <p:cNvPr id="18" name="Text 16"/>
          <p:cNvSpPr/>
          <p:nvPr/>
        </p:nvSpPr>
        <p:spPr>
          <a:xfrm>
            <a:off x="762000" y="4375745"/>
            <a:ext cx="4110704" cy="8382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57534A"/>
                </a:solidFill>
                <a:latin typeface="Tahoma" pitchFamily="34" charset="0"/>
                <a:ea typeface="Tahoma" pitchFamily="34" charset="-122"/>
                <a:cs typeface="Tahoma" pitchFamily="34" charset="-120"/>
              </a:rPr>
              <a:t>Global landscape: </a:t>
            </a:r>
            <a:pPr algn="l" indent="0" marL="0">
              <a:lnSpc>
                <a:spcPct val="140000"/>
              </a:lnSpc>
              <a:buNone/>
            </a:pPr>
            <a:r>
              <a:rPr lang="en-US" sz="1500" dirty="0">
                <a:solidFill>
                  <a:srgbClr val="57534A"/>
                </a:solidFill>
                <a:latin typeface="Tahoma" pitchFamily="34" charset="0"/>
                <a:ea typeface="Tahoma" pitchFamily="34" charset="-122"/>
                <a:cs typeface="Tahoma" pitchFamily="34" charset="-120"/>
              </a:rPr>
              <a:t>Dominated by countries with strong medical research; USA most advanced, China fast growing.</a:t>
            </a:r>
            <a:endParaRPr lang="en-US" sz="1500" dirty="0"/>
          </a:p>
        </p:txBody>
      </p:sp>
      <p:sp>
        <p:nvSpPr>
          <p:cNvPr id="19" name="Text 17"/>
          <p:cNvSpPr/>
          <p:nvPr/>
        </p:nvSpPr>
        <p:spPr>
          <a:xfrm>
            <a:off x="762000" y="5347296"/>
            <a:ext cx="4110704" cy="5715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57534A"/>
                </a:solidFill>
                <a:latin typeface="Tahoma" pitchFamily="34" charset="0"/>
                <a:ea typeface="Tahoma" pitchFamily="34" charset="-122"/>
                <a:cs typeface="Tahoma" pitchFamily="34" charset="-120"/>
              </a:rPr>
              <a:t>Profit drivers: </a:t>
            </a:r>
            <a:pPr algn="l" indent="0" marL="0">
              <a:lnSpc>
                <a:spcPct val="140000"/>
              </a:lnSpc>
              <a:buNone/>
            </a:pPr>
            <a:r>
              <a:rPr lang="en-US" sz="1500" dirty="0">
                <a:solidFill>
                  <a:srgbClr val="57534A"/>
                </a:solidFill>
                <a:latin typeface="Tahoma" pitchFamily="34" charset="0"/>
                <a:ea typeface="Tahoma" pitchFamily="34" charset="-122"/>
                <a:cs typeface="Tahoma" pitchFamily="34" charset="-120"/>
              </a:rPr>
              <a:t>IP strength &amp; defensibility, clinic success, speed to market.</a:t>
            </a:r>
            <a:endParaRPr lang="en-US" sz="1500" dirty="0"/>
          </a:p>
        </p:txBody>
      </p:sp>
      <p:sp>
        <p:nvSpPr>
          <p:cNvPr id="20" name="Shape 18"/>
          <p:cNvSpPr/>
          <p:nvPr/>
        </p:nvSpPr>
        <p:spPr>
          <a:xfrm>
            <a:off x="762000" y="6601420"/>
            <a:ext cx="1388368" cy="411460"/>
          </a:xfrm>
          <a:prstGeom prst="rect">
            <a:avLst/>
          </a:prstGeom>
          <a:solidFill>
            <a:srgbClr val="F1DCDC"/>
          </a:solidFill>
          <a:ln w="9525">
            <a:solidFill>
              <a:srgbClr val="C99A9A"/>
            </a:solidFill>
            <a:prstDash val="solid"/>
          </a:ln>
        </p:spPr>
      </p:sp>
      <p:sp>
        <p:nvSpPr>
          <p:cNvPr id="21" name="Text 19"/>
          <p:cNvSpPr/>
          <p:nvPr/>
        </p:nvSpPr>
        <p:spPr>
          <a:xfrm>
            <a:off x="904875" y="6687145"/>
            <a:ext cx="1178818"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6E2828"/>
                </a:solidFill>
                <a:latin typeface="Tahoma" pitchFamily="34" charset="0"/>
                <a:ea typeface="Tahoma" pitchFamily="34" charset="-122"/>
                <a:cs typeface="Tahoma" pitchFamily="34" charset="-120"/>
              </a:rPr>
              <a:t>LOW FIT</a:t>
            </a:r>
            <a:endParaRPr lang="en-US" sz="1350" dirty="0"/>
          </a:p>
        </p:txBody>
      </p:sp>
      <p:sp>
        <p:nvSpPr>
          <p:cNvPr id="22" name="Text 20"/>
          <p:cNvSpPr/>
          <p:nvPr/>
        </p:nvSpPr>
        <p:spPr>
          <a:xfrm>
            <a:off x="5019675" y="3371850"/>
            <a:ext cx="4110704" cy="582910"/>
          </a:xfrm>
          <a:prstGeom prst="rect">
            <a:avLst/>
          </a:prstGeom>
          <a:noFill/>
          <a:ln/>
        </p:spPr>
        <p:txBody>
          <a:bodyPr wrap="square" lIns="25400" tIns="25400" rIns="25400" bIns="25400" rtlCol="0" anchor="t">
            <a:normAutofit/>
          </a:bodyPr>
          <a:lstStyle/>
          <a:p>
            <a:pPr algn="l" indent="0" marL="0">
              <a:lnSpc>
                <a:spcPct val="130000"/>
              </a:lnSpc>
              <a:buNone/>
            </a:pPr>
            <a:r>
              <a:rPr lang="en-US" sz="1650" b="1" dirty="0">
                <a:solidFill>
                  <a:srgbClr val="433626"/>
                </a:solidFill>
                <a:latin typeface="Tahoma" pitchFamily="34" charset="0"/>
                <a:ea typeface="Tahoma" pitchFamily="34" charset="-122"/>
                <a:cs typeface="Tahoma" pitchFamily="34" charset="-120"/>
              </a:rPr>
              <a:t>Raw materials, formulation, packaging</a:t>
            </a:r>
            <a:endParaRPr lang="en-US" sz="1650" dirty="0"/>
          </a:p>
        </p:txBody>
      </p:sp>
      <p:sp>
        <p:nvSpPr>
          <p:cNvPr id="23" name="Text 21"/>
          <p:cNvSpPr/>
          <p:nvPr/>
        </p:nvSpPr>
        <p:spPr>
          <a:xfrm>
            <a:off x="5019675" y="4088110"/>
            <a:ext cx="1064171" cy="400050"/>
          </a:xfrm>
          <a:prstGeom prst="rect">
            <a:avLst/>
          </a:prstGeom>
          <a:noFill/>
          <a:ln/>
        </p:spPr>
        <p:txBody>
          <a:bodyPr wrap="square" lIns="25400" tIns="25400" rIns="25400" bIns="25400" rtlCol="0" anchor="t">
            <a:normAutofit/>
          </a:bodyPr>
          <a:lstStyle/>
          <a:p>
            <a:pPr algn="l" indent="0" marL="0">
              <a:lnSpc>
                <a:spcPct val="100000"/>
              </a:lnSpc>
              <a:buNone/>
            </a:pPr>
            <a:r>
              <a:rPr lang="en-US" sz="2850" dirty="0">
                <a:solidFill>
                  <a:srgbClr val="433626"/>
                </a:solidFill>
                <a:latin typeface="Tahoma" pitchFamily="34" charset="0"/>
                <a:ea typeface="Tahoma" pitchFamily="34" charset="-122"/>
                <a:cs typeface="Tahoma" pitchFamily="34" charset="-120"/>
              </a:rPr>
              <a:t>$2025</a:t>
            </a:r>
            <a:endParaRPr lang="en-US" sz="2850" dirty="0"/>
          </a:p>
        </p:txBody>
      </p:sp>
      <p:sp>
        <p:nvSpPr>
          <p:cNvPr id="24" name="Text 22"/>
          <p:cNvSpPr/>
          <p:nvPr/>
        </p:nvSpPr>
        <p:spPr>
          <a:xfrm>
            <a:off x="6140996" y="4183360"/>
            <a:ext cx="1352401"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66" kern="0" dirty="0">
                <a:solidFill>
                  <a:srgbClr val="876D4B"/>
                </a:solidFill>
                <a:latin typeface="Tahoma" pitchFamily="34" charset="0"/>
                <a:ea typeface="Tahoma" pitchFamily="34" charset="-122"/>
                <a:cs typeface="Tahoma" pitchFamily="34" charset="-120"/>
              </a:rPr>
              <a:t>+7% CAGR</a:t>
            </a:r>
            <a:endParaRPr lang="en-US" sz="1650" dirty="0"/>
          </a:p>
        </p:txBody>
      </p:sp>
      <p:sp>
        <p:nvSpPr>
          <p:cNvPr id="25" name="Text 23"/>
          <p:cNvSpPr/>
          <p:nvPr/>
        </p:nvSpPr>
        <p:spPr>
          <a:xfrm>
            <a:off x="5019675" y="4648151"/>
            <a:ext cx="4110704" cy="5715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57534A"/>
                </a:solidFill>
                <a:latin typeface="Tahoma" pitchFamily="34" charset="0"/>
                <a:ea typeface="Tahoma" pitchFamily="34" charset="-122"/>
                <a:cs typeface="Tahoma" pitchFamily="34" charset="-120"/>
              </a:rPr>
              <a:t>Global landscape: </a:t>
            </a:r>
            <a:pPr algn="l" indent="0" marL="0">
              <a:lnSpc>
                <a:spcPct val="140000"/>
              </a:lnSpc>
              <a:buNone/>
            </a:pPr>
            <a:r>
              <a:rPr lang="en-US" sz="1500" dirty="0">
                <a:solidFill>
                  <a:srgbClr val="57534A"/>
                </a:solidFill>
                <a:latin typeface="Tahoma" pitchFamily="34" charset="0"/>
                <a:ea typeface="Tahoma" pitchFamily="34" charset="-122"/>
                <a:cs typeface="Tahoma" pitchFamily="34" charset="-120"/>
              </a:rPr>
              <a:t>Concentrated supply; product complexity and scale dominate.</a:t>
            </a:r>
            <a:endParaRPr lang="en-US" sz="1500" dirty="0"/>
          </a:p>
        </p:txBody>
      </p:sp>
      <p:sp>
        <p:nvSpPr>
          <p:cNvPr id="26" name="Text 24"/>
          <p:cNvSpPr/>
          <p:nvPr/>
        </p:nvSpPr>
        <p:spPr>
          <a:xfrm>
            <a:off x="5019675" y="5353001"/>
            <a:ext cx="4110704" cy="5715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57534A"/>
                </a:solidFill>
                <a:latin typeface="Tahoma" pitchFamily="34" charset="0"/>
                <a:ea typeface="Tahoma" pitchFamily="34" charset="-122"/>
                <a:cs typeface="Tahoma" pitchFamily="34" charset="-120"/>
              </a:rPr>
              <a:t>Profit drivers: </a:t>
            </a:r>
            <a:pPr algn="l" indent="0" marL="0">
              <a:lnSpc>
                <a:spcPct val="140000"/>
              </a:lnSpc>
              <a:buNone/>
            </a:pPr>
            <a:r>
              <a:rPr lang="en-US" sz="1500" dirty="0">
                <a:solidFill>
                  <a:srgbClr val="57534A"/>
                </a:solidFill>
                <a:latin typeface="Tahoma" pitchFamily="34" charset="0"/>
                <a:ea typeface="Tahoma" pitchFamily="34" charset="-122"/>
                <a:cs typeface="Tahoma" pitchFamily="34" charset="-120"/>
              </a:rPr>
              <a:t>Product complexity, manufacturing scale.</a:t>
            </a:r>
            <a:endParaRPr lang="en-US" sz="1500" dirty="0"/>
          </a:p>
        </p:txBody>
      </p:sp>
      <p:sp>
        <p:nvSpPr>
          <p:cNvPr id="27" name="Shape 25"/>
          <p:cNvSpPr/>
          <p:nvPr/>
        </p:nvSpPr>
        <p:spPr>
          <a:xfrm>
            <a:off x="5019675" y="6601420"/>
            <a:ext cx="3164086" cy="411460"/>
          </a:xfrm>
          <a:prstGeom prst="rect">
            <a:avLst/>
          </a:prstGeom>
          <a:solidFill>
            <a:srgbClr val="DDEBD8"/>
          </a:solidFill>
          <a:ln w="9525">
            <a:solidFill>
              <a:srgbClr val="9CC7A0"/>
            </a:solidFill>
            <a:prstDash val="solid"/>
          </a:ln>
        </p:spPr>
      </p:sp>
      <p:sp>
        <p:nvSpPr>
          <p:cNvPr id="28" name="Text 26"/>
          <p:cNvSpPr/>
          <p:nvPr/>
        </p:nvSpPr>
        <p:spPr>
          <a:xfrm>
            <a:off x="5162550" y="6687145"/>
            <a:ext cx="2973259"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2C5530"/>
                </a:solidFill>
                <a:latin typeface="Tahoma" pitchFamily="34" charset="0"/>
                <a:ea typeface="Tahoma" pitchFamily="34" charset="-122"/>
                <a:cs typeface="Tahoma" pitchFamily="34" charset="-120"/>
              </a:rPr>
              <a:t>INDIRECT OPPORTUNITY</a:t>
            </a:r>
            <a:endParaRPr lang="en-US" sz="1350" dirty="0"/>
          </a:p>
        </p:txBody>
      </p:sp>
      <p:sp>
        <p:nvSpPr>
          <p:cNvPr id="29" name="Shape 27"/>
          <p:cNvSpPr/>
          <p:nvPr/>
        </p:nvSpPr>
        <p:spPr>
          <a:xfrm>
            <a:off x="9163050" y="3257550"/>
            <a:ext cx="4219575" cy="3869631"/>
          </a:xfrm>
          <a:prstGeom prst="rect">
            <a:avLst/>
          </a:prstGeom>
          <a:solidFill>
            <a:srgbClr val="433626"/>
          </a:solidFill>
          <a:ln/>
        </p:spPr>
      </p:sp>
      <p:sp>
        <p:nvSpPr>
          <p:cNvPr id="30" name="Text 28"/>
          <p:cNvSpPr/>
          <p:nvPr/>
        </p:nvSpPr>
        <p:spPr>
          <a:xfrm>
            <a:off x="9391650" y="3486150"/>
            <a:ext cx="3875246" cy="582910"/>
          </a:xfrm>
          <a:prstGeom prst="rect">
            <a:avLst/>
          </a:prstGeom>
          <a:noFill/>
          <a:ln/>
        </p:spPr>
        <p:txBody>
          <a:bodyPr wrap="square" lIns="25400" tIns="25400" rIns="25400" bIns="25400" rtlCol="0" anchor="t">
            <a:normAutofit/>
          </a:bodyPr>
          <a:lstStyle/>
          <a:p>
            <a:pPr algn="l" indent="0" marL="0">
              <a:lnSpc>
                <a:spcPct val="130000"/>
              </a:lnSpc>
              <a:buNone/>
            </a:pPr>
            <a:r>
              <a:rPr lang="en-US" sz="1650" b="1" dirty="0">
                <a:solidFill>
                  <a:srgbClr val="F2F0EB"/>
                </a:solidFill>
                <a:latin typeface="Tahoma" pitchFamily="34" charset="0"/>
                <a:ea typeface="Tahoma" pitchFamily="34" charset="-122"/>
                <a:cs typeface="Tahoma" pitchFamily="34" charset="-120"/>
              </a:rPr>
              <a:t>Wholesale, pharmacies and hospital systems</a:t>
            </a:r>
            <a:endParaRPr lang="en-US" sz="1650" dirty="0"/>
          </a:p>
        </p:txBody>
      </p:sp>
      <p:sp>
        <p:nvSpPr>
          <p:cNvPr id="31" name="Text 29"/>
          <p:cNvSpPr/>
          <p:nvPr/>
        </p:nvSpPr>
        <p:spPr>
          <a:xfrm>
            <a:off x="9391650" y="4202410"/>
            <a:ext cx="1064171" cy="400050"/>
          </a:xfrm>
          <a:prstGeom prst="rect">
            <a:avLst/>
          </a:prstGeom>
          <a:noFill/>
          <a:ln/>
        </p:spPr>
        <p:txBody>
          <a:bodyPr wrap="square" lIns="25400" tIns="25400" rIns="25400" bIns="25400" rtlCol="0" anchor="t">
            <a:normAutofit/>
          </a:bodyPr>
          <a:lstStyle/>
          <a:p>
            <a:pPr algn="l" indent="0" marL="0">
              <a:lnSpc>
                <a:spcPct val="100000"/>
              </a:lnSpc>
              <a:buNone/>
            </a:pPr>
            <a:r>
              <a:rPr lang="en-US" sz="2850" dirty="0">
                <a:solidFill>
                  <a:srgbClr val="F2F0EB"/>
                </a:solidFill>
                <a:latin typeface="Tahoma" pitchFamily="34" charset="0"/>
                <a:ea typeface="Tahoma" pitchFamily="34" charset="-122"/>
                <a:cs typeface="Tahoma" pitchFamily="34" charset="-120"/>
              </a:rPr>
              <a:t>$2025</a:t>
            </a:r>
            <a:endParaRPr lang="en-US" sz="2850" dirty="0"/>
          </a:p>
        </p:txBody>
      </p:sp>
      <p:sp>
        <p:nvSpPr>
          <p:cNvPr id="32" name="Text 30"/>
          <p:cNvSpPr/>
          <p:nvPr/>
        </p:nvSpPr>
        <p:spPr>
          <a:xfrm>
            <a:off x="10512971" y="4297660"/>
            <a:ext cx="1352401"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66" kern="0" dirty="0">
                <a:solidFill>
                  <a:srgbClr val="C2B59B"/>
                </a:solidFill>
                <a:latin typeface="Tahoma" pitchFamily="34" charset="0"/>
                <a:ea typeface="Tahoma" pitchFamily="34" charset="-122"/>
                <a:cs typeface="Tahoma" pitchFamily="34" charset="-120"/>
              </a:rPr>
              <a:t>+7% CAGR</a:t>
            </a:r>
            <a:endParaRPr lang="en-US" sz="1650" dirty="0"/>
          </a:p>
        </p:txBody>
      </p:sp>
      <p:sp>
        <p:nvSpPr>
          <p:cNvPr id="33" name="Text 31"/>
          <p:cNvSpPr/>
          <p:nvPr/>
        </p:nvSpPr>
        <p:spPr>
          <a:xfrm>
            <a:off x="9391650" y="4762451"/>
            <a:ext cx="3875246" cy="8382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F2F0EB"/>
                </a:solidFill>
                <a:latin typeface="Tahoma" pitchFamily="34" charset="0"/>
                <a:ea typeface="Tahoma" pitchFamily="34" charset="-122"/>
                <a:cs typeface="Tahoma" pitchFamily="34" charset="-120"/>
              </a:rPr>
              <a:t>Global landscape: </a:t>
            </a:r>
            <a:pPr algn="l" indent="0" marL="0">
              <a:lnSpc>
                <a:spcPct val="140000"/>
              </a:lnSpc>
              <a:buNone/>
            </a:pPr>
            <a:r>
              <a:rPr lang="en-US" sz="1500" dirty="0">
                <a:solidFill>
                  <a:srgbClr val="C2B59B"/>
                </a:solidFill>
                <a:latin typeface="Tahoma" pitchFamily="34" charset="0"/>
                <a:ea typeface="Tahoma" pitchFamily="34" charset="-122"/>
                <a:cs typeface="Tahoma" pitchFamily="34" charset="-120"/>
              </a:rPr>
              <a:t>Fragmented; cold-chain infrastructure (KEZAD), air freight (Etihad) advantage.</a:t>
            </a:r>
            <a:endParaRPr lang="en-US" sz="1500" dirty="0"/>
          </a:p>
        </p:txBody>
      </p:sp>
      <p:sp>
        <p:nvSpPr>
          <p:cNvPr id="34" name="Text 32"/>
          <p:cNvSpPr/>
          <p:nvPr/>
        </p:nvSpPr>
        <p:spPr>
          <a:xfrm>
            <a:off x="9391650" y="5734001"/>
            <a:ext cx="3875246" cy="5715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F2F0EB"/>
                </a:solidFill>
                <a:latin typeface="Tahoma" pitchFamily="34" charset="0"/>
                <a:ea typeface="Tahoma" pitchFamily="34" charset="-122"/>
                <a:cs typeface="Tahoma" pitchFamily="34" charset="-120"/>
              </a:rPr>
              <a:t>Profit drivers: </a:t>
            </a:r>
            <a:pPr algn="l" indent="0" marL="0">
              <a:lnSpc>
                <a:spcPct val="140000"/>
              </a:lnSpc>
              <a:buNone/>
            </a:pPr>
            <a:r>
              <a:rPr lang="en-US" sz="1500" dirty="0">
                <a:solidFill>
                  <a:srgbClr val="C2B59B"/>
                </a:solidFill>
                <a:latin typeface="Tahoma" pitchFamily="34" charset="0"/>
                <a:ea typeface="Tahoma" pitchFamily="34" charset="-122"/>
                <a:cs typeface="Tahoma" pitchFamily="34" charset="-120"/>
              </a:rPr>
              <a:t>Market access, scale, product mix, channel control.</a:t>
            </a:r>
            <a:endParaRPr lang="en-US" sz="1500" dirty="0"/>
          </a:p>
        </p:txBody>
      </p:sp>
      <p:sp>
        <p:nvSpPr>
          <p:cNvPr id="35" name="Shape 33"/>
          <p:cNvSpPr/>
          <p:nvPr/>
        </p:nvSpPr>
        <p:spPr>
          <a:xfrm>
            <a:off x="9391650" y="6487120"/>
            <a:ext cx="3175347" cy="411460"/>
          </a:xfrm>
          <a:prstGeom prst="rect">
            <a:avLst/>
          </a:prstGeom>
          <a:solidFill>
            <a:srgbClr val="433626"/>
          </a:solidFill>
          <a:ln w="9525">
            <a:solidFill>
              <a:srgbClr val="433626"/>
            </a:solidFill>
            <a:prstDash val="solid"/>
          </a:ln>
        </p:spPr>
      </p:sp>
      <p:sp>
        <p:nvSpPr>
          <p:cNvPr id="36" name="Text 34"/>
          <p:cNvSpPr/>
          <p:nvPr/>
        </p:nvSpPr>
        <p:spPr>
          <a:xfrm>
            <a:off x="9534525" y="6572845"/>
            <a:ext cx="2984858"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F2F0EB"/>
                </a:solidFill>
                <a:latin typeface="Tahoma" pitchFamily="34" charset="0"/>
                <a:ea typeface="Tahoma" pitchFamily="34" charset="-122"/>
                <a:cs typeface="Tahoma" pitchFamily="34" charset="-120"/>
              </a:rPr>
              <a:t>FOCUS OF ASSESSMENT ▸</a:t>
            </a:r>
            <a:endParaRPr lang="en-US" sz="1350" dirty="0"/>
          </a:p>
        </p:txBody>
      </p:sp>
      <p:sp>
        <p:nvSpPr>
          <p:cNvPr id="37" name="Text 35"/>
          <p:cNvSpPr/>
          <p:nvPr/>
        </p:nvSpPr>
        <p:spPr>
          <a:xfrm>
            <a:off x="13535025" y="3371850"/>
            <a:ext cx="4110704" cy="310505"/>
          </a:xfrm>
          <a:prstGeom prst="rect">
            <a:avLst/>
          </a:prstGeom>
          <a:noFill/>
          <a:ln/>
        </p:spPr>
        <p:txBody>
          <a:bodyPr wrap="square" lIns="25400" tIns="25400" rIns="25400" bIns="25400" rtlCol="0" anchor="t">
            <a:normAutofit/>
          </a:bodyPr>
          <a:lstStyle/>
          <a:p>
            <a:pPr algn="l" indent="0" marL="0">
              <a:lnSpc>
                <a:spcPct val="130000"/>
              </a:lnSpc>
              <a:buNone/>
            </a:pPr>
            <a:r>
              <a:rPr lang="en-US" sz="1650" b="1" dirty="0">
                <a:solidFill>
                  <a:srgbClr val="433626"/>
                </a:solidFill>
                <a:latin typeface="Tahoma" pitchFamily="34" charset="0"/>
                <a:ea typeface="Tahoma" pitchFamily="34" charset="-122"/>
                <a:cs typeface="Tahoma" pitchFamily="34" charset="-120"/>
              </a:rPr>
              <a:t>Pharmacovigilance, follow‑on trials</a:t>
            </a:r>
            <a:endParaRPr lang="en-US" sz="1650" dirty="0"/>
          </a:p>
        </p:txBody>
      </p:sp>
      <p:sp>
        <p:nvSpPr>
          <p:cNvPr id="38" name="Text 36"/>
          <p:cNvSpPr/>
          <p:nvPr/>
        </p:nvSpPr>
        <p:spPr>
          <a:xfrm>
            <a:off x="13535025" y="3815705"/>
            <a:ext cx="1064171" cy="400050"/>
          </a:xfrm>
          <a:prstGeom prst="rect">
            <a:avLst/>
          </a:prstGeom>
          <a:noFill/>
          <a:ln/>
        </p:spPr>
        <p:txBody>
          <a:bodyPr wrap="square" lIns="25400" tIns="25400" rIns="25400" bIns="25400" rtlCol="0" anchor="t">
            <a:normAutofit/>
          </a:bodyPr>
          <a:lstStyle/>
          <a:p>
            <a:pPr algn="l" indent="0" marL="0">
              <a:lnSpc>
                <a:spcPct val="100000"/>
              </a:lnSpc>
              <a:buNone/>
            </a:pPr>
            <a:r>
              <a:rPr lang="en-US" sz="2850" dirty="0">
                <a:solidFill>
                  <a:srgbClr val="433626"/>
                </a:solidFill>
                <a:latin typeface="Tahoma" pitchFamily="34" charset="0"/>
                <a:ea typeface="Tahoma" pitchFamily="34" charset="-122"/>
                <a:cs typeface="Tahoma" pitchFamily="34" charset="-120"/>
              </a:rPr>
              <a:t>$2025</a:t>
            </a:r>
            <a:endParaRPr lang="en-US" sz="2850" dirty="0"/>
          </a:p>
        </p:txBody>
      </p:sp>
      <p:sp>
        <p:nvSpPr>
          <p:cNvPr id="39" name="Text 37"/>
          <p:cNvSpPr/>
          <p:nvPr/>
        </p:nvSpPr>
        <p:spPr>
          <a:xfrm>
            <a:off x="14656346" y="3910955"/>
            <a:ext cx="1352401"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66" kern="0" dirty="0">
                <a:solidFill>
                  <a:srgbClr val="876D4B"/>
                </a:solidFill>
                <a:latin typeface="Tahoma" pitchFamily="34" charset="0"/>
                <a:ea typeface="Tahoma" pitchFamily="34" charset="-122"/>
                <a:cs typeface="Tahoma" pitchFamily="34" charset="-120"/>
              </a:rPr>
              <a:t>+6% CAGR</a:t>
            </a:r>
            <a:endParaRPr lang="en-US" sz="1650" dirty="0"/>
          </a:p>
        </p:txBody>
      </p:sp>
      <p:sp>
        <p:nvSpPr>
          <p:cNvPr id="40" name="Text 38"/>
          <p:cNvSpPr/>
          <p:nvPr/>
        </p:nvSpPr>
        <p:spPr>
          <a:xfrm>
            <a:off x="13535025" y="4375745"/>
            <a:ext cx="4110704" cy="5715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57534A"/>
                </a:solidFill>
                <a:latin typeface="Tahoma" pitchFamily="34" charset="0"/>
                <a:ea typeface="Tahoma" pitchFamily="34" charset="-122"/>
                <a:cs typeface="Tahoma" pitchFamily="34" charset="-120"/>
              </a:rPr>
              <a:t>Global landscape: </a:t>
            </a:r>
            <a:pPr algn="l" indent="0" marL="0">
              <a:lnSpc>
                <a:spcPct val="140000"/>
              </a:lnSpc>
              <a:buNone/>
            </a:pPr>
            <a:r>
              <a:rPr lang="en-US" sz="1500" dirty="0">
                <a:solidFill>
                  <a:srgbClr val="57534A"/>
                </a:solidFill>
                <a:latin typeface="Tahoma" pitchFamily="34" charset="0"/>
                <a:ea typeface="Tahoma" pitchFamily="34" charset="-122"/>
                <a:cs typeface="Tahoma" pitchFamily="34" charset="-120"/>
              </a:rPr>
              <a:t>Fragmented; patent extension, brand loyalty.</a:t>
            </a:r>
            <a:endParaRPr lang="en-US" sz="1500" dirty="0"/>
          </a:p>
        </p:txBody>
      </p:sp>
      <p:sp>
        <p:nvSpPr>
          <p:cNvPr id="41" name="Text 39"/>
          <p:cNvSpPr/>
          <p:nvPr/>
        </p:nvSpPr>
        <p:spPr>
          <a:xfrm>
            <a:off x="13535025" y="5080596"/>
            <a:ext cx="4110704" cy="5715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57534A"/>
                </a:solidFill>
                <a:latin typeface="Tahoma" pitchFamily="34" charset="0"/>
                <a:ea typeface="Tahoma" pitchFamily="34" charset="-122"/>
                <a:cs typeface="Tahoma" pitchFamily="34" charset="-120"/>
              </a:rPr>
              <a:t>Profit drivers: </a:t>
            </a:r>
            <a:pPr algn="l" indent="0" marL="0">
              <a:lnSpc>
                <a:spcPct val="140000"/>
              </a:lnSpc>
              <a:buNone/>
            </a:pPr>
            <a:r>
              <a:rPr lang="en-US" sz="1500" dirty="0">
                <a:solidFill>
                  <a:srgbClr val="57534A"/>
                </a:solidFill>
                <a:latin typeface="Tahoma" pitchFamily="34" charset="0"/>
                <a:ea typeface="Tahoma" pitchFamily="34" charset="-122"/>
                <a:cs typeface="Tahoma" pitchFamily="34" charset="-120"/>
              </a:rPr>
              <a:t>Data platforms and outcome tracking — but very small market.</a:t>
            </a:r>
            <a:endParaRPr lang="en-US" sz="1500" dirty="0"/>
          </a:p>
        </p:txBody>
      </p:sp>
      <p:sp>
        <p:nvSpPr>
          <p:cNvPr id="42" name="Shape 40"/>
          <p:cNvSpPr/>
          <p:nvPr/>
        </p:nvSpPr>
        <p:spPr>
          <a:xfrm>
            <a:off x="13535025" y="6601420"/>
            <a:ext cx="1388368" cy="411460"/>
          </a:xfrm>
          <a:prstGeom prst="rect">
            <a:avLst/>
          </a:prstGeom>
          <a:solidFill>
            <a:srgbClr val="F1DCDC"/>
          </a:solidFill>
          <a:ln w="9525">
            <a:solidFill>
              <a:srgbClr val="C99A9A"/>
            </a:solidFill>
            <a:prstDash val="solid"/>
          </a:ln>
        </p:spPr>
      </p:sp>
      <p:sp>
        <p:nvSpPr>
          <p:cNvPr id="43" name="Text 41"/>
          <p:cNvSpPr/>
          <p:nvPr/>
        </p:nvSpPr>
        <p:spPr>
          <a:xfrm>
            <a:off x="13677900" y="6687145"/>
            <a:ext cx="1178818"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6E2828"/>
                </a:solidFill>
                <a:latin typeface="Tahoma" pitchFamily="34" charset="0"/>
                <a:ea typeface="Tahoma" pitchFamily="34" charset="-122"/>
                <a:cs typeface="Tahoma" pitchFamily="34" charset="-120"/>
              </a:rPr>
              <a:t>LOW FIT</a:t>
            </a:r>
            <a:endParaRPr lang="en-US" sz="1350" dirty="0"/>
          </a:p>
        </p:txBody>
      </p:sp>
      <p:sp>
        <p:nvSpPr>
          <p:cNvPr id="44" name="Shape 42"/>
          <p:cNvSpPr/>
          <p:nvPr/>
        </p:nvSpPr>
        <p:spPr>
          <a:xfrm>
            <a:off x="762000" y="7241481"/>
            <a:ext cx="16764000" cy="712391"/>
          </a:xfrm>
          <a:prstGeom prst="rect">
            <a:avLst/>
          </a:prstGeom>
          <a:solidFill>
            <a:srgbClr val="F8F7F3"/>
          </a:solidFill>
          <a:ln w="9525">
            <a:solidFill>
              <a:srgbClr val="E5E0D2"/>
            </a:solidFill>
            <a:prstDash val="solid"/>
          </a:ln>
        </p:spPr>
      </p:sp>
      <p:sp>
        <p:nvSpPr>
          <p:cNvPr id="45" name="Text 43"/>
          <p:cNvSpPr/>
          <p:nvPr/>
        </p:nvSpPr>
        <p:spPr>
          <a:xfrm>
            <a:off x="1000125" y="7511008"/>
            <a:ext cx="2892638" cy="211435"/>
          </a:xfrm>
          <a:prstGeom prst="rect">
            <a:avLst/>
          </a:prstGeom>
          <a:noFill/>
          <a:ln/>
        </p:spPr>
        <p:txBody>
          <a:bodyPr wrap="square" lIns="25400" tIns="25400" rIns="25400" bIns="25400" rtlCol="0" anchor="t">
            <a:normAutofit/>
          </a:bodyPr>
          <a:lstStyle/>
          <a:p>
            <a:pPr algn="l" indent="0" marL="0">
              <a:lnSpc>
                <a:spcPct val="140000"/>
              </a:lnSpc>
              <a:buNone/>
            </a:pPr>
            <a:r>
              <a:rPr lang="en-US" sz="975" b="1" spc="176" kern="0" dirty="0">
                <a:solidFill>
                  <a:srgbClr val="876D4B"/>
                </a:solidFill>
                <a:latin typeface="Tahoma" pitchFamily="34" charset="0"/>
                <a:ea typeface="Tahoma" pitchFamily="34" charset="-122"/>
                <a:cs typeface="Tahoma" pitchFamily="34" charset="-120"/>
              </a:rPr>
              <a:t>STRATEGIC FIT FOR L'IMAD / UAE</a:t>
            </a:r>
            <a:endParaRPr lang="en-US" sz="975" dirty="0"/>
          </a:p>
        </p:txBody>
      </p:sp>
      <p:sp>
        <p:nvSpPr>
          <p:cNvPr id="46" name="Text 44"/>
          <p:cNvSpPr/>
          <p:nvPr/>
        </p:nvSpPr>
        <p:spPr>
          <a:xfrm>
            <a:off x="4037112" y="7384356"/>
            <a:ext cx="13648286" cy="464741"/>
          </a:xfrm>
          <a:prstGeom prst="rect">
            <a:avLst/>
          </a:prstGeom>
          <a:noFill/>
          <a:ln/>
        </p:spPr>
        <p:txBody>
          <a:bodyPr wrap="square" lIns="25400" tIns="25400" rIns="25400" bIns="25400" rtlCol="0" anchor="t">
            <a:normAutofit/>
          </a:bodyPr>
          <a:lstStyle/>
          <a:p>
            <a:pPr algn="l" indent="0" marL="0">
              <a:lnSpc>
                <a:spcPct val="140000"/>
              </a:lnSpc>
              <a:buNone/>
            </a:pPr>
            <a:r>
              <a:rPr lang="en-US" sz="1200" dirty="0">
                <a:solidFill>
                  <a:srgbClr val="29261B"/>
                </a:solidFill>
                <a:latin typeface="Tahoma" pitchFamily="34" charset="0"/>
                <a:ea typeface="Tahoma" pitchFamily="34" charset="-122"/>
                <a:cs typeface="Tahoma" pitchFamily="34" charset="-120"/>
              </a:rPr>
              <a:t>Distribution leverages UAE infrastructure (Etihad cargo, KEZAD cold corridor). Manufacturing constrained by destination‑country regulations and small local market — partial leverage of UAE pharma champions </a:t>
            </a:r>
            <a:pPr algn="l" indent="0" marL="0">
              <a:lnSpc>
                <a:spcPct val="140000"/>
              </a:lnSpc>
              <a:buNone/>
            </a:pPr>
            <a:r>
              <a:rPr lang="en-US" sz="1200" i="1" dirty="0">
                <a:solidFill>
                  <a:srgbClr val="29261B"/>
                </a:solidFill>
                <a:latin typeface="Tahoma" pitchFamily="34" charset="0"/>
                <a:ea typeface="Tahoma" pitchFamily="34" charset="-122"/>
                <a:cs typeface="Tahoma" pitchFamily="34" charset="-120"/>
              </a:rPr>
              <a:t>Neopharma, Arcera, Julphar</a:t>
            </a:r>
            <a:pPr algn="l" indent="0" marL="0">
              <a:lnSpc>
                <a:spcPct val="140000"/>
              </a:lnSpc>
              <a:buNone/>
            </a:pPr>
            <a:r>
              <a:rPr lang="en-US" sz="1200" dirty="0">
                <a:solidFill>
                  <a:srgbClr val="29261B"/>
                </a:solidFill>
                <a:latin typeface="Tahoma" pitchFamily="34" charset="0"/>
                <a:ea typeface="Tahoma" pitchFamily="34" charset="-122"/>
                <a:cs typeface="Tahoma" pitchFamily="34" charset="-120"/>
              </a:rPr>
              <a:t>. Research is long‑timeline; </a:t>
            </a:r>
            <a:pPr algn="l" indent="0" marL="0">
              <a:lnSpc>
                <a:spcPct val="140000"/>
              </a:lnSpc>
              <a:buNone/>
            </a:pPr>
            <a:r>
              <a:rPr lang="en-US" sz="1200" i="1" dirty="0">
                <a:solidFill>
                  <a:srgbClr val="29261B"/>
                </a:solidFill>
                <a:latin typeface="Tahoma" pitchFamily="34" charset="0"/>
                <a:ea typeface="Tahoma" pitchFamily="34" charset="-122"/>
                <a:cs typeface="Tahoma" pitchFamily="34" charset="-120"/>
              </a:rPr>
              <a:t>PureHealth</a:t>
            </a:r>
            <a:pPr algn="l" indent="0" marL="0">
              <a:lnSpc>
                <a:spcPct val="140000"/>
              </a:lnSpc>
              <a:buNone/>
            </a:pPr>
            <a:r>
              <a:rPr lang="en-US" sz="1200" dirty="0">
                <a:solidFill>
                  <a:srgbClr val="29261B"/>
                </a:solidFill>
                <a:latin typeface="Tahoma" pitchFamily="34" charset="0"/>
                <a:ea typeface="Tahoma" pitchFamily="34" charset="-122"/>
                <a:cs typeface="Tahoma" pitchFamily="34" charset="-120"/>
              </a:rPr>
              <a:t>‑led Abu Dhabi Health Research Centre partnership model applies.</a:t>
            </a:r>
            <a:endParaRPr lang="en-US" sz="1200" dirty="0"/>
          </a:p>
        </p:txBody>
      </p:sp>
      <p:sp>
        <p:nvSpPr>
          <p:cNvPr id="47" name="Shape 45"/>
          <p:cNvSpPr/>
          <p:nvPr/>
        </p:nvSpPr>
        <p:spPr>
          <a:xfrm>
            <a:off x="762000" y="9391650"/>
            <a:ext cx="16764000" cy="9525"/>
          </a:xfrm>
          <a:prstGeom prst="rect">
            <a:avLst/>
          </a:prstGeom>
          <a:solidFill>
            <a:srgbClr val="E5E0D2"/>
          </a:solidFill>
          <a:ln/>
        </p:spPr>
      </p:sp>
      <p:sp>
        <p:nvSpPr>
          <p:cNvPr id="48" name="Text 46"/>
          <p:cNvSpPr/>
          <p:nvPr/>
        </p:nvSpPr>
        <p:spPr>
          <a:xfrm>
            <a:off x="762000" y="9209782"/>
            <a:ext cx="12086844" cy="886718"/>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Internal Analysis, IEA, IRENA, Mordor Intelligence, GrandView Research, Research and Markets, Business Research Insights, Cognitive Market Research, Yahoo Finance, Press search. 1. Market size estimates triangulated from multiple market research and industry reports. 2. Destination‑country regulations could constrain global distribution.</a:t>
            </a:r>
            <a:endParaRPr lang="en-US" sz="1650" dirty="0"/>
          </a:p>
        </p:txBody>
      </p:sp>
      <p:sp>
        <p:nvSpPr>
          <p:cNvPr id="49" name="Text 47"/>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50" name="Text 48"/>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09</a:t>
            </a:r>
            <a:endParaRPr lang="en-US" sz="1650" dirty="0"/>
          </a:p>
        </p:txBody>
      </p:sp>
      <p:pic>
        <p:nvPicPr>
          <p:cNvPr id="51"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13739813" y="342900"/>
            <a:ext cx="3899773"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706173"/>
                </a:solidFill>
                <a:latin typeface="Tahoma" pitchFamily="34" charset="0"/>
                <a:ea typeface="Tahoma" pitchFamily="34" charset="-122"/>
                <a:cs typeface="Tahoma" pitchFamily="34" charset="-120"/>
              </a:rPr>
              <a:t>PRELIMINARY AND DIRECTIONAL</a:t>
            </a:r>
            <a:endParaRPr lang="en-US" sz="1350" dirty="0"/>
          </a:p>
        </p:txBody>
      </p:sp>
      <p:sp>
        <p:nvSpPr>
          <p:cNvPr id="3" name="Text 1"/>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PHARMA · DISTRIBUTION SEGMENTS</a:t>
            </a:r>
            <a:endParaRPr lang="en-US" sz="1350" dirty="0"/>
          </a:p>
        </p:txBody>
      </p:sp>
      <p:sp>
        <p:nvSpPr>
          <p:cNvPr id="4" name="Text 2"/>
          <p:cNvSpPr/>
          <p:nvPr/>
        </p:nvSpPr>
        <p:spPr>
          <a:xfrm>
            <a:off x="762000" y="659110"/>
            <a:ext cx="15893415" cy="998141"/>
          </a:xfrm>
          <a:prstGeom prst="rect">
            <a:avLst/>
          </a:prstGeom>
          <a:noFill/>
          <a:ln/>
        </p:spPr>
        <p:txBody>
          <a:bodyPr wrap="square" lIns="25400" tIns="25400" rIns="25400" bIns="25400" rtlCol="0" anchor="t">
            <a:normAutofit/>
          </a:bodyPr>
          <a:lstStyle/>
          <a:p>
            <a:pPr algn="l" indent="0" marL="0">
              <a:lnSpc>
                <a:spcPct val="120000"/>
              </a:lnSpc>
              <a:buNone/>
            </a:pPr>
            <a:r>
              <a:rPr lang="en-US" sz="3150" b="1" spc="-38" kern="0" dirty="0">
                <a:solidFill>
                  <a:srgbClr val="433626"/>
                </a:solidFill>
                <a:latin typeface="Tahoma" pitchFamily="34" charset="0"/>
                <a:ea typeface="Tahoma" pitchFamily="34" charset="-122"/>
                <a:cs typeface="Tahoma" pitchFamily="34" charset="-120"/>
              </a:rPr>
              <a:t>Four distribution segments map onto three potential UAE plays — generics gateway, multimodal hub, and biologics anchor</a:t>
            </a:r>
            <a:endParaRPr lang="en-US" sz="3150" dirty="0"/>
          </a:p>
        </p:txBody>
      </p:sp>
      <p:sp>
        <p:nvSpPr>
          <p:cNvPr id="5" name="Shape 3"/>
          <p:cNvSpPr/>
          <p:nvPr/>
        </p:nvSpPr>
        <p:spPr>
          <a:xfrm>
            <a:off x="16992600" y="933450"/>
            <a:ext cx="533400" cy="533400"/>
          </a:xfrm>
          <a:prstGeom prst="rect">
            <a:avLst/>
          </a:prstGeom>
          <a:solidFill>
            <a:srgbClr val="876D4B"/>
          </a:solidFill>
          <a:ln/>
        </p:spPr>
      </p:sp>
      <p:sp>
        <p:nvSpPr>
          <p:cNvPr id="6" name="Text 4"/>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1</a:t>
            </a:r>
            <a:endParaRPr lang="en-US" sz="1950" dirty="0"/>
          </a:p>
        </p:txBody>
      </p:sp>
      <p:sp>
        <p:nvSpPr>
          <p:cNvPr id="7" name="Shape 5"/>
          <p:cNvSpPr/>
          <p:nvPr/>
        </p:nvSpPr>
        <p:spPr>
          <a:xfrm>
            <a:off x="762000" y="2324100"/>
            <a:ext cx="2857500" cy="1067693"/>
          </a:xfrm>
          <a:prstGeom prst="rect">
            <a:avLst/>
          </a:prstGeom>
          <a:solidFill>
            <a:srgbClr val="433626"/>
          </a:solidFill>
          <a:ln/>
        </p:spPr>
      </p:sp>
      <p:sp>
        <p:nvSpPr>
          <p:cNvPr id="8" name="Shape 6"/>
          <p:cNvSpPr/>
          <p:nvPr/>
        </p:nvSpPr>
        <p:spPr>
          <a:xfrm>
            <a:off x="762000" y="3382268"/>
            <a:ext cx="2857500" cy="9525"/>
          </a:xfrm>
          <a:prstGeom prst="rect">
            <a:avLst/>
          </a:prstGeom>
          <a:solidFill>
            <a:srgbClr val="433626"/>
          </a:solidFill>
          <a:ln/>
        </p:spPr>
      </p:sp>
      <p:sp>
        <p:nvSpPr>
          <p:cNvPr id="9" name="Text 7"/>
          <p:cNvSpPr/>
          <p:nvPr/>
        </p:nvSpPr>
        <p:spPr>
          <a:xfrm>
            <a:off x="933450" y="2495550"/>
            <a:ext cx="2600325"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SEGMENT</a:t>
            </a:r>
            <a:endParaRPr lang="en-US" sz="1350" dirty="0"/>
          </a:p>
        </p:txBody>
      </p:sp>
      <p:sp>
        <p:nvSpPr>
          <p:cNvPr id="10" name="Shape 8"/>
          <p:cNvSpPr/>
          <p:nvPr/>
        </p:nvSpPr>
        <p:spPr>
          <a:xfrm>
            <a:off x="3619500" y="2324100"/>
            <a:ext cx="1333500" cy="1067693"/>
          </a:xfrm>
          <a:prstGeom prst="rect">
            <a:avLst/>
          </a:prstGeom>
          <a:solidFill>
            <a:srgbClr val="433626"/>
          </a:solidFill>
          <a:ln/>
        </p:spPr>
      </p:sp>
      <p:sp>
        <p:nvSpPr>
          <p:cNvPr id="11" name="Shape 9"/>
          <p:cNvSpPr/>
          <p:nvPr/>
        </p:nvSpPr>
        <p:spPr>
          <a:xfrm>
            <a:off x="3619500" y="3382268"/>
            <a:ext cx="1333500" cy="9525"/>
          </a:xfrm>
          <a:prstGeom prst="rect">
            <a:avLst/>
          </a:prstGeom>
          <a:solidFill>
            <a:srgbClr val="433626"/>
          </a:solidFill>
          <a:ln/>
        </p:spPr>
      </p:sp>
      <p:sp>
        <p:nvSpPr>
          <p:cNvPr id="12" name="Text 10"/>
          <p:cNvSpPr/>
          <p:nvPr/>
        </p:nvSpPr>
        <p:spPr>
          <a:xfrm>
            <a:off x="3790950" y="2495550"/>
            <a:ext cx="1066800"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SHARE % G | R | UAE</a:t>
            </a:r>
            <a:endParaRPr lang="en-US" sz="1350" dirty="0"/>
          </a:p>
        </p:txBody>
      </p:sp>
      <p:sp>
        <p:nvSpPr>
          <p:cNvPr id="13" name="Shape 11"/>
          <p:cNvSpPr/>
          <p:nvPr/>
        </p:nvSpPr>
        <p:spPr>
          <a:xfrm>
            <a:off x="4953000" y="2324100"/>
            <a:ext cx="3619500" cy="1067693"/>
          </a:xfrm>
          <a:prstGeom prst="rect">
            <a:avLst/>
          </a:prstGeom>
          <a:solidFill>
            <a:srgbClr val="433626"/>
          </a:solidFill>
          <a:ln/>
        </p:spPr>
      </p:sp>
      <p:sp>
        <p:nvSpPr>
          <p:cNvPr id="14" name="Shape 12"/>
          <p:cNvSpPr/>
          <p:nvPr/>
        </p:nvSpPr>
        <p:spPr>
          <a:xfrm>
            <a:off x="4953000" y="3382268"/>
            <a:ext cx="3619500" cy="9525"/>
          </a:xfrm>
          <a:prstGeom prst="rect">
            <a:avLst/>
          </a:prstGeom>
          <a:solidFill>
            <a:srgbClr val="433626"/>
          </a:solidFill>
          <a:ln/>
        </p:spPr>
      </p:sp>
      <p:sp>
        <p:nvSpPr>
          <p:cNvPr id="15" name="Text 13"/>
          <p:cNvSpPr/>
          <p:nvPr/>
        </p:nvSpPr>
        <p:spPr>
          <a:xfrm>
            <a:off x="5124450" y="2495550"/>
            <a:ext cx="3385185"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MATURITY</a:t>
            </a:r>
            <a:endParaRPr lang="en-US" sz="1350" dirty="0"/>
          </a:p>
        </p:txBody>
      </p:sp>
      <p:sp>
        <p:nvSpPr>
          <p:cNvPr id="16" name="Shape 14"/>
          <p:cNvSpPr/>
          <p:nvPr/>
        </p:nvSpPr>
        <p:spPr>
          <a:xfrm>
            <a:off x="8572500" y="2324100"/>
            <a:ext cx="3238500" cy="1067693"/>
          </a:xfrm>
          <a:prstGeom prst="rect">
            <a:avLst/>
          </a:prstGeom>
          <a:solidFill>
            <a:srgbClr val="433626"/>
          </a:solidFill>
          <a:ln/>
        </p:spPr>
      </p:sp>
      <p:sp>
        <p:nvSpPr>
          <p:cNvPr id="17" name="Shape 15"/>
          <p:cNvSpPr/>
          <p:nvPr/>
        </p:nvSpPr>
        <p:spPr>
          <a:xfrm>
            <a:off x="8572500" y="3382268"/>
            <a:ext cx="3238500" cy="9525"/>
          </a:xfrm>
          <a:prstGeom prst="rect">
            <a:avLst/>
          </a:prstGeom>
          <a:solidFill>
            <a:srgbClr val="433626"/>
          </a:solidFill>
          <a:ln/>
        </p:spPr>
      </p:sp>
      <p:sp>
        <p:nvSpPr>
          <p:cNvPr id="18" name="Text 16"/>
          <p:cNvSpPr/>
          <p:nvPr/>
        </p:nvSpPr>
        <p:spPr>
          <a:xfrm>
            <a:off x="8743950" y="2495550"/>
            <a:ext cx="2992755"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UAE PROS</a:t>
            </a:r>
            <a:endParaRPr lang="en-US" sz="1350" dirty="0"/>
          </a:p>
        </p:txBody>
      </p:sp>
      <p:sp>
        <p:nvSpPr>
          <p:cNvPr id="19" name="Shape 17"/>
          <p:cNvSpPr/>
          <p:nvPr/>
        </p:nvSpPr>
        <p:spPr>
          <a:xfrm>
            <a:off x="11811000" y="2324100"/>
            <a:ext cx="5715000" cy="1067693"/>
          </a:xfrm>
          <a:prstGeom prst="rect">
            <a:avLst/>
          </a:prstGeom>
          <a:solidFill>
            <a:srgbClr val="433626"/>
          </a:solidFill>
          <a:ln/>
        </p:spPr>
      </p:sp>
      <p:sp>
        <p:nvSpPr>
          <p:cNvPr id="20" name="Shape 18"/>
          <p:cNvSpPr/>
          <p:nvPr/>
        </p:nvSpPr>
        <p:spPr>
          <a:xfrm>
            <a:off x="11811000" y="3382268"/>
            <a:ext cx="5715000" cy="9525"/>
          </a:xfrm>
          <a:prstGeom prst="rect">
            <a:avLst/>
          </a:prstGeom>
          <a:solidFill>
            <a:srgbClr val="433626"/>
          </a:solidFill>
          <a:ln/>
        </p:spPr>
      </p:sp>
      <p:sp>
        <p:nvSpPr>
          <p:cNvPr id="21" name="Text 19"/>
          <p:cNvSpPr/>
          <p:nvPr/>
        </p:nvSpPr>
        <p:spPr>
          <a:xfrm>
            <a:off x="11982450" y="2495550"/>
            <a:ext cx="5543550"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UAE CONS / PLAYS</a:t>
            </a:r>
            <a:endParaRPr lang="en-US" sz="1350" dirty="0"/>
          </a:p>
        </p:txBody>
      </p:sp>
      <p:sp>
        <p:nvSpPr>
          <p:cNvPr id="22" name="Shape 20"/>
          <p:cNvSpPr/>
          <p:nvPr/>
        </p:nvSpPr>
        <p:spPr>
          <a:xfrm>
            <a:off x="762000" y="4496693"/>
            <a:ext cx="2857500" cy="9525"/>
          </a:xfrm>
          <a:prstGeom prst="rect">
            <a:avLst/>
          </a:prstGeom>
          <a:solidFill>
            <a:srgbClr val="E5E0D2"/>
          </a:solidFill>
          <a:ln/>
        </p:spPr>
      </p:sp>
      <p:sp>
        <p:nvSpPr>
          <p:cNvPr id="23" name="Text 21"/>
          <p:cNvSpPr/>
          <p:nvPr/>
        </p:nvSpPr>
        <p:spPr>
          <a:xfrm>
            <a:off x="933450" y="3544193"/>
            <a:ext cx="2600325" cy="8382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433626"/>
                </a:solidFill>
                <a:latin typeface="Tahoma" pitchFamily="34" charset="0"/>
                <a:ea typeface="Tahoma" pitchFamily="34" charset="-122"/>
                <a:cs typeface="Tahoma" pitchFamily="34" charset="-120"/>
              </a:rPr>
              <a:t>Originator Manufacturers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Branded pharma manufacturers</a:t>
            </a:r>
            <a:endParaRPr lang="en-US" sz="1500" dirty="0"/>
          </a:p>
        </p:txBody>
      </p:sp>
      <p:sp>
        <p:nvSpPr>
          <p:cNvPr id="24" name="Shape 22"/>
          <p:cNvSpPr/>
          <p:nvPr/>
        </p:nvSpPr>
        <p:spPr>
          <a:xfrm>
            <a:off x="3619500" y="4496693"/>
            <a:ext cx="1333500" cy="9525"/>
          </a:xfrm>
          <a:prstGeom prst="rect">
            <a:avLst/>
          </a:prstGeom>
          <a:solidFill>
            <a:srgbClr val="E5E0D2"/>
          </a:solidFill>
          <a:ln/>
        </p:spPr>
      </p:sp>
      <p:sp>
        <p:nvSpPr>
          <p:cNvPr id="25" name="Text 23"/>
          <p:cNvSpPr/>
          <p:nvPr/>
        </p:nvSpPr>
        <p:spPr>
          <a:xfrm>
            <a:off x="3714750" y="3544193"/>
            <a:ext cx="1066800" cy="838200"/>
          </a:xfrm>
          <a:prstGeom prst="rect">
            <a:avLst/>
          </a:prstGeom>
          <a:noFill/>
          <a:ln/>
        </p:spPr>
        <p:txBody>
          <a:bodyPr wrap="square" lIns="25400" tIns="25400" rIns="25400" bIns="25400" rtlCol="0" anchor="t">
            <a:normAutofit/>
          </a:bodyPr>
          <a:lstStyle/>
          <a:p>
            <a:pPr algn="r" indent="0" marL="0">
              <a:lnSpc>
                <a:spcPct val="140000"/>
              </a:lnSpc>
              <a:buNone/>
            </a:pPr>
            <a:r>
              <a:rPr lang="en-US" sz="1500" b="1" dirty="0">
                <a:solidFill>
                  <a:srgbClr val="29261B"/>
                </a:solidFill>
                <a:latin typeface="Tahoma" pitchFamily="34" charset="0"/>
                <a:ea typeface="Tahoma" pitchFamily="34" charset="-122"/>
                <a:cs typeface="Tahoma" pitchFamily="34" charset="-120"/>
              </a:rPr>
              <a:t>45% </a:t>
            </a:r>
            <a:pPr algn="r" indent="0" marL="0">
              <a:lnSpc>
                <a:spcPct val="140000"/>
              </a:lnSpc>
              <a:buNone/>
            </a:pPr>
            <a:r>
              <a:rPr lang="en-US" sz="1500" dirty="0">
                <a:solidFill>
                  <a:srgbClr val="29261B"/>
                </a:solidFill>
                <a:latin typeface="Tahoma" pitchFamily="34" charset="0"/>
                <a:ea typeface="Tahoma" pitchFamily="34" charset="-122"/>
                <a:cs typeface="Tahoma" pitchFamily="34" charset="-120"/>
              </a:rPr>
              <a:t>| 25% | 7%</a:t>
            </a:r>
            <a:endParaRPr lang="en-US" sz="1500" dirty="0"/>
          </a:p>
        </p:txBody>
      </p:sp>
      <p:sp>
        <p:nvSpPr>
          <p:cNvPr id="26" name="Shape 24"/>
          <p:cNvSpPr/>
          <p:nvPr/>
        </p:nvSpPr>
        <p:spPr>
          <a:xfrm>
            <a:off x="4953000" y="4496693"/>
            <a:ext cx="3619500" cy="9525"/>
          </a:xfrm>
          <a:prstGeom prst="rect">
            <a:avLst/>
          </a:prstGeom>
          <a:solidFill>
            <a:srgbClr val="E5E0D2"/>
          </a:solidFill>
          <a:ln/>
        </p:spPr>
      </p:sp>
      <p:sp>
        <p:nvSpPr>
          <p:cNvPr id="27" name="Text 25"/>
          <p:cNvSpPr/>
          <p:nvPr/>
        </p:nvSpPr>
        <p:spPr>
          <a:xfrm>
            <a:off x="5124450" y="3544193"/>
            <a:ext cx="3385185" cy="8382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Mature; MNCs consolidating regional hubs. Nascent in AD; Dubai‑dominant.</a:t>
            </a:r>
            <a:endParaRPr lang="en-US" sz="1500" dirty="0"/>
          </a:p>
        </p:txBody>
      </p:sp>
      <p:sp>
        <p:nvSpPr>
          <p:cNvPr id="28" name="Shape 26"/>
          <p:cNvSpPr/>
          <p:nvPr/>
        </p:nvSpPr>
        <p:spPr>
          <a:xfrm>
            <a:off x="8572500" y="4496693"/>
            <a:ext cx="3238500" cy="9525"/>
          </a:xfrm>
          <a:prstGeom prst="rect">
            <a:avLst/>
          </a:prstGeom>
          <a:solidFill>
            <a:srgbClr val="E5E0D2"/>
          </a:solidFill>
          <a:ln/>
        </p:spPr>
      </p:sp>
      <p:sp>
        <p:nvSpPr>
          <p:cNvPr id="29" name="Text 27"/>
          <p:cNvSpPr/>
          <p:nvPr/>
        </p:nvSpPr>
        <p:spPr>
          <a:xfrm>
            <a:off x="8743950" y="3544193"/>
            <a:ext cx="2992755" cy="8382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GSK / Rafed proof of concept; HELM life sciences cluster; direct access to SEHA / PureHealth.</a:t>
            </a:r>
            <a:endParaRPr lang="en-US" sz="1500" dirty="0"/>
          </a:p>
        </p:txBody>
      </p:sp>
      <p:sp>
        <p:nvSpPr>
          <p:cNvPr id="30" name="Shape 28"/>
          <p:cNvSpPr/>
          <p:nvPr/>
        </p:nvSpPr>
        <p:spPr>
          <a:xfrm>
            <a:off x="11811000" y="4496693"/>
            <a:ext cx="5715000" cy="9525"/>
          </a:xfrm>
          <a:prstGeom prst="rect">
            <a:avLst/>
          </a:prstGeom>
          <a:solidFill>
            <a:srgbClr val="E5E0D2"/>
          </a:solidFill>
          <a:ln/>
        </p:spPr>
      </p:sp>
      <p:sp>
        <p:nvSpPr>
          <p:cNvPr id="31" name="Text 29"/>
          <p:cNvSpPr/>
          <p:nvPr/>
        </p:nvSpPr>
        <p:spPr>
          <a:xfrm>
            <a:off x="11982450" y="3544193"/>
            <a:ext cx="5543550" cy="8382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Abu Dhabi pharma ecosystem still nascent. </a:t>
            </a:r>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Short‑Medium Term Play, declining TAM.</a:t>
            </a:r>
            <a:endParaRPr lang="en-US" sz="1500" dirty="0"/>
          </a:p>
        </p:txBody>
      </p:sp>
      <p:sp>
        <p:nvSpPr>
          <p:cNvPr id="32" name="Shape 30"/>
          <p:cNvSpPr/>
          <p:nvPr/>
        </p:nvSpPr>
        <p:spPr>
          <a:xfrm>
            <a:off x="762000" y="4506218"/>
            <a:ext cx="16764000" cy="1381125"/>
          </a:xfrm>
          <a:prstGeom prst="rect">
            <a:avLst/>
          </a:prstGeom>
          <a:solidFill>
            <a:srgbClr val="433626">
              <a:alpha val="3000"/>
            </a:srgbClr>
          </a:solidFill>
          <a:ln/>
        </p:spPr>
      </p:sp>
      <p:sp>
        <p:nvSpPr>
          <p:cNvPr id="33" name="Shape 31"/>
          <p:cNvSpPr/>
          <p:nvPr/>
        </p:nvSpPr>
        <p:spPr>
          <a:xfrm>
            <a:off x="762000" y="5877818"/>
            <a:ext cx="2857500" cy="9525"/>
          </a:xfrm>
          <a:prstGeom prst="rect">
            <a:avLst/>
          </a:prstGeom>
          <a:solidFill>
            <a:srgbClr val="E5E0D2"/>
          </a:solidFill>
          <a:ln/>
        </p:spPr>
      </p:sp>
      <p:sp>
        <p:nvSpPr>
          <p:cNvPr id="34" name="Text 32"/>
          <p:cNvSpPr/>
          <p:nvPr/>
        </p:nvSpPr>
        <p:spPr>
          <a:xfrm>
            <a:off x="933450" y="4658618"/>
            <a:ext cx="2600325"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433626"/>
                </a:solidFill>
                <a:latin typeface="Tahoma" pitchFamily="34" charset="0"/>
                <a:ea typeface="Tahoma" pitchFamily="34" charset="-122"/>
                <a:cs typeface="Tahoma" pitchFamily="34" charset="-120"/>
              </a:rPr>
              <a:t>Generic Manufacturers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Off‑patent small‑molecule producers</a:t>
            </a:r>
            <a:endParaRPr lang="en-US" sz="1500" dirty="0"/>
          </a:p>
        </p:txBody>
      </p:sp>
      <p:sp>
        <p:nvSpPr>
          <p:cNvPr id="35" name="Shape 33"/>
          <p:cNvSpPr/>
          <p:nvPr/>
        </p:nvSpPr>
        <p:spPr>
          <a:xfrm>
            <a:off x="3619500" y="5877818"/>
            <a:ext cx="1333500" cy="9525"/>
          </a:xfrm>
          <a:prstGeom prst="rect">
            <a:avLst/>
          </a:prstGeom>
          <a:solidFill>
            <a:srgbClr val="E5E0D2"/>
          </a:solidFill>
          <a:ln/>
        </p:spPr>
      </p:sp>
      <p:sp>
        <p:nvSpPr>
          <p:cNvPr id="36" name="Text 34"/>
          <p:cNvSpPr/>
          <p:nvPr/>
        </p:nvSpPr>
        <p:spPr>
          <a:xfrm>
            <a:off x="3714750" y="4658618"/>
            <a:ext cx="1066800" cy="1104900"/>
          </a:xfrm>
          <a:prstGeom prst="rect">
            <a:avLst/>
          </a:prstGeom>
          <a:noFill/>
          <a:ln/>
        </p:spPr>
        <p:txBody>
          <a:bodyPr wrap="square" lIns="25400" tIns="25400" rIns="25400" bIns="25400" rtlCol="0" anchor="t">
            <a:normAutofit/>
          </a:bodyPr>
          <a:lstStyle/>
          <a:p>
            <a:pPr algn="r" indent="0" marL="0">
              <a:lnSpc>
                <a:spcPct val="140000"/>
              </a:lnSpc>
              <a:buNone/>
            </a:pPr>
            <a:r>
              <a:rPr lang="en-US" sz="1500" b="1" dirty="0">
                <a:solidFill>
                  <a:srgbClr val="29261B"/>
                </a:solidFill>
                <a:latin typeface="Tahoma" pitchFamily="34" charset="0"/>
                <a:ea typeface="Tahoma" pitchFamily="34" charset="-122"/>
                <a:cs typeface="Tahoma" pitchFamily="34" charset="-120"/>
              </a:rPr>
              <a:t>35% </a:t>
            </a:r>
            <a:pPr algn="r" indent="0" marL="0">
              <a:lnSpc>
                <a:spcPct val="140000"/>
              </a:lnSpc>
              <a:buNone/>
            </a:pPr>
            <a:r>
              <a:rPr lang="en-US" sz="1500" dirty="0">
                <a:solidFill>
                  <a:srgbClr val="29261B"/>
                </a:solidFill>
                <a:latin typeface="Tahoma" pitchFamily="34" charset="0"/>
                <a:ea typeface="Tahoma" pitchFamily="34" charset="-122"/>
                <a:cs typeface="Tahoma" pitchFamily="34" charset="-120"/>
              </a:rPr>
              <a:t>| 15% | 10%</a:t>
            </a:r>
            <a:endParaRPr lang="en-US" sz="1500" dirty="0"/>
          </a:p>
        </p:txBody>
      </p:sp>
      <p:sp>
        <p:nvSpPr>
          <p:cNvPr id="37" name="Shape 35"/>
          <p:cNvSpPr/>
          <p:nvPr/>
        </p:nvSpPr>
        <p:spPr>
          <a:xfrm>
            <a:off x="4953000" y="5877818"/>
            <a:ext cx="3619500" cy="9525"/>
          </a:xfrm>
          <a:prstGeom prst="rect">
            <a:avLst/>
          </a:prstGeom>
          <a:solidFill>
            <a:srgbClr val="E5E0D2"/>
          </a:solidFill>
          <a:ln/>
        </p:spPr>
      </p:sp>
      <p:sp>
        <p:nvSpPr>
          <p:cNvPr id="38" name="Text 36"/>
          <p:cNvSpPr/>
          <p:nvPr/>
        </p:nvSpPr>
        <p:spPr>
          <a:xfrm>
            <a:off x="5124450" y="4658618"/>
            <a:ext cx="3385185"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Highly competitive; Indian dominant on cost; EU consolidating; favourable CEPA potential.</a:t>
            </a:r>
            <a:endParaRPr lang="en-US" sz="1500" dirty="0"/>
          </a:p>
        </p:txBody>
      </p:sp>
      <p:sp>
        <p:nvSpPr>
          <p:cNvPr id="39" name="Shape 37"/>
          <p:cNvSpPr/>
          <p:nvPr/>
        </p:nvSpPr>
        <p:spPr>
          <a:xfrm>
            <a:off x="8572500" y="5877818"/>
            <a:ext cx="3238500" cy="9525"/>
          </a:xfrm>
          <a:prstGeom prst="rect">
            <a:avLst/>
          </a:prstGeom>
          <a:solidFill>
            <a:srgbClr val="E5E0D2"/>
          </a:solidFill>
          <a:ln/>
        </p:spPr>
      </p:sp>
      <p:sp>
        <p:nvSpPr>
          <p:cNvPr id="40" name="Text 38"/>
          <p:cNvSpPr/>
          <p:nvPr/>
        </p:nvSpPr>
        <p:spPr>
          <a:xfrm>
            <a:off x="8743950" y="4658618"/>
            <a:ext cx="2992755"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Khalifa Port — shorter Indian Ocean transit; 90‑day MOHAP fast‑track; PHARMEXCIL‑endorsed gateway.</a:t>
            </a:r>
            <a:endParaRPr lang="en-US" sz="1500" dirty="0"/>
          </a:p>
        </p:txBody>
      </p:sp>
      <p:sp>
        <p:nvSpPr>
          <p:cNvPr id="41" name="Shape 39"/>
          <p:cNvSpPr/>
          <p:nvPr/>
        </p:nvSpPr>
        <p:spPr>
          <a:xfrm>
            <a:off x="11811000" y="5877818"/>
            <a:ext cx="5715000" cy="9525"/>
          </a:xfrm>
          <a:prstGeom prst="rect">
            <a:avLst/>
          </a:prstGeom>
          <a:solidFill>
            <a:srgbClr val="E5E0D2"/>
          </a:solidFill>
          <a:ln/>
        </p:spPr>
      </p:sp>
      <p:sp>
        <p:nvSpPr>
          <p:cNvPr id="42" name="Text 40"/>
          <p:cNvSpPr/>
          <p:nvPr/>
        </p:nvSpPr>
        <p:spPr>
          <a:xfrm>
            <a:off x="11982450" y="4658618"/>
            <a:ext cx="5543550"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UAE high‑cost for price‑sensitive generics; no Tatmeen serialisation yet. </a:t>
            </a:r>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India‑GCC Re‑Export Gateway Play.</a:t>
            </a:r>
            <a:endParaRPr lang="en-US" sz="1500" dirty="0"/>
          </a:p>
        </p:txBody>
      </p:sp>
      <p:sp>
        <p:nvSpPr>
          <p:cNvPr id="43" name="Shape 41"/>
          <p:cNvSpPr/>
          <p:nvPr/>
        </p:nvSpPr>
        <p:spPr>
          <a:xfrm>
            <a:off x="762000" y="7258943"/>
            <a:ext cx="2857500" cy="9525"/>
          </a:xfrm>
          <a:prstGeom prst="rect">
            <a:avLst/>
          </a:prstGeom>
          <a:solidFill>
            <a:srgbClr val="E5E0D2"/>
          </a:solidFill>
          <a:ln/>
        </p:spPr>
      </p:sp>
      <p:sp>
        <p:nvSpPr>
          <p:cNvPr id="44" name="Text 42"/>
          <p:cNvSpPr/>
          <p:nvPr/>
        </p:nvSpPr>
        <p:spPr>
          <a:xfrm>
            <a:off x="933450" y="6039743"/>
            <a:ext cx="2600325"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433626"/>
                </a:solidFill>
                <a:latin typeface="Tahoma" pitchFamily="34" charset="0"/>
                <a:ea typeface="Tahoma" pitchFamily="34" charset="-122"/>
                <a:cs typeface="Tahoma" pitchFamily="34" charset="-120"/>
              </a:rPr>
              <a:t>Global Third‑Party Operators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Asset‑heavy multi‑client logistics</a:t>
            </a:r>
            <a:endParaRPr lang="en-US" sz="1500" dirty="0"/>
          </a:p>
        </p:txBody>
      </p:sp>
      <p:sp>
        <p:nvSpPr>
          <p:cNvPr id="45" name="Shape 43"/>
          <p:cNvSpPr/>
          <p:nvPr/>
        </p:nvSpPr>
        <p:spPr>
          <a:xfrm>
            <a:off x="3619500" y="7258943"/>
            <a:ext cx="1333500" cy="9525"/>
          </a:xfrm>
          <a:prstGeom prst="rect">
            <a:avLst/>
          </a:prstGeom>
          <a:solidFill>
            <a:srgbClr val="E5E0D2"/>
          </a:solidFill>
          <a:ln/>
        </p:spPr>
      </p:sp>
      <p:sp>
        <p:nvSpPr>
          <p:cNvPr id="46" name="Text 44"/>
          <p:cNvSpPr/>
          <p:nvPr/>
        </p:nvSpPr>
        <p:spPr>
          <a:xfrm>
            <a:off x="3714750" y="6039743"/>
            <a:ext cx="1066800" cy="1104900"/>
          </a:xfrm>
          <a:prstGeom prst="rect">
            <a:avLst/>
          </a:prstGeom>
          <a:noFill/>
          <a:ln/>
        </p:spPr>
        <p:txBody>
          <a:bodyPr wrap="square" lIns="25400" tIns="25400" rIns="25400" bIns="25400" rtlCol="0" anchor="t">
            <a:normAutofit/>
          </a:bodyPr>
          <a:lstStyle/>
          <a:p>
            <a:pPr algn="r" indent="0" marL="0">
              <a:lnSpc>
                <a:spcPct val="140000"/>
              </a:lnSpc>
              <a:buNone/>
            </a:pPr>
            <a:r>
              <a:rPr lang="en-US" sz="1500" b="1" dirty="0">
                <a:solidFill>
                  <a:srgbClr val="29261B"/>
                </a:solidFill>
                <a:latin typeface="Tahoma" pitchFamily="34" charset="0"/>
                <a:ea typeface="Tahoma" pitchFamily="34" charset="-122"/>
                <a:cs typeface="Tahoma" pitchFamily="34" charset="-120"/>
              </a:rPr>
              <a:t>50% </a:t>
            </a:r>
            <a:pPr algn="r" indent="0" marL="0">
              <a:lnSpc>
                <a:spcPct val="140000"/>
              </a:lnSpc>
              <a:buNone/>
            </a:pPr>
            <a:r>
              <a:rPr lang="en-US" sz="1500" dirty="0">
                <a:solidFill>
                  <a:srgbClr val="29261B"/>
                </a:solidFill>
                <a:latin typeface="Tahoma" pitchFamily="34" charset="0"/>
                <a:ea typeface="Tahoma" pitchFamily="34" charset="-122"/>
                <a:cs typeface="Tahoma" pitchFamily="34" charset="-120"/>
              </a:rPr>
              <a:t>| 25% | 10%</a:t>
            </a:r>
            <a:endParaRPr lang="en-US" sz="1500" dirty="0"/>
          </a:p>
        </p:txBody>
      </p:sp>
      <p:sp>
        <p:nvSpPr>
          <p:cNvPr id="47" name="Shape 45"/>
          <p:cNvSpPr/>
          <p:nvPr/>
        </p:nvSpPr>
        <p:spPr>
          <a:xfrm>
            <a:off x="4953000" y="7258943"/>
            <a:ext cx="3619500" cy="9525"/>
          </a:xfrm>
          <a:prstGeom prst="rect">
            <a:avLst/>
          </a:prstGeom>
          <a:solidFill>
            <a:srgbClr val="E5E0D2"/>
          </a:solidFill>
          <a:ln/>
        </p:spPr>
      </p:sp>
      <p:sp>
        <p:nvSpPr>
          <p:cNvPr id="48" name="Text 46"/>
          <p:cNvSpPr/>
          <p:nvPr/>
        </p:nvSpPr>
        <p:spPr>
          <a:xfrm>
            <a:off x="5124450" y="6039743"/>
            <a:ext cx="3385185"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Fast‑growing; consolidating via M&amp;A; cold‑chain complexity drives outsourcing. UAE well‑positioned as MEA gateway.</a:t>
            </a:r>
            <a:endParaRPr lang="en-US" sz="1500" dirty="0"/>
          </a:p>
        </p:txBody>
      </p:sp>
      <p:sp>
        <p:nvSpPr>
          <p:cNvPr id="49" name="Shape 47"/>
          <p:cNvSpPr/>
          <p:nvPr/>
        </p:nvSpPr>
        <p:spPr>
          <a:xfrm>
            <a:off x="8572500" y="7258943"/>
            <a:ext cx="3238500" cy="9525"/>
          </a:xfrm>
          <a:prstGeom prst="rect">
            <a:avLst/>
          </a:prstGeom>
          <a:solidFill>
            <a:srgbClr val="E5E0D2"/>
          </a:solidFill>
          <a:ln/>
        </p:spPr>
      </p:sp>
      <p:sp>
        <p:nvSpPr>
          <p:cNvPr id="50" name="Text 48"/>
          <p:cNvSpPr/>
          <p:nvPr/>
        </p:nvSpPr>
        <p:spPr>
          <a:xfrm>
            <a:off x="8743950" y="6039743"/>
            <a:ext cx="2992755"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ADPG dual EU+WHO GDP cert enables EU re‑export; Etihad CEIV Pharma + airside‑to‑KEZAD cold corridor; large land bank.</a:t>
            </a:r>
            <a:endParaRPr lang="en-US" sz="1500" dirty="0"/>
          </a:p>
        </p:txBody>
      </p:sp>
      <p:sp>
        <p:nvSpPr>
          <p:cNvPr id="51" name="Shape 49"/>
          <p:cNvSpPr/>
          <p:nvPr/>
        </p:nvSpPr>
        <p:spPr>
          <a:xfrm>
            <a:off x="11811000" y="7258943"/>
            <a:ext cx="5715000" cy="9525"/>
          </a:xfrm>
          <a:prstGeom prst="rect">
            <a:avLst/>
          </a:prstGeom>
          <a:solidFill>
            <a:srgbClr val="E5E0D2"/>
          </a:solidFill>
          <a:ln/>
        </p:spPr>
      </p:sp>
      <p:sp>
        <p:nvSpPr>
          <p:cNvPr id="52" name="Text 50"/>
          <p:cNvSpPr/>
          <p:nvPr/>
        </p:nvSpPr>
        <p:spPr>
          <a:xfrm>
            <a:off x="11982450" y="6039743"/>
            <a:ext cx="5543550" cy="11049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Client base not yet here. </a:t>
            </a:r>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Next‑Generation Multimodal Pharma Hub.</a:t>
            </a:r>
            <a:endParaRPr lang="en-US" sz="1500" dirty="0"/>
          </a:p>
        </p:txBody>
      </p:sp>
      <p:sp>
        <p:nvSpPr>
          <p:cNvPr id="53" name="Shape 51"/>
          <p:cNvSpPr/>
          <p:nvPr/>
        </p:nvSpPr>
        <p:spPr>
          <a:xfrm>
            <a:off x="762000" y="7268468"/>
            <a:ext cx="16764000" cy="1647825"/>
          </a:xfrm>
          <a:prstGeom prst="rect">
            <a:avLst/>
          </a:prstGeom>
          <a:solidFill>
            <a:srgbClr val="433626">
              <a:alpha val="3000"/>
            </a:srgbClr>
          </a:solidFill>
          <a:ln/>
        </p:spPr>
      </p:sp>
      <p:sp>
        <p:nvSpPr>
          <p:cNvPr id="54" name="Shape 52"/>
          <p:cNvSpPr/>
          <p:nvPr/>
        </p:nvSpPr>
        <p:spPr>
          <a:xfrm>
            <a:off x="762000" y="8906768"/>
            <a:ext cx="2857500" cy="9525"/>
          </a:xfrm>
          <a:prstGeom prst="rect">
            <a:avLst/>
          </a:prstGeom>
          <a:solidFill>
            <a:srgbClr val="E5E0D2"/>
          </a:solidFill>
          <a:ln/>
        </p:spPr>
      </p:sp>
      <p:sp>
        <p:nvSpPr>
          <p:cNvPr id="55" name="Text 53"/>
          <p:cNvSpPr/>
          <p:nvPr/>
        </p:nvSpPr>
        <p:spPr>
          <a:xfrm>
            <a:off x="933450" y="7420868"/>
            <a:ext cx="2600325" cy="13716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433626"/>
                </a:solidFill>
                <a:latin typeface="Tahoma" pitchFamily="34" charset="0"/>
                <a:ea typeface="Tahoma" pitchFamily="34" charset="-122"/>
                <a:cs typeface="Tahoma" pitchFamily="34" charset="-120"/>
              </a:rPr>
              <a:t>Distributors &amp; Agents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Licensed importers, channel distributors</a:t>
            </a:r>
            <a:endParaRPr lang="en-US" sz="1500" dirty="0"/>
          </a:p>
        </p:txBody>
      </p:sp>
      <p:sp>
        <p:nvSpPr>
          <p:cNvPr id="56" name="Shape 54"/>
          <p:cNvSpPr/>
          <p:nvPr/>
        </p:nvSpPr>
        <p:spPr>
          <a:xfrm>
            <a:off x="3619500" y="8906768"/>
            <a:ext cx="1333500" cy="9525"/>
          </a:xfrm>
          <a:prstGeom prst="rect">
            <a:avLst/>
          </a:prstGeom>
          <a:solidFill>
            <a:srgbClr val="E5E0D2"/>
          </a:solidFill>
          <a:ln/>
        </p:spPr>
      </p:sp>
      <p:sp>
        <p:nvSpPr>
          <p:cNvPr id="57" name="Text 55"/>
          <p:cNvSpPr/>
          <p:nvPr/>
        </p:nvSpPr>
        <p:spPr>
          <a:xfrm>
            <a:off x="3714750" y="7420868"/>
            <a:ext cx="1066800" cy="1371600"/>
          </a:xfrm>
          <a:prstGeom prst="rect">
            <a:avLst/>
          </a:prstGeom>
          <a:noFill/>
          <a:ln/>
        </p:spPr>
        <p:txBody>
          <a:bodyPr wrap="square" lIns="25400" tIns="25400" rIns="25400" bIns="25400" rtlCol="0" anchor="t">
            <a:normAutofit/>
          </a:bodyPr>
          <a:lstStyle/>
          <a:p>
            <a:pPr algn="r" indent="0" marL="0">
              <a:lnSpc>
                <a:spcPct val="140000"/>
              </a:lnSpc>
              <a:buNone/>
            </a:pPr>
            <a:r>
              <a:rPr lang="en-US" sz="1500" b="1" dirty="0">
                <a:solidFill>
                  <a:srgbClr val="29261B"/>
                </a:solidFill>
                <a:latin typeface="Tahoma" pitchFamily="34" charset="0"/>
                <a:ea typeface="Tahoma" pitchFamily="34" charset="-122"/>
                <a:cs typeface="Tahoma" pitchFamily="34" charset="-120"/>
              </a:rPr>
              <a:t>40% </a:t>
            </a:r>
            <a:pPr algn="r" indent="0" marL="0">
              <a:lnSpc>
                <a:spcPct val="140000"/>
              </a:lnSpc>
              <a:buNone/>
            </a:pPr>
            <a:r>
              <a:rPr lang="en-US" sz="1500" dirty="0">
                <a:solidFill>
                  <a:srgbClr val="29261B"/>
                </a:solidFill>
                <a:latin typeface="Tahoma" pitchFamily="34" charset="0"/>
                <a:ea typeface="Tahoma" pitchFamily="34" charset="-122"/>
                <a:cs typeface="Tahoma" pitchFamily="34" charset="-120"/>
              </a:rPr>
              <a:t>| 30% | 15%</a:t>
            </a:r>
            <a:endParaRPr lang="en-US" sz="1500" dirty="0"/>
          </a:p>
        </p:txBody>
      </p:sp>
      <p:sp>
        <p:nvSpPr>
          <p:cNvPr id="58" name="Shape 56"/>
          <p:cNvSpPr/>
          <p:nvPr/>
        </p:nvSpPr>
        <p:spPr>
          <a:xfrm>
            <a:off x="4953000" y="8906768"/>
            <a:ext cx="3619500" cy="9525"/>
          </a:xfrm>
          <a:prstGeom prst="rect">
            <a:avLst/>
          </a:prstGeom>
          <a:solidFill>
            <a:srgbClr val="E5E0D2"/>
          </a:solidFill>
          <a:ln/>
        </p:spPr>
      </p:sp>
      <p:sp>
        <p:nvSpPr>
          <p:cNvPr id="59" name="Text 57"/>
          <p:cNvSpPr/>
          <p:nvPr/>
        </p:nvSpPr>
        <p:spPr>
          <a:xfrm>
            <a:off x="5124450" y="7420868"/>
            <a:ext cx="3385185" cy="13716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Mature globally; UAE/GCC consolidating; players evolving into market access &amp; regulatory services.</a:t>
            </a:r>
            <a:endParaRPr lang="en-US" sz="1500" dirty="0"/>
          </a:p>
        </p:txBody>
      </p:sp>
      <p:sp>
        <p:nvSpPr>
          <p:cNvPr id="60" name="Shape 58"/>
          <p:cNvSpPr/>
          <p:nvPr/>
        </p:nvSpPr>
        <p:spPr>
          <a:xfrm>
            <a:off x="8572500" y="8906768"/>
            <a:ext cx="3238500" cy="9525"/>
          </a:xfrm>
          <a:prstGeom prst="rect">
            <a:avLst/>
          </a:prstGeom>
          <a:solidFill>
            <a:srgbClr val="E5E0D2"/>
          </a:solidFill>
          <a:ln/>
        </p:spPr>
      </p:sp>
      <p:sp>
        <p:nvSpPr>
          <p:cNvPr id="61" name="Text 59"/>
          <p:cNvSpPr/>
          <p:nvPr/>
        </p:nvSpPr>
        <p:spPr>
          <a:xfrm>
            <a:off x="8743950" y="7420868"/>
            <a:ext cx="2992755" cy="13716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2026 multi‑distributor mandate = forced AD entry; strong AD public healthcare demand; duty‑free re‑export to KSA, Kuwait, Oman, Qatar, East Africa, CIS.</a:t>
            </a:r>
            <a:endParaRPr lang="en-US" sz="1500" dirty="0"/>
          </a:p>
        </p:txBody>
      </p:sp>
      <p:sp>
        <p:nvSpPr>
          <p:cNvPr id="62" name="Shape 60"/>
          <p:cNvSpPr/>
          <p:nvPr/>
        </p:nvSpPr>
        <p:spPr>
          <a:xfrm>
            <a:off x="11811000" y="8906768"/>
            <a:ext cx="5715000" cy="9525"/>
          </a:xfrm>
          <a:prstGeom prst="rect">
            <a:avLst/>
          </a:prstGeom>
          <a:solidFill>
            <a:srgbClr val="E5E0D2"/>
          </a:solidFill>
          <a:ln/>
        </p:spPr>
      </p:sp>
      <p:sp>
        <p:nvSpPr>
          <p:cNvPr id="63" name="Text 61"/>
          <p:cNvSpPr/>
          <p:nvPr/>
        </p:nvSpPr>
        <p:spPr>
          <a:xfrm>
            <a:off x="11982450" y="7420868"/>
            <a:ext cx="5543550" cy="1371600"/>
          </a:xfrm>
          <a:prstGeom prst="rect">
            <a:avLst/>
          </a:prstGeom>
          <a:noFill/>
          <a:ln/>
        </p:spPr>
        <p:txBody>
          <a:bodyPr wrap="square" lIns="25400" tIns="25400" rIns="25400" bIns="25400" rtlCol="0" anchor="t">
            <a:normAutofit/>
          </a:bodyPr>
          <a:lstStyle/>
          <a:p>
            <a:pPr algn="l" indent="0" marL="0">
              <a:lnSpc>
                <a:spcPct val="140000"/>
              </a:lnSpc>
              <a:buNone/>
            </a:pPr>
            <a:r>
              <a:rPr lang="en-US" sz="1500" dirty="0">
                <a:solidFill>
                  <a:srgbClr val="29261B"/>
                </a:solidFill>
                <a:latin typeface="Tahoma" pitchFamily="34" charset="0"/>
                <a:ea typeface="Tahoma" pitchFamily="34" charset="-122"/>
                <a:cs typeface="Tahoma" pitchFamily="34" charset="-120"/>
              </a:rPr>
              <a:t>Less existing retail pharmacy / private hospital networks. </a:t>
            </a:r>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Anchor MNC biologics hubs (Roche, Novartis, AZ).</a:t>
            </a:r>
            <a:endParaRPr lang="en-US" sz="1500" dirty="0"/>
          </a:p>
        </p:txBody>
      </p:sp>
      <p:sp>
        <p:nvSpPr>
          <p:cNvPr id="64" name="Shape 62"/>
          <p:cNvSpPr/>
          <p:nvPr/>
        </p:nvSpPr>
        <p:spPr>
          <a:xfrm>
            <a:off x="762000" y="9092505"/>
            <a:ext cx="4090987" cy="908645"/>
          </a:xfrm>
          <a:prstGeom prst="rect">
            <a:avLst/>
          </a:prstGeom>
          <a:solidFill>
            <a:srgbClr val="F8F7F3"/>
          </a:solidFill>
          <a:ln w="9525">
            <a:solidFill>
              <a:srgbClr val="E5E0D2"/>
            </a:solidFill>
            <a:prstDash val="solid"/>
          </a:ln>
        </p:spPr>
      </p:sp>
      <p:sp>
        <p:nvSpPr>
          <p:cNvPr id="65" name="Text 63"/>
          <p:cNvSpPr/>
          <p:nvPr/>
        </p:nvSpPr>
        <p:spPr>
          <a:xfrm>
            <a:off x="904875" y="9206805"/>
            <a:ext cx="3919395" cy="211435"/>
          </a:xfrm>
          <a:prstGeom prst="rect">
            <a:avLst/>
          </a:prstGeom>
          <a:noFill/>
          <a:ln/>
        </p:spPr>
        <p:txBody>
          <a:bodyPr wrap="square" lIns="25400" tIns="25400" rIns="25400" bIns="25400" rtlCol="0" anchor="t">
            <a:normAutofit/>
          </a:bodyPr>
          <a:lstStyle/>
          <a:p>
            <a:pPr algn="l" indent="0" marL="0">
              <a:lnSpc>
                <a:spcPct val="140000"/>
              </a:lnSpc>
              <a:buNone/>
            </a:pPr>
            <a:r>
              <a:rPr lang="en-US" sz="975" b="1" spc="176" kern="0" dirty="0">
                <a:solidFill>
                  <a:srgbClr val="876D4B"/>
                </a:solidFill>
                <a:latin typeface="Tahoma" pitchFamily="34" charset="0"/>
                <a:ea typeface="Tahoma" pitchFamily="34" charset="-122"/>
                <a:cs typeface="Tahoma" pitchFamily="34" charset="-120"/>
              </a:rPr>
              <a:t>UAE REFERENCE FACILITY</a:t>
            </a:r>
            <a:endParaRPr lang="en-US" sz="975" dirty="0"/>
          </a:p>
        </p:txBody>
      </p:sp>
      <p:sp>
        <p:nvSpPr>
          <p:cNvPr id="66" name="Text 64"/>
          <p:cNvSpPr/>
          <p:nvPr/>
        </p:nvSpPr>
        <p:spPr>
          <a:xfrm>
            <a:off x="904875" y="9418241"/>
            <a:ext cx="391939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433626"/>
                </a:solidFill>
                <a:latin typeface="Tahoma" pitchFamily="34" charset="0"/>
                <a:ea typeface="Tahoma" pitchFamily="34" charset="-122"/>
                <a:cs typeface="Tahoma" pitchFamily="34" charset="-120"/>
              </a:rPr>
              <a:t>GSK Vaccine Hub, AD</a:t>
            </a:r>
            <a:endParaRPr lang="en-US" sz="1350" dirty="0"/>
          </a:p>
        </p:txBody>
      </p:sp>
      <p:sp>
        <p:nvSpPr>
          <p:cNvPr id="67" name="Text 65"/>
          <p:cNvSpPr/>
          <p:nvPr/>
        </p:nvSpPr>
        <p:spPr>
          <a:xfrm>
            <a:off x="904875" y="9686826"/>
            <a:ext cx="3919395" cy="238125"/>
          </a:xfrm>
          <a:prstGeom prst="rect">
            <a:avLst/>
          </a:prstGeom>
          <a:noFill/>
          <a:ln/>
        </p:spPr>
        <p:txBody>
          <a:bodyPr wrap="square" lIns="25400" tIns="25400" rIns="25400" bIns="25400" rtlCol="0" anchor="t">
            <a:normAutofit/>
          </a:bodyPr>
          <a:lstStyle/>
          <a:p>
            <a:pPr algn="l" indent="0" marL="0">
              <a:lnSpc>
                <a:spcPct val="140000"/>
              </a:lnSpc>
              <a:buNone/>
            </a:pPr>
            <a:r>
              <a:rPr lang="en-US" sz="1125" dirty="0">
                <a:solidFill>
                  <a:srgbClr val="57534A"/>
                </a:solidFill>
                <a:latin typeface="Tahoma" pitchFamily="34" charset="0"/>
                <a:ea typeface="Tahoma" pitchFamily="34" charset="-122"/>
                <a:cs typeface="Tahoma" pitchFamily="34" charset="-120"/>
              </a:rPr>
              <a:t>2,000 m² · -80°C to +25°C · 60,000 pallets</a:t>
            </a:r>
            <a:endParaRPr lang="en-US" sz="1125" dirty="0"/>
          </a:p>
        </p:txBody>
      </p:sp>
      <p:sp>
        <p:nvSpPr>
          <p:cNvPr id="68" name="Shape 66"/>
          <p:cNvSpPr/>
          <p:nvPr/>
        </p:nvSpPr>
        <p:spPr>
          <a:xfrm>
            <a:off x="4986338" y="9092505"/>
            <a:ext cx="4090987" cy="908645"/>
          </a:xfrm>
          <a:prstGeom prst="rect">
            <a:avLst/>
          </a:prstGeom>
          <a:solidFill>
            <a:srgbClr val="F8F7F3"/>
          </a:solidFill>
          <a:ln w="9525">
            <a:solidFill>
              <a:srgbClr val="E5E0D2"/>
            </a:solidFill>
            <a:prstDash val="solid"/>
          </a:ln>
        </p:spPr>
      </p:sp>
      <p:sp>
        <p:nvSpPr>
          <p:cNvPr id="69" name="Text 67"/>
          <p:cNvSpPr/>
          <p:nvPr/>
        </p:nvSpPr>
        <p:spPr>
          <a:xfrm>
            <a:off x="5129213" y="9206805"/>
            <a:ext cx="3919395" cy="211435"/>
          </a:xfrm>
          <a:prstGeom prst="rect">
            <a:avLst/>
          </a:prstGeom>
          <a:noFill/>
          <a:ln/>
        </p:spPr>
        <p:txBody>
          <a:bodyPr wrap="square" lIns="25400" tIns="25400" rIns="25400" bIns="25400" rtlCol="0" anchor="t">
            <a:normAutofit/>
          </a:bodyPr>
          <a:lstStyle/>
          <a:p>
            <a:pPr algn="l" indent="0" marL="0">
              <a:lnSpc>
                <a:spcPct val="140000"/>
              </a:lnSpc>
              <a:buNone/>
            </a:pPr>
            <a:r>
              <a:rPr lang="en-US" sz="975" b="1" spc="176" kern="0" dirty="0">
                <a:solidFill>
                  <a:srgbClr val="876D4B"/>
                </a:solidFill>
                <a:latin typeface="Tahoma" pitchFamily="34" charset="0"/>
                <a:ea typeface="Tahoma" pitchFamily="34" charset="-122"/>
                <a:cs typeface="Tahoma" pitchFamily="34" charset="-120"/>
              </a:rPr>
              <a:t>UAE REFERENCE FACILITY</a:t>
            </a:r>
            <a:endParaRPr lang="en-US" sz="975" dirty="0"/>
          </a:p>
        </p:txBody>
      </p:sp>
      <p:sp>
        <p:nvSpPr>
          <p:cNvPr id="70" name="Text 68"/>
          <p:cNvSpPr/>
          <p:nvPr/>
        </p:nvSpPr>
        <p:spPr>
          <a:xfrm>
            <a:off x="5129213" y="9418241"/>
            <a:ext cx="391939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433626"/>
                </a:solidFill>
                <a:latin typeface="Tahoma" pitchFamily="34" charset="0"/>
                <a:ea typeface="Tahoma" pitchFamily="34" charset="-122"/>
                <a:cs typeface="Tahoma" pitchFamily="34" charset="-120"/>
              </a:rPr>
              <a:t>Kuehne+Nagel, Dubai South</a:t>
            </a:r>
            <a:endParaRPr lang="en-US" sz="1350" dirty="0"/>
          </a:p>
        </p:txBody>
      </p:sp>
      <p:sp>
        <p:nvSpPr>
          <p:cNvPr id="71" name="Text 69"/>
          <p:cNvSpPr/>
          <p:nvPr/>
        </p:nvSpPr>
        <p:spPr>
          <a:xfrm>
            <a:off x="5129213" y="9686826"/>
            <a:ext cx="3919395" cy="238125"/>
          </a:xfrm>
          <a:prstGeom prst="rect">
            <a:avLst/>
          </a:prstGeom>
          <a:noFill/>
          <a:ln/>
        </p:spPr>
        <p:txBody>
          <a:bodyPr wrap="square" lIns="25400" tIns="25400" rIns="25400" bIns="25400" rtlCol="0" anchor="t">
            <a:normAutofit/>
          </a:bodyPr>
          <a:lstStyle/>
          <a:p>
            <a:pPr algn="l" indent="0" marL="0">
              <a:lnSpc>
                <a:spcPct val="140000"/>
              </a:lnSpc>
              <a:buNone/>
            </a:pPr>
            <a:r>
              <a:rPr lang="en-US" sz="1125" dirty="0">
                <a:solidFill>
                  <a:srgbClr val="57534A"/>
                </a:solidFill>
                <a:latin typeface="Tahoma" pitchFamily="34" charset="0"/>
                <a:ea typeface="Tahoma" pitchFamily="34" charset="-122"/>
                <a:cs typeface="Tahoma" pitchFamily="34" charset="-120"/>
              </a:rPr>
              <a:t>40,000 m² · 2–8°C cold chain · 50,000 pallets</a:t>
            </a:r>
            <a:endParaRPr lang="en-US" sz="1125" dirty="0"/>
          </a:p>
        </p:txBody>
      </p:sp>
      <p:sp>
        <p:nvSpPr>
          <p:cNvPr id="72" name="Shape 70"/>
          <p:cNvSpPr/>
          <p:nvPr/>
        </p:nvSpPr>
        <p:spPr>
          <a:xfrm>
            <a:off x="9210675" y="9092505"/>
            <a:ext cx="4090987" cy="908645"/>
          </a:xfrm>
          <a:prstGeom prst="rect">
            <a:avLst/>
          </a:prstGeom>
          <a:solidFill>
            <a:srgbClr val="F8F7F3"/>
          </a:solidFill>
          <a:ln w="9525">
            <a:solidFill>
              <a:srgbClr val="E5E0D2"/>
            </a:solidFill>
            <a:prstDash val="solid"/>
          </a:ln>
        </p:spPr>
      </p:sp>
      <p:sp>
        <p:nvSpPr>
          <p:cNvPr id="73" name="Text 71"/>
          <p:cNvSpPr/>
          <p:nvPr/>
        </p:nvSpPr>
        <p:spPr>
          <a:xfrm>
            <a:off x="9353550" y="9206805"/>
            <a:ext cx="3919395" cy="211435"/>
          </a:xfrm>
          <a:prstGeom prst="rect">
            <a:avLst/>
          </a:prstGeom>
          <a:noFill/>
          <a:ln/>
        </p:spPr>
        <p:txBody>
          <a:bodyPr wrap="square" lIns="25400" tIns="25400" rIns="25400" bIns="25400" rtlCol="0" anchor="t">
            <a:normAutofit/>
          </a:bodyPr>
          <a:lstStyle/>
          <a:p>
            <a:pPr algn="l" indent="0" marL="0">
              <a:lnSpc>
                <a:spcPct val="140000"/>
              </a:lnSpc>
              <a:buNone/>
            </a:pPr>
            <a:r>
              <a:rPr lang="en-US" sz="975" b="1" spc="176" kern="0" dirty="0">
                <a:solidFill>
                  <a:srgbClr val="876D4B"/>
                </a:solidFill>
                <a:latin typeface="Tahoma" pitchFamily="34" charset="0"/>
                <a:ea typeface="Tahoma" pitchFamily="34" charset="-122"/>
                <a:cs typeface="Tahoma" pitchFamily="34" charset="-120"/>
              </a:rPr>
              <a:t>UAE REFERENCE FACILITY</a:t>
            </a:r>
            <a:endParaRPr lang="en-US" sz="975" dirty="0"/>
          </a:p>
        </p:txBody>
      </p:sp>
      <p:sp>
        <p:nvSpPr>
          <p:cNvPr id="74" name="Text 72"/>
          <p:cNvSpPr/>
          <p:nvPr/>
        </p:nvSpPr>
        <p:spPr>
          <a:xfrm>
            <a:off x="9353550" y="9418241"/>
            <a:ext cx="391939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433626"/>
                </a:solidFill>
                <a:latin typeface="Tahoma" pitchFamily="34" charset="0"/>
                <a:ea typeface="Tahoma" pitchFamily="34" charset="-122"/>
                <a:cs typeface="Tahoma" pitchFamily="34" charset="-120"/>
              </a:rPr>
              <a:t>MPC Healthcare, DWC</a:t>
            </a:r>
            <a:endParaRPr lang="en-US" sz="1350" dirty="0"/>
          </a:p>
        </p:txBody>
      </p:sp>
      <p:sp>
        <p:nvSpPr>
          <p:cNvPr id="75" name="Text 73"/>
          <p:cNvSpPr/>
          <p:nvPr/>
        </p:nvSpPr>
        <p:spPr>
          <a:xfrm>
            <a:off x="9353550" y="9686826"/>
            <a:ext cx="3919395" cy="238125"/>
          </a:xfrm>
          <a:prstGeom prst="rect">
            <a:avLst/>
          </a:prstGeom>
          <a:noFill/>
          <a:ln/>
        </p:spPr>
        <p:txBody>
          <a:bodyPr wrap="square" lIns="25400" tIns="25400" rIns="25400" bIns="25400" rtlCol="0" anchor="t">
            <a:normAutofit/>
          </a:bodyPr>
          <a:lstStyle/>
          <a:p>
            <a:pPr algn="l" indent="0" marL="0">
              <a:lnSpc>
                <a:spcPct val="140000"/>
              </a:lnSpc>
              <a:buNone/>
            </a:pPr>
            <a:r>
              <a:rPr lang="en-US" sz="1125" dirty="0">
                <a:solidFill>
                  <a:srgbClr val="57534A"/>
                </a:solidFill>
                <a:latin typeface="Tahoma" pitchFamily="34" charset="0"/>
                <a:ea typeface="Tahoma" pitchFamily="34" charset="-122"/>
                <a:cs typeface="Tahoma" pitchFamily="34" charset="-120"/>
              </a:rPr>
              <a:t>14,600 m² · cold chain + frozen · 17,000 pallets</a:t>
            </a:r>
            <a:endParaRPr lang="en-US" sz="1125" dirty="0"/>
          </a:p>
        </p:txBody>
      </p:sp>
      <p:sp>
        <p:nvSpPr>
          <p:cNvPr id="76" name="Shape 74"/>
          <p:cNvSpPr/>
          <p:nvPr/>
        </p:nvSpPr>
        <p:spPr>
          <a:xfrm>
            <a:off x="13435013" y="9092505"/>
            <a:ext cx="4090987" cy="908645"/>
          </a:xfrm>
          <a:prstGeom prst="rect">
            <a:avLst/>
          </a:prstGeom>
          <a:solidFill>
            <a:srgbClr val="433626"/>
          </a:solidFill>
          <a:ln/>
        </p:spPr>
      </p:sp>
      <p:sp>
        <p:nvSpPr>
          <p:cNvPr id="77" name="Text 75"/>
          <p:cNvSpPr/>
          <p:nvPr/>
        </p:nvSpPr>
        <p:spPr>
          <a:xfrm>
            <a:off x="13587413" y="9197280"/>
            <a:ext cx="3899773" cy="211435"/>
          </a:xfrm>
          <a:prstGeom prst="rect">
            <a:avLst/>
          </a:prstGeom>
          <a:noFill/>
          <a:ln/>
        </p:spPr>
        <p:txBody>
          <a:bodyPr wrap="square" lIns="25400" tIns="25400" rIns="25400" bIns="25400" rtlCol="0" anchor="t">
            <a:normAutofit/>
          </a:bodyPr>
          <a:lstStyle/>
          <a:p>
            <a:pPr algn="l" indent="0" marL="0">
              <a:lnSpc>
                <a:spcPct val="140000"/>
              </a:lnSpc>
              <a:buNone/>
            </a:pPr>
            <a:r>
              <a:rPr lang="en-US" sz="975" b="1" spc="176" kern="0" dirty="0">
                <a:solidFill>
                  <a:srgbClr val="C2B59B"/>
                </a:solidFill>
                <a:latin typeface="Tahoma" pitchFamily="34" charset="0"/>
                <a:ea typeface="Tahoma" pitchFamily="34" charset="-122"/>
                <a:cs typeface="Tahoma" pitchFamily="34" charset="-120"/>
              </a:rPr>
              <a:t>COLD‑CHAIN PREMIUM VS AMBIENT</a:t>
            </a:r>
            <a:endParaRPr lang="en-US" sz="975" dirty="0"/>
          </a:p>
        </p:txBody>
      </p:sp>
      <p:sp>
        <p:nvSpPr>
          <p:cNvPr id="78" name="Text 76"/>
          <p:cNvSpPr/>
          <p:nvPr/>
        </p:nvSpPr>
        <p:spPr>
          <a:xfrm>
            <a:off x="13587413" y="9408716"/>
            <a:ext cx="3899773" cy="466725"/>
          </a:xfrm>
          <a:prstGeom prst="rect">
            <a:avLst/>
          </a:prstGeom>
          <a:noFill/>
          <a:ln/>
        </p:spPr>
        <p:txBody>
          <a:bodyPr wrap="square" lIns="25400" tIns="25400" rIns="25400" bIns="25400" rtlCol="0" anchor="t">
            <a:normAutofit/>
          </a:bodyPr>
          <a:lstStyle/>
          <a:p>
            <a:pPr algn="l" indent="0" marL="0">
              <a:lnSpc>
                <a:spcPct val="150000"/>
              </a:lnSpc>
              <a:buNone/>
            </a:pPr>
            <a:r>
              <a:rPr lang="en-US" sz="1125" dirty="0">
                <a:solidFill>
                  <a:srgbClr val="C2B59B"/>
                </a:solidFill>
                <a:latin typeface="Tahoma" pitchFamily="34" charset="0"/>
                <a:ea typeface="Tahoma" pitchFamily="34" charset="-122"/>
                <a:cs typeface="Tahoma" pitchFamily="34" charset="-120"/>
              </a:rPr>
              <a:t>Ambient 1.0× · Cold 1.4–1.6× · Frozen 2.0–2.5× · Deep frozen 3.5–5.0×</a:t>
            </a:r>
            <a:endParaRPr lang="en-US" sz="1125" dirty="0"/>
          </a:p>
        </p:txBody>
      </p:sp>
      <p:sp>
        <p:nvSpPr>
          <p:cNvPr id="79" name="Shape 77"/>
          <p:cNvSpPr/>
          <p:nvPr/>
        </p:nvSpPr>
        <p:spPr>
          <a:xfrm>
            <a:off x="762000" y="9391650"/>
            <a:ext cx="16764000" cy="9525"/>
          </a:xfrm>
          <a:prstGeom prst="rect">
            <a:avLst/>
          </a:prstGeom>
          <a:solidFill>
            <a:srgbClr val="E5E0D2"/>
          </a:solidFill>
          <a:ln/>
        </p:spPr>
      </p:sp>
      <p:sp>
        <p:nvSpPr>
          <p:cNvPr id="80" name="Text 78"/>
          <p:cNvSpPr/>
          <p:nvPr/>
        </p:nvSpPr>
        <p:spPr>
          <a:xfrm>
            <a:off x="762000" y="9209782"/>
            <a:ext cx="12086844" cy="886718"/>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Sources: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IMARC; Mordor Intelligence; Alira Health; Technavio; GMI; Grand View Research; ResearchAndMarkets; Precedence Research; Fortune Business Insights; Statista; IQVIA; WHO; World Bank; JLL; Knight Frank; CBRE; Frost &amp; Sullivan; McKinsey; Deloitte; PwC.</a:t>
            </a:r>
            <a:endParaRPr lang="en-US" sz="1650" dirty="0"/>
          </a:p>
        </p:txBody>
      </p:sp>
      <p:sp>
        <p:nvSpPr>
          <p:cNvPr id="81" name="Text 79"/>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82" name="Text 80"/>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10</a:t>
            </a:r>
            <a:endParaRPr lang="en-US" sz="1650" dirty="0"/>
          </a:p>
        </p:txBody>
      </p:sp>
      <p:pic>
        <p:nvPicPr>
          <p:cNvPr id="83"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2F0E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66800" y="914400"/>
            <a:ext cx="1085304" cy="609600"/>
          </a:xfrm>
          <a:prstGeom prst="rect">
            <a:avLst/>
          </a:prstGeom>
        </p:spPr>
      </p:pic>
      <p:sp>
        <p:nvSpPr>
          <p:cNvPr id="3" name="Shape 0"/>
          <p:cNvSpPr/>
          <p:nvPr/>
        </p:nvSpPr>
        <p:spPr>
          <a:xfrm>
            <a:off x="16611600" y="1581150"/>
            <a:ext cx="609600" cy="609600"/>
          </a:xfrm>
          <a:prstGeom prst="rect">
            <a:avLst/>
          </a:prstGeom>
          <a:solidFill>
            <a:srgbClr val="876D4B"/>
          </a:solidFill>
          <a:ln/>
        </p:spPr>
      </p:sp>
      <p:sp>
        <p:nvSpPr>
          <p:cNvPr id="4" name="Text 1"/>
          <p:cNvSpPr/>
          <p:nvPr/>
        </p:nvSpPr>
        <p:spPr>
          <a:xfrm>
            <a:off x="16573500" y="1581150"/>
            <a:ext cx="685800" cy="647700"/>
          </a:xfrm>
          <a:prstGeom prst="rect">
            <a:avLst/>
          </a:prstGeom>
          <a:noFill/>
          <a:ln/>
        </p:spPr>
        <p:txBody>
          <a:bodyPr wrap="square" lIns="25400" tIns="25400" rIns="25400" bIns="25400" rtlCol="0" anchor="ctr">
            <a:normAutofit/>
          </a:bodyPr>
          <a:lstStyle/>
          <a:p>
            <a:pPr algn="ctr" indent="0" marL="0">
              <a:lnSpc>
                <a:spcPct val="140000"/>
              </a:lnSpc>
              <a:buNone/>
            </a:pPr>
            <a:r>
              <a:rPr lang="en-US" sz="2100" b="1" spc="84" kern="0" dirty="0">
                <a:solidFill>
                  <a:srgbClr val="F2F0EB"/>
                </a:solidFill>
                <a:latin typeface="Tahoma" pitchFamily="34" charset="0"/>
                <a:ea typeface="Tahoma" pitchFamily="34" charset="-122"/>
                <a:cs typeface="Tahoma" pitchFamily="34" charset="-120"/>
              </a:rPr>
              <a:t>3</a:t>
            </a:r>
            <a:endParaRPr lang="en-US" sz="2100" dirty="0"/>
          </a:p>
        </p:txBody>
      </p:sp>
      <p:sp>
        <p:nvSpPr>
          <p:cNvPr id="5" name="Text 2"/>
          <p:cNvSpPr/>
          <p:nvPr/>
        </p:nvSpPr>
        <p:spPr>
          <a:xfrm>
            <a:off x="1066800" y="2190750"/>
            <a:ext cx="16639032" cy="411460"/>
          </a:xfrm>
          <a:prstGeom prst="rect">
            <a:avLst/>
          </a:prstGeom>
          <a:noFill/>
          <a:ln/>
        </p:spPr>
        <p:txBody>
          <a:bodyPr wrap="square" lIns="25400" tIns="25400" rIns="25400" bIns="25400" rtlCol="0" anchor="t">
            <a:normAutofit/>
          </a:bodyPr>
          <a:lstStyle/>
          <a:p>
            <a:pPr algn="l" indent="0" marL="0">
              <a:lnSpc>
                <a:spcPct val="140000"/>
              </a:lnSpc>
              <a:buNone/>
            </a:pPr>
            <a:r>
              <a:rPr lang="en-US" sz="2100" b="1" spc="672" kern="0" dirty="0">
                <a:solidFill>
                  <a:srgbClr val="876D4B"/>
                </a:solidFill>
                <a:latin typeface="Tahoma" pitchFamily="34" charset="0"/>
                <a:ea typeface="Tahoma" pitchFamily="34" charset="-122"/>
                <a:cs typeface="Tahoma" pitchFamily="34" charset="-120"/>
              </a:rPr>
              <a:t>OPPORTUNITY #3 · CRITICAL INPUTS &amp; STORAGE</a:t>
            </a:r>
            <a:endParaRPr lang="en-US" sz="2100" dirty="0"/>
          </a:p>
        </p:txBody>
      </p:sp>
      <p:sp>
        <p:nvSpPr>
          <p:cNvPr id="6" name="Text 3"/>
          <p:cNvSpPr/>
          <p:nvPr/>
        </p:nvSpPr>
        <p:spPr>
          <a:xfrm>
            <a:off x="1066800" y="2868910"/>
            <a:ext cx="16639032" cy="4707136"/>
          </a:xfrm>
          <a:prstGeom prst="rect">
            <a:avLst/>
          </a:prstGeom>
          <a:noFill/>
          <a:ln/>
        </p:spPr>
        <p:txBody>
          <a:bodyPr wrap="square" lIns="25400" tIns="25400" rIns="25400" bIns="25400" rtlCol="0" anchor="t">
            <a:normAutofit/>
          </a:bodyPr>
          <a:lstStyle/>
          <a:p>
            <a:pPr algn="l" indent="0" marL="0">
              <a:lnSpc>
                <a:spcPct val="95000"/>
              </a:lnSpc>
              <a:buNone/>
            </a:pPr>
            <a:r>
              <a:rPr lang="en-US" sz="12900" spc="-322" kern="0" dirty="0">
                <a:solidFill>
                  <a:srgbClr val="433626"/>
                </a:solidFill>
                <a:latin typeface="Tahoma" pitchFamily="34" charset="0"/>
                <a:ea typeface="Tahoma" pitchFamily="34" charset="-122"/>
                <a:cs typeface="Tahoma" pitchFamily="34" charset="-120"/>
              </a:rPr>
              <a:t>Critical minerals processing and refining</a:t>
            </a:r>
            <a:endParaRPr lang="en-US" sz="12900" dirty="0"/>
          </a:p>
        </p:txBody>
      </p:sp>
      <p:sp>
        <p:nvSpPr>
          <p:cNvPr id="7" name="Shape 4"/>
          <p:cNvSpPr/>
          <p:nvPr/>
        </p:nvSpPr>
        <p:spPr>
          <a:xfrm>
            <a:off x="1066800" y="7842746"/>
            <a:ext cx="14287500" cy="9525"/>
          </a:xfrm>
          <a:prstGeom prst="rect">
            <a:avLst/>
          </a:prstGeom>
          <a:solidFill>
            <a:srgbClr val="C2B59B"/>
          </a:solidFill>
          <a:ln/>
        </p:spPr>
      </p:sp>
      <p:sp>
        <p:nvSpPr>
          <p:cNvPr id="8" name="Text 5"/>
          <p:cNvSpPr/>
          <p:nvPr/>
        </p:nvSpPr>
        <p:spPr>
          <a:xfrm>
            <a:off x="1066800" y="8157071"/>
            <a:ext cx="14716125" cy="838200"/>
          </a:xfrm>
          <a:prstGeom prst="rect">
            <a:avLst/>
          </a:prstGeom>
          <a:noFill/>
          <a:ln/>
        </p:spPr>
        <p:txBody>
          <a:bodyPr wrap="square" lIns="25400" tIns="25400" rIns="25400" bIns="25400" rtlCol="0" anchor="t">
            <a:normAutofit/>
          </a:bodyPr>
          <a:lstStyle/>
          <a:p>
            <a:pPr algn="l" indent="0" marL="0">
              <a:lnSpc>
                <a:spcPct val="140000"/>
              </a:lnSpc>
              <a:buNone/>
            </a:pPr>
            <a:r>
              <a:rPr lang="en-US" sz="2250" dirty="0">
                <a:solidFill>
                  <a:srgbClr val="57534A"/>
                </a:solidFill>
                <a:latin typeface="Tahoma" pitchFamily="34" charset="0"/>
                <a:ea typeface="Tahoma" pitchFamily="34" charset="-122"/>
                <a:cs typeface="Tahoma" pitchFamily="34" charset="-120"/>
              </a:rPr>
              <a:t>Cluster‑anchor opportunity supporting Advanced Metals; addresses China‑diversification demand from Western customers seeking non‑Chinese midstream capacity.</a:t>
            </a:r>
            <a:endParaRPr lang="en-US" sz="2250" dirty="0"/>
          </a:p>
        </p:txBody>
      </p:sp>
      <p:sp>
        <p:nvSpPr>
          <p:cNvPr id="9" name="Shape 6"/>
          <p:cNvSpPr/>
          <p:nvPr/>
        </p:nvSpPr>
        <p:spPr>
          <a:xfrm>
            <a:off x="1066800" y="8957171"/>
            <a:ext cx="16154400" cy="9525"/>
          </a:xfrm>
          <a:prstGeom prst="rect">
            <a:avLst/>
          </a:prstGeom>
          <a:solidFill>
            <a:srgbClr val="E5E0D2"/>
          </a:solidFill>
          <a:ln/>
        </p:spPr>
      </p:sp>
      <p:sp>
        <p:nvSpPr>
          <p:cNvPr id="10" name="Text 7"/>
          <p:cNvSpPr/>
          <p:nvPr/>
        </p:nvSpPr>
        <p:spPr>
          <a:xfrm>
            <a:off x="1066800" y="9195296"/>
            <a:ext cx="7447024"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9A9A9A"/>
                </a:solidFill>
                <a:latin typeface="Tahoma" pitchFamily="34" charset="0"/>
                <a:ea typeface="Tahoma" pitchFamily="34" charset="-122"/>
                <a:cs typeface="Tahoma" pitchFamily="34" charset="-120"/>
              </a:rPr>
              <a:t>STRICTLY CONFIDENTIAL · DRAFT FOR DISCUSSION</a:t>
            </a:r>
            <a:endParaRPr lang="en-US" sz="1650" dirty="0"/>
          </a:p>
        </p:txBody>
      </p:sp>
      <p:sp>
        <p:nvSpPr>
          <p:cNvPr id="11" name="Text 8"/>
          <p:cNvSpPr/>
          <p:nvPr/>
        </p:nvSpPr>
        <p:spPr>
          <a:xfrm>
            <a:off x="16878895" y="9195296"/>
            <a:ext cx="41850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297" kern="0" dirty="0">
                <a:solidFill>
                  <a:srgbClr val="433626"/>
                </a:solidFill>
                <a:latin typeface="Tahoma" pitchFamily="34" charset="0"/>
                <a:ea typeface="Tahoma" pitchFamily="34" charset="-122"/>
                <a:cs typeface="Tahoma" pitchFamily="34" charset="-120"/>
              </a:rPr>
              <a:t>11</a:t>
            </a:r>
            <a:endParaRPr lang="en-US" sz="1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13739813" y="342900"/>
            <a:ext cx="3899773"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706173"/>
                </a:solidFill>
                <a:latin typeface="Tahoma" pitchFamily="34" charset="0"/>
                <a:ea typeface="Tahoma" pitchFamily="34" charset="-122"/>
                <a:cs typeface="Tahoma" pitchFamily="34" charset="-120"/>
              </a:rPr>
              <a:t>PRELIMINARY AND DIRECTIONAL</a:t>
            </a:r>
            <a:endParaRPr lang="en-US" sz="1350" dirty="0"/>
          </a:p>
        </p:txBody>
      </p:sp>
      <p:sp>
        <p:nvSpPr>
          <p:cNvPr id="3" name="Text 1"/>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CRITICAL INPUTS &amp; STORAGE · OPPORTUNITY #3</a:t>
            </a:r>
            <a:endParaRPr lang="en-US" sz="1350" dirty="0"/>
          </a:p>
        </p:txBody>
      </p:sp>
      <p:sp>
        <p:nvSpPr>
          <p:cNvPr id="4" name="Text 2"/>
          <p:cNvSpPr/>
          <p:nvPr/>
        </p:nvSpPr>
        <p:spPr>
          <a:xfrm>
            <a:off x="762000" y="659110"/>
            <a:ext cx="15893415" cy="998141"/>
          </a:xfrm>
          <a:prstGeom prst="rect">
            <a:avLst/>
          </a:prstGeom>
          <a:noFill/>
          <a:ln/>
        </p:spPr>
        <p:txBody>
          <a:bodyPr wrap="square" lIns="25400" tIns="25400" rIns="25400" bIns="25400" rtlCol="0" anchor="t">
            <a:normAutofit/>
          </a:bodyPr>
          <a:lstStyle/>
          <a:p>
            <a:pPr algn="l" indent="0" marL="0">
              <a:lnSpc>
                <a:spcPct val="120000"/>
              </a:lnSpc>
              <a:buNone/>
            </a:pPr>
            <a:r>
              <a:rPr lang="en-US" sz="3150" b="1" spc="-38" kern="0" dirty="0">
                <a:solidFill>
                  <a:srgbClr val="433626"/>
                </a:solidFill>
                <a:latin typeface="Tahoma" pitchFamily="34" charset="0"/>
                <a:ea typeface="Tahoma" pitchFamily="34" charset="-122"/>
                <a:cs typeface="Tahoma" pitchFamily="34" charset="-120"/>
              </a:rPr>
              <a:t>Locating critical minerals smelting and refining plant in the Megazone enables the UAE to anchor a durable role in the global critical‑minerals value chain</a:t>
            </a:r>
            <a:endParaRPr lang="en-US" sz="3150" dirty="0"/>
          </a:p>
        </p:txBody>
      </p:sp>
      <p:sp>
        <p:nvSpPr>
          <p:cNvPr id="5" name="Shape 3"/>
          <p:cNvSpPr/>
          <p:nvPr/>
        </p:nvSpPr>
        <p:spPr>
          <a:xfrm>
            <a:off x="16992600" y="933450"/>
            <a:ext cx="533400" cy="533400"/>
          </a:xfrm>
          <a:prstGeom prst="rect">
            <a:avLst/>
          </a:prstGeom>
          <a:solidFill>
            <a:srgbClr val="876D4B"/>
          </a:solidFill>
          <a:ln/>
        </p:spPr>
      </p:sp>
      <p:sp>
        <p:nvSpPr>
          <p:cNvPr id="6" name="Text 4"/>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3</a:t>
            </a:r>
            <a:endParaRPr lang="en-US" sz="1950" dirty="0"/>
          </a:p>
        </p:txBody>
      </p:sp>
      <p:sp>
        <p:nvSpPr>
          <p:cNvPr id="7" name="Shape 5"/>
          <p:cNvSpPr/>
          <p:nvPr/>
        </p:nvSpPr>
        <p:spPr>
          <a:xfrm>
            <a:off x="762000" y="2400300"/>
            <a:ext cx="3307060" cy="742950"/>
          </a:xfrm>
          <a:prstGeom prst="rect">
            <a:avLst/>
          </a:prstGeom>
          <a:solidFill>
            <a:srgbClr val="F8F7F3"/>
          </a:solidFill>
          <a:ln w="9525">
            <a:solidFill>
              <a:srgbClr val="E5E0D2"/>
            </a:solidFill>
            <a:prstDash val="solid"/>
          </a:ln>
        </p:spPr>
      </p:sp>
      <p:sp>
        <p:nvSpPr>
          <p:cNvPr id="8" name="Text 6"/>
          <p:cNvSpPr/>
          <p:nvPr/>
        </p:nvSpPr>
        <p:spPr>
          <a:xfrm>
            <a:off x="981075" y="2581275"/>
            <a:ext cx="298717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Exploration / Mining</a:t>
            </a:r>
            <a:endParaRPr lang="en-US" sz="1950" dirty="0"/>
          </a:p>
        </p:txBody>
      </p:sp>
      <p:sp>
        <p:nvSpPr>
          <p:cNvPr id="9" name="Shape 7"/>
          <p:cNvSpPr/>
          <p:nvPr/>
        </p:nvSpPr>
        <p:spPr>
          <a:xfrm>
            <a:off x="4126210" y="2400300"/>
            <a:ext cx="3307060" cy="742950"/>
          </a:xfrm>
          <a:prstGeom prst="rect">
            <a:avLst/>
          </a:prstGeom>
          <a:solidFill>
            <a:srgbClr val="F8F7F3"/>
          </a:solidFill>
          <a:ln w="9525">
            <a:solidFill>
              <a:srgbClr val="E5E0D2"/>
            </a:solidFill>
            <a:prstDash val="solid"/>
          </a:ln>
        </p:spPr>
      </p:sp>
      <p:sp>
        <p:nvSpPr>
          <p:cNvPr id="10" name="Text 8"/>
          <p:cNvSpPr/>
          <p:nvPr/>
        </p:nvSpPr>
        <p:spPr>
          <a:xfrm>
            <a:off x="4478635" y="2581275"/>
            <a:ext cx="285382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Beneficiation</a:t>
            </a:r>
            <a:endParaRPr lang="en-US" sz="1950" dirty="0"/>
          </a:p>
        </p:txBody>
      </p:sp>
      <p:sp>
        <p:nvSpPr>
          <p:cNvPr id="11" name="Shape 9"/>
          <p:cNvSpPr/>
          <p:nvPr/>
        </p:nvSpPr>
        <p:spPr>
          <a:xfrm>
            <a:off x="7490421" y="2400300"/>
            <a:ext cx="3307110" cy="742950"/>
          </a:xfrm>
          <a:prstGeom prst="rect">
            <a:avLst/>
          </a:prstGeom>
          <a:solidFill>
            <a:srgbClr val="433626"/>
          </a:solidFill>
          <a:ln w="9525">
            <a:solidFill>
              <a:srgbClr val="433626"/>
            </a:solidFill>
            <a:prstDash val="solid"/>
          </a:ln>
        </p:spPr>
      </p:sp>
      <p:sp>
        <p:nvSpPr>
          <p:cNvPr id="12" name="Text 10"/>
          <p:cNvSpPr/>
          <p:nvPr/>
        </p:nvSpPr>
        <p:spPr>
          <a:xfrm>
            <a:off x="7842846" y="2581275"/>
            <a:ext cx="2853873"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F2F0EB"/>
                </a:solidFill>
                <a:latin typeface="Tahoma" pitchFamily="34" charset="0"/>
                <a:ea typeface="Tahoma" pitchFamily="34" charset="-122"/>
                <a:cs typeface="Tahoma" pitchFamily="34" charset="-120"/>
              </a:rPr>
              <a:t>Smelting &amp; Refining</a:t>
            </a:r>
            <a:endParaRPr lang="en-US" sz="1950" dirty="0"/>
          </a:p>
        </p:txBody>
      </p:sp>
      <p:sp>
        <p:nvSpPr>
          <p:cNvPr id="13" name="Shape 11"/>
          <p:cNvSpPr/>
          <p:nvPr/>
        </p:nvSpPr>
        <p:spPr>
          <a:xfrm>
            <a:off x="10854680" y="2400300"/>
            <a:ext cx="3307060" cy="742950"/>
          </a:xfrm>
          <a:prstGeom prst="rect">
            <a:avLst/>
          </a:prstGeom>
          <a:solidFill>
            <a:srgbClr val="F8F7F3"/>
          </a:solidFill>
          <a:ln w="9525">
            <a:solidFill>
              <a:srgbClr val="E5E0D2"/>
            </a:solidFill>
            <a:prstDash val="solid"/>
          </a:ln>
        </p:spPr>
      </p:sp>
      <p:sp>
        <p:nvSpPr>
          <p:cNvPr id="14" name="Text 12"/>
          <p:cNvSpPr/>
          <p:nvPr/>
        </p:nvSpPr>
        <p:spPr>
          <a:xfrm>
            <a:off x="11207105" y="2581275"/>
            <a:ext cx="285382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Advanced Materials</a:t>
            </a:r>
            <a:endParaRPr lang="en-US" sz="1950" dirty="0"/>
          </a:p>
        </p:txBody>
      </p:sp>
      <p:sp>
        <p:nvSpPr>
          <p:cNvPr id="15" name="Shape 13"/>
          <p:cNvSpPr/>
          <p:nvPr/>
        </p:nvSpPr>
        <p:spPr>
          <a:xfrm>
            <a:off x="14218890" y="2400300"/>
            <a:ext cx="3307060" cy="742950"/>
          </a:xfrm>
          <a:prstGeom prst="rect">
            <a:avLst/>
          </a:prstGeom>
          <a:solidFill>
            <a:srgbClr val="F8F7F3"/>
          </a:solidFill>
          <a:ln w="9525">
            <a:solidFill>
              <a:srgbClr val="E5E0D2"/>
            </a:solidFill>
            <a:prstDash val="solid"/>
          </a:ln>
        </p:spPr>
      </p:sp>
      <p:sp>
        <p:nvSpPr>
          <p:cNvPr id="16" name="Text 14"/>
          <p:cNvSpPr/>
          <p:nvPr/>
        </p:nvSpPr>
        <p:spPr>
          <a:xfrm>
            <a:off x="14571315" y="2581275"/>
            <a:ext cx="2853822" cy="419100"/>
          </a:xfrm>
          <a:prstGeom prst="rect">
            <a:avLst/>
          </a:prstGeom>
          <a:noFill/>
          <a:ln/>
        </p:spPr>
        <p:txBody>
          <a:bodyPr wrap="square" lIns="25400" tIns="25400" rIns="25400" bIns="25400" rtlCol="0" anchor="ctr">
            <a:normAutofit/>
          </a:bodyPr>
          <a:lstStyle/>
          <a:p>
            <a:pPr algn="l" indent="0" marL="0">
              <a:lnSpc>
                <a:spcPct val="140000"/>
              </a:lnSpc>
              <a:buNone/>
            </a:pPr>
            <a:r>
              <a:rPr lang="en-US" sz="1950" b="1" dirty="0">
                <a:solidFill>
                  <a:srgbClr val="9A9A9A"/>
                </a:solidFill>
                <a:latin typeface="Tahoma" pitchFamily="34" charset="0"/>
                <a:ea typeface="Tahoma" pitchFamily="34" charset="-122"/>
                <a:cs typeface="Tahoma" pitchFamily="34" charset="-120"/>
              </a:rPr>
              <a:t>Recycling / Recovery</a:t>
            </a:r>
            <a:endParaRPr lang="en-US" sz="1950" dirty="0"/>
          </a:p>
        </p:txBody>
      </p:sp>
      <p:sp>
        <p:nvSpPr>
          <p:cNvPr id="17" name="Text 15"/>
          <p:cNvSpPr/>
          <p:nvPr/>
        </p:nvSpPr>
        <p:spPr>
          <a:xfrm>
            <a:off x="762000" y="3371850"/>
            <a:ext cx="3312099" cy="533400"/>
          </a:xfrm>
          <a:prstGeom prst="rect">
            <a:avLst/>
          </a:prstGeom>
          <a:noFill/>
          <a:ln/>
        </p:spPr>
        <p:txBody>
          <a:bodyPr wrap="square" lIns="25400" tIns="25400" rIns="25400" bIns="25400" rtlCol="0" anchor="t">
            <a:normAutofit/>
          </a:bodyPr>
          <a:lstStyle/>
          <a:p>
            <a:pPr algn="l" indent="0" marL="0">
              <a:lnSpc>
                <a:spcPct val="130000"/>
              </a:lnSpc>
              <a:buNone/>
            </a:pPr>
            <a:r>
              <a:rPr lang="en-US" sz="1500" b="1" dirty="0">
                <a:solidFill>
                  <a:srgbClr val="433626"/>
                </a:solidFill>
                <a:latin typeface="Tahoma" pitchFamily="34" charset="0"/>
                <a:ea typeface="Tahoma" pitchFamily="34" charset="-122"/>
                <a:cs typeface="Tahoma" pitchFamily="34" charset="-120"/>
              </a:rPr>
              <a:t>Upstream — Ore extraction (Li, Co, Ni)</a:t>
            </a:r>
            <a:endParaRPr lang="en-US" sz="1500" dirty="0"/>
          </a:p>
        </p:txBody>
      </p:sp>
      <p:sp>
        <p:nvSpPr>
          <p:cNvPr id="18" name="Text 16"/>
          <p:cNvSpPr/>
          <p:nvPr/>
        </p:nvSpPr>
        <p:spPr>
          <a:xfrm>
            <a:off x="762000" y="4000500"/>
            <a:ext cx="960190" cy="361950"/>
          </a:xfrm>
          <a:prstGeom prst="rect">
            <a:avLst/>
          </a:prstGeom>
          <a:noFill/>
          <a:ln/>
        </p:spPr>
        <p:txBody>
          <a:bodyPr wrap="square" lIns="25400" tIns="25400" rIns="25400" bIns="25400" rtlCol="0" anchor="t">
            <a:normAutofit/>
          </a:bodyPr>
          <a:lstStyle/>
          <a:p>
            <a:pPr algn="l" indent="0" marL="0">
              <a:lnSpc>
                <a:spcPct val="100000"/>
              </a:lnSpc>
              <a:buNone/>
            </a:pPr>
            <a:r>
              <a:rPr lang="en-US" sz="2550" dirty="0">
                <a:solidFill>
                  <a:srgbClr val="433626"/>
                </a:solidFill>
                <a:latin typeface="Tahoma" pitchFamily="34" charset="0"/>
                <a:ea typeface="Tahoma" pitchFamily="34" charset="-122"/>
                <a:cs typeface="Tahoma" pitchFamily="34" charset="-120"/>
              </a:rPr>
              <a:t>$2025</a:t>
            </a:r>
            <a:endParaRPr lang="en-US" sz="2550" dirty="0"/>
          </a:p>
        </p:txBody>
      </p:sp>
      <p:sp>
        <p:nvSpPr>
          <p:cNvPr id="19" name="Text 17"/>
          <p:cNvSpPr/>
          <p:nvPr/>
        </p:nvSpPr>
        <p:spPr>
          <a:xfrm>
            <a:off x="1741240" y="4079875"/>
            <a:ext cx="703064" cy="3048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+15%</a:t>
            </a:r>
            <a:endParaRPr lang="en-US" sz="1500" dirty="0"/>
          </a:p>
        </p:txBody>
      </p:sp>
      <p:sp>
        <p:nvSpPr>
          <p:cNvPr id="20" name="Text 18"/>
          <p:cNvSpPr/>
          <p:nvPr/>
        </p:nvSpPr>
        <p:spPr>
          <a:xfrm>
            <a:off x="762000" y="4479925"/>
            <a:ext cx="3312099" cy="51812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57534A"/>
                </a:solidFill>
                <a:latin typeface="Tahoma" pitchFamily="34" charset="0"/>
                <a:ea typeface="Tahoma" pitchFamily="34" charset="-122"/>
                <a:cs typeface="Tahoma" pitchFamily="34" charset="-120"/>
              </a:rPr>
              <a:t>Resource rent contracts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 structural but cyclical.</a:t>
            </a:r>
            <a:endParaRPr lang="en-US" sz="1350" dirty="0"/>
          </a:p>
        </p:txBody>
      </p:sp>
      <p:sp>
        <p:nvSpPr>
          <p:cNvPr id="21" name="Text 19"/>
          <p:cNvSpPr/>
          <p:nvPr/>
        </p:nvSpPr>
        <p:spPr>
          <a:xfrm>
            <a:off x="762000" y="5093296"/>
            <a:ext cx="3312099" cy="518120"/>
          </a:xfrm>
          <a:prstGeom prst="rect">
            <a:avLst/>
          </a:prstGeom>
          <a:noFill/>
          <a:ln/>
        </p:spPr>
        <p:txBody>
          <a:bodyPr wrap="square" lIns="25400" tIns="25400" rIns="25400" bIns="25400" rtlCol="0" anchor="t">
            <a:normAutofit/>
          </a:bodyPr>
          <a:lstStyle/>
          <a:p>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Leverage IRH, Orion JV, G2G deals (Pax Silica, USA, Argentina, DRC, Zambia).</a:t>
            </a:r>
            <a:endParaRPr lang="en-US" sz="1350" dirty="0"/>
          </a:p>
        </p:txBody>
      </p:sp>
      <p:sp>
        <p:nvSpPr>
          <p:cNvPr id="22" name="Shape 20"/>
          <p:cNvSpPr/>
          <p:nvPr/>
        </p:nvSpPr>
        <p:spPr>
          <a:xfrm>
            <a:off x="762000" y="6185446"/>
            <a:ext cx="1545382" cy="411460"/>
          </a:xfrm>
          <a:prstGeom prst="rect">
            <a:avLst/>
          </a:prstGeom>
          <a:solidFill>
            <a:srgbClr val="DDEBD8"/>
          </a:solidFill>
          <a:ln w="9525">
            <a:solidFill>
              <a:srgbClr val="9CC7A0"/>
            </a:solidFill>
            <a:prstDash val="solid"/>
          </a:ln>
        </p:spPr>
      </p:sp>
      <p:sp>
        <p:nvSpPr>
          <p:cNvPr id="23" name="Text 21"/>
          <p:cNvSpPr/>
          <p:nvPr/>
        </p:nvSpPr>
        <p:spPr>
          <a:xfrm>
            <a:off x="904875" y="6271171"/>
            <a:ext cx="1335832"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2C5530"/>
                </a:solidFill>
                <a:latin typeface="Tahoma" pitchFamily="34" charset="0"/>
                <a:ea typeface="Tahoma" pitchFamily="34" charset="-122"/>
                <a:cs typeface="Tahoma" pitchFamily="34" charset="-120"/>
              </a:rPr>
              <a:t>INDIRECT</a:t>
            </a:r>
            <a:endParaRPr lang="en-US" sz="1350" dirty="0"/>
          </a:p>
        </p:txBody>
      </p:sp>
      <p:sp>
        <p:nvSpPr>
          <p:cNvPr id="24" name="Text 22"/>
          <p:cNvSpPr/>
          <p:nvPr/>
        </p:nvSpPr>
        <p:spPr>
          <a:xfrm>
            <a:off x="4149080" y="3371850"/>
            <a:ext cx="3312099" cy="533400"/>
          </a:xfrm>
          <a:prstGeom prst="rect">
            <a:avLst/>
          </a:prstGeom>
          <a:noFill/>
          <a:ln/>
        </p:spPr>
        <p:txBody>
          <a:bodyPr wrap="square" lIns="25400" tIns="25400" rIns="25400" bIns="25400" rtlCol="0" anchor="t">
            <a:normAutofit/>
          </a:bodyPr>
          <a:lstStyle/>
          <a:p>
            <a:pPr algn="l" indent="0" marL="0">
              <a:lnSpc>
                <a:spcPct val="130000"/>
              </a:lnSpc>
              <a:buNone/>
            </a:pPr>
            <a:r>
              <a:rPr lang="en-US" sz="1500" b="1" dirty="0">
                <a:solidFill>
                  <a:srgbClr val="433626"/>
                </a:solidFill>
                <a:latin typeface="Tahoma" pitchFamily="34" charset="0"/>
                <a:ea typeface="Tahoma" pitchFamily="34" charset="-122"/>
                <a:cs typeface="Tahoma" pitchFamily="34" charset="-120"/>
              </a:rPr>
              <a:t>Midstream — Concentration (crushing, grinding)</a:t>
            </a:r>
            <a:endParaRPr lang="en-US" sz="1500" dirty="0"/>
          </a:p>
        </p:txBody>
      </p:sp>
      <p:sp>
        <p:nvSpPr>
          <p:cNvPr id="25" name="Text 23"/>
          <p:cNvSpPr/>
          <p:nvPr/>
        </p:nvSpPr>
        <p:spPr>
          <a:xfrm>
            <a:off x="4149080" y="4000500"/>
            <a:ext cx="960190" cy="361950"/>
          </a:xfrm>
          <a:prstGeom prst="rect">
            <a:avLst/>
          </a:prstGeom>
          <a:noFill/>
          <a:ln/>
        </p:spPr>
        <p:txBody>
          <a:bodyPr wrap="square" lIns="25400" tIns="25400" rIns="25400" bIns="25400" rtlCol="0" anchor="t">
            <a:normAutofit/>
          </a:bodyPr>
          <a:lstStyle/>
          <a:p>
            <a:pPr algn="l" indent="0" marL="0">
              <a:lnSpc>
                <a:spcPct val="100000"/>
              </a:lnSpc>
              <a:buNone/>
            </a:pPr>
            <a:r>
              <a:rPr lang="en-US" sz="2550" dirty="0">
                <a:solidFill>
                  <a:srgbClr val="433626"/>
                </a:solidFill>
                <a:latin typeface="Tahoma" pitchFamily="34" charset="0"/>
                <a:ea typeface="Tahoma" pitchFamily="34" charset="-122"/>
                <a:cs typeface="Tahoma" pitchFamily="34" charset="-120"/>
              </a:rPr>
              <a:t>$2025</a:t>
            </a:r>
            <a:endParaRPr lang="en-US" sz="2550" dirty="0"/>
          </a:p>
        </p:txBody>
      </p:sp>
      <p:sp>
        <p:nvSpPr>
          <p:cNvPr id="26" name="Text 24"/>
          <p:cNvSpPr/>
          <p:nvPr/>
        </p:nvSpPr>
        <p:spPr>
          <a:xfrm>
            <a:off x="5128320" y="4079875"/>
            <a:ext cx="581769" cy="3048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+5%</a:t>
            </a:r>
            <a:endParaRPr lang="en-US" sz="1500" dirty="0"/>
          </a:p>
        </p:txBody>
      </p:sp>
      <p:sp>
        <p:nvSpPr>
          <p:cNvPr id="27" name="Text 25"/>
          <p:cNvSpPr/>
          <p:nvPr/>
        </p:nvSpPr>
        <p:spPr>
          <a:xfrm>
            <a:off x="4149080" y="4479925"/>
            <a:ext cx="3312099" cy="51812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57534A"/>
                </a:solidFill>
                <a:latin typeface="Tahoma" pitchFamily="34" charset="0"/>
                <a:ea typeface="Tahoma" pitchFamily="34" charset="-122"/>
                <a:cs typeface="Tahoma" pitchFamily="34" charset="-120"/>
              </a:rPr>
              <a:t>Scale‑driven, energy intensive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 typically co‑located with mine‑site.</a:t>
            </a:r>
            <a:endParaRPr lang="en-US" sz="1350" dirty="0"/>
          </a:p>
        </p:txBody>
      </p:sp>
      <p:sp>
        <p:nvSpPr>
          <p:cNvPr id="28" name="Text 26"/>
          <p:cNvSpPr/>
          <p:nvPr/>
        </p:nvSpPr>
        <p:spPr>
          <a:xfrm>
            <a:off x="4149080" y="5093296"/>
            <a:ext cx="3312099"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Equity plays, not domestic build.</a:t>
            </a:r>
            <a:endParaRPr lang="en-US" sz="1350" dirty="0"/>
          </a:p>
        </p:txBody>
      </p:sp>
      <p:sp>
        <p:nvSpPr>
          <p:cNvPr id="29" name="Shape 27"/>
          <p:cNvSpPr/>
          <p:nvPr/>
        </p:nvSpPr>
        <p:spPr>
          <a:xfrm>
            <a:off x="4149080" y="6185446"/>
            <a:ext cx="1388368" cy="411460"/>
          </a:xfrm>
          <a:prstGeom prst="rect">
            <a:avLst/>
          </a:prstGeom>
          <a:solidFill>
            <a:srgbClr val="F1DCDC"/>
          </a:solidFill>
          <a:ln w="9525">
            <a:solidFill>
              <a:srgbClr val="C99A9A"/>
            </a:solidFill>
            <a:prstDash val="solid"/>
          </a:ln>
        </p:spPr>
      </p:sp>
      <p:sp>
        <p:nvSpPr>
          <p:cNvPr id="30" name="Text 28"/>
          <p:cNvSpPr/>
          <p:nvPr/>
        </p:nvSpPr>
        <p:spPr>
          <a:xfrm>
            <a:off x="4291955" y="6271171"/>
            <a:ext cx="1178818"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6E2828"/>
                </a:solidFill>
                <a:latin typeface="Tahoma" pitchFamily="34" charset="0"/>
                <a:ea typeface="Tahoma" pitchFamily="34" charset="-122"/>
                <a:cs typeface="Tahoma" pitchFamily="34" charset="-120"/>
              </a:rPr>
              <a:t>LOW FIT</a:t>
            </a:r>
            <a:endParaRPr lang="en-US" sz="1350" dirty="0"/>
          </a:p>
        </p:txBody>
      </p:sp>
      <p:sp>
        <p:nvSpPr>
          <p:cNvPr id="31" name="Shape 29"/>
          <p:cNvSpPr/>
          <p:nvPr/>
        </p:nvSpPr>
        <p:spPr>
          <a:xfrm>
            <a:off x="7440910" y="3276600"/>
            <a:ext cx="3406130" cy="3415556"/>
          </a:xfrm>
          <a:prstGeom prst="rect">
            <a:avLst/>
          </a:prstGeom>
          <a:solidFill>
            <a:srgbClr val="433626"/>
          </a:solidFill>
          <a:ln/>
        </p:spPr>
      </p:sp>
      <p:sp>
        <p:nvSpPr>
          <p:cNvPr id="32" name="Text 30"/>
          <p:cNvSpPr/>
          <p:nvPr/>
        </p:nvSpPr>
        <p:spPr>
          <a:xfrm>
            <a:off x="7631410" y="3467100"/>
            <a:ext cx="3115884" cy="533400"/>
          </a:xfrm>
          <a:prstGeom prst="rect">
            <a:avLst/>
          </a:prstGeom>
          <a:noFill/>
          <a:ln/>
        </p:spPr>
        <p:txBody>
          <a:bodyPr wrap="square" lIns="25400" tIns="25400" rIns="25400" bIns="25400" rtlCol="0" anchor="t">
            <a:normAutofit/>
          </a:bodyPr>
          <a:lstStyle/>
          <a:p>
            <a:pPr algn="l" indent="0" marL="0">
              <a:lnSpc>
                <a:spcPct val="130000"/>
              </a:lnSpc>
              <a:buNone/>
            </a:pPr>
            <a:r>
              <a:rPr lang="en-US" sz="1500" b="1" dirty="0">
                <a:solidFill>
                  <a:srgbClr val="F2F0EB"/>
                </a:solidFill>
                <a:latin typeface="Tahoma" pitchFamily="34" charset="0"/>
                <a:ea typeface="Tahoma" pitchFamily="34" charset="-122"/>
                <a:cs typeface="Tahoma" pitchFamily="34" charset="-120"/>
              </a:rPr>
              <a:t>Midstream — High‑purity output</a:t>
            </a:r>
            <a:endParaRPr lang="en-US" sz="1500" dirty="0"/>
          </a:p>
        </p:txBody>
      </p:sp>
      <p:sp>
        <p:nvSpPr>
          <p:cNvPr id="33" name="Text 31"/>
          <p:cNvSpPr/>
          <p:nvPr/>
        </p:nvSpPr>
        <p:spPr>
          <a:xfrm>
            <a:off x="7631410" y="4095750"/>
            <a:ext cx="960190" cy="361950"/>
          </a:xfrm>
          <a:prstGeom prst="rect">
            <a:avLst/>
          </a:prstGeom>
          <a:noFill/>
          <a:ln/>
        </p:spPr>
        <p:txBody>
          <a:bodyPr wrap="square" lIns="25400" tIns="25400" rIns="25400" bIns="25400" rtlCol="0" anchor="t">
            <a:normAutofit/>
          </a:bodyPr>
          <a:lstStyle/>
          <a:p>
            <a:pPr algn="l" indent="0" marL="0">
              <a:lnSpc>
                <a:spcPct val="100000"/>
              </a:lnSpc>
              <a:buNone/>
            </a:pPr>
            <a:r>
              <a:rPr lang="en-US" sz="2550" dirty="0">
                <a:solidFill>
                  <a:srgbClr val="F2F0EB"/>
                </a:solidFill>
                <a:latin typeface="Tahoma" pitchFamily="34" charset="0"/>
                <a:ea typeface="Tahoma" pitchFamily="34" charset="-122"/>
                <a:cs typeface="Tahoma" pitchFamily="34" charset="-120"/>
              </a:rPr>
              <a:t>$2025</a:t>
            </a:r>
            <a:endParaRPr lang="en-US" sz="2550" dirty="0"/>
          </a:p>
        </p:txBody>
      </p:sp>
      <p:sp>
        <p:nvSpPr>
          <p:cNvPr id="34" name="Text 32"/>
          <p:cNvSpPr/>
          <p:nvPr/>
        </p:nvSpPr>
        <p:spPr>
          <a:xfrm>
            <a:off x="8610650" y="4175125"/>
            <a:ext cx="703064" cy="3048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C2B59B"/>
                </a:solidFill>
                <a:latin typeface="Tahoma" pitchFamily="34" charset="0"/>
                <a:ea typeface="Tahoma" pitchFamily="34" charset="-122"/>
                <a:cs typeface="Tahoma" pitchFamily="34" charset="-120"/>
              </a:rPr>
              <a:t>+12%</a:t>
            </a:r>
            <a:endParaRPr lang="en-US" sz="1500" dirty="0"/>
          </a:p>
        </p:txBody>
      </p:sp>
      <p:sp>
        <p:nvSpPr>
          <p:cNvPr id="35" name="Text 33"/>
          <p:cNvSpPr/>
          <p:nvPr/>
        </p:nvSpPr>
        <p:spPr>
          <a:xfrm>
            <a:off x="7631410" y="4575175"/>
            <a:ext cx="3115884" cy="518120"/>
          </a:xfrm>
          <a:prstGeom prst="rect">
            <a:avLst/>
          </a:prstGeom>
          <a:noFill/>
          <a:ln/>
        </p:spPr>
        <p:txBody>
          <a:bodyPr wrap="square" lIns="25400" tIns="25400" rIns="25400" bIns="25400" rtlCol="0" anchor="t">
            <a:normAutofit/>
          </a:bodyPr>
          <a:lstStyle/>
          <a:p>
            <a:pPr algn="l" indent="0" marL="0">
              <a:lnSpc>
                <a:spcPct val="140000"/>
              </a:lnSpc>
              <a:buNone/>
            </a:pPr>
            <a:r>
              <a:rPr lang="en-US" sz="1350" dirty="0">
                <a:solidFill>
                  <a:srgbClr val="C2B59B"/>
                </a:solidFill>
                <a:latin typeface="Tahoma" pitchFamily="34" charset="0"/>
                <a:ea typeface="Tahoma" pitchFamily="34" charset="-122"/>
                <a:cs typeface="Tahoma" pitchFamily="34" charset="-120"/>
              </a:rPr>
              <a:t>China share </a:t>
            </a:r>
            <a:pPr algn="l" indent="0" marL="0">
              <a:lnSpc>
                <a:spcPct val="140000"/>
              </a:lnSpc>
              <a:buNone/>
            </a:pPr>
            <a:r>
              <a:rPr lang="en-US" sz="1350" b="1" dirty="0">
                <a:solidFill>
                  <a:srgbClr val="F2F0EB"/>
                </a:solidFill>
                <a:latin typeface="Tahoma" pitchFamily="34" charset="0"/>
                <a:ea typeface="Tahoma" pitchFamily="34" charset="-122"/>
                <a:cs typeface="Tahoma" pitchFamily="34" charset="-120"/>
              </a:rPr>
              <a:t>80–90% </a:t>
            </a:r>
            <a:pPr algn="l" indent="0" marL="0">
              <a:lnSpc>
                <a:spcPct val="140000"/>
              </a:lnSpc>
              <a:buNone/>
            </a:pPr>
            <a:r>
              <a:rPr lang="en-US" sz="1350" dirty="0">
                <a:solidFill>
                  <a:srgbClr val="C2B59B"/>
                </a:solidFill>
                <a:latin typeface="Tahoma" pitchFamily="34" charset="0"/>
                <a:ea typeface="Tahoma" pitchFamily="34" charset="-122"/>
                <a:cs typeface="Tahoma" pitchFamily="34" charset="-120"/>
              </a:rPr>
              <a:t>; Indonesia (nickel) &gt;60%.</a:t>
            </a:r>
            <a:endParaRPr lang="en-US" sz="1350" dirty="0"/>
          </a:p>
        </p:txBody>
      </p:sp>
      <p:sp>
        <p:nvSpPr>
          <p:cNvPr id="36" name="Text 34"/>
          <p:cNvSpPr/>
          <p:nvPr/>
        </p:nvSpPr>
        <p:spPr>
          <a:xfrm>
            <a:off x="7631410" y="5188546"/>
            <a:ext cx="3115884" cy="75813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F2F0EB"/>
                </a:solidFill>
                <a:latin typeface="Tahoma" pitchFamily="34" charset="0"/>
                <a:ea typeface="Tahoma" pitchFamily="34" charset="-122"/>
                <a:cs typeface="Tahoma" pitchFamily="34" charset="-120"/>
              </a:rPr>
              <a:t>Energy advantage, EGA processing DNA. </a:t>
            </a:r>
            <a:pPr algn="l" indent="0" marL="0">
              <a:lnSpc>
                <a:spcPct val="140000"/>
              </a:lnSpc>
              <a:buNone/>
            </a:pPr>
            <a:r>
              <a:rPr lang="en-US" sz="1350" dirty="0">
                <a:solidFill>
                  <a:srgbClr val="C2B59B"/>
                </a:solidFill>
                <a:latin typeface="Tahoma" pitchFamily="34" charset="0"/>
                <a:ea typeface="Tahoma" pitchFamily="34" charset="-122"/>
                <a:cs typeface="Tahoma" pitchFamily="34" charset="-120"/>
              </a:rPr>
              <a:t>Neutral between China processing &amp; Western reshoring.</a:t>
            </a:r>
            <a:endParaRPr lang="en-US" sz="1350" dirty="0"/>
          </a:p>
        </p:txBody>
      </p:sp>
      <p:sp>
        <p:nvSpPr>
          <p:cNvPr id="37" name="Shape 35"/>
          <p:cNvSpPr/>
          <p:nvPr/>
        </p:nvSpPr>
        <p:spPr>
          <a:xfrm>
            <a:off x="7631410" y="6090196"/>
            <a:ext cx="1354386" cy="411460"/>
          </a:xfrm>
          <a:prstGeom prst="rect">
            <a:avLst/>
          </a:prstGeom>
          <a:solidFill>
            <a:srgbClr val="433626"/>
          </a:solidFill>
          <a:ln w="9525">
            <a:solidFill>
              <a:srgbClr val="433626"/>
            </a:solidFill>
            <a:prstDash val="solid"/>
          </a:ln>
        </p:spPr>
      </p:sp>
      <p:sp>
        <p:nvSpPr>
          <p:cNvPr id="38" name="Text 36"/>
          <p:cNvSpPr/>
          <p:nvPr/>
        </p:nvSpPr>
        <p:spPr>
          <a:xfrm>
            <a:off x="7774285" y="6175921"/>
            <a:ext cx="1144836"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F2F0EB"/>
                </a:solidFill>
                <a:latin typeface="Tahoma" pitchFamily="34" charset="0"/>
                <a:ea typeface="Tahoma" pitchFamily="34" charset="-122"/>
                <a:cs typeface="Tahoma" pitchFamily="34" charset="-120"/>
              </a:rPr>
              <a:t>FOCUS ▸</a:t>
            </a:r>
            <a:endParaRPr lang="en-US" sz="1350" dirty="0"/>
          </a:p>
        </p:txBody>
      </p:sp>
      <p:sp>
        <p:nvSpPr>
          <p:cNvPr id="39" name="Text 37"/>
          <p:cNvSpPr/>
          <p:nvPr/>
        </p:nvSpPr>
        <p:spPr>
          <a:xfrm>
            <a:off x="10923240" y="3371850"/>
            <a:ext cx="3312099" cy="285750"/>
          </a:xfrm>
          <a:prstGeom prst="rect">
            <a:avLst/>
          </a:prstGeom>
          <a:noFill/>
          <a:ln/>
        </p:spPr>
        <p:txBody>
          <a:bodyPr wrap="square" lIns="25400" tIns="25400" rIns="25400" bIns="25400" rtlCol="0" anchor="t">
            <a:normAutofit/>
          </a:bodyPr>
          <a:lstStyle/>
          <a:p>
            <a:pPr algn="l" indent="0" marL="0">
              <a:lnSpc>
                <a:spcPct val="130000"/>
              </a:lnSpc>
              <a:buNone/>
            </a:pPr>
            <a:r>
              <a:rPr lang="en-US" sz="1500" b="1" dirty="0">
                <a:solidFill>
                  <a:srgbClr val="433626"/>
                </a:solidFill>
                <a:latin typeface="Tahoma" pitchFamily="34" charset="0"/>
                <a:ea typeface="Tahoma" pitchFamily="34" charset="-122"/>
                <a:cs typeface="Tahoma" pitchFamily="34" charset="-120"/>
              </a:rPr>
              <a:t>Downstream — Magnets, alloys</a:t>
            </a:r>
            <a:endParaRPr lang="en-US" sz="1500" dirty="0"/>
          </a:p>
        </p:txBody>
      </p:sp>
      <p:sp>
        <p:nvSpPr>
          <p:cNvPr id="40" name="Text 38"/>
          <p:cNvSpPr/>
          <p:nvPr/>
        </p:nvSpPr>
        <p:spPr>
          <a:xfrm>
            <a:off x="10923240" y="3752850"/>
            <a:ext cx="960190" cy="361950"/>
          </a:xfrm>
          <a:prstGeom prst="rect">
            <a:avLst/>
          </a:prstGeom>
          <a:noFill/>
          <a:ln/>
        </p:spPr>
        <p:txBody>
          <a:bodyPr wrap="square" lIns="25400" tIns="25400" rIns="25400" bIns="25400" rtlCol="0" anchor="t">
            <a:normAutofit/>
          </a:bodyPr>
          <a:lstStyle/>
          <a:p>
            <a:pPr algn="l" indent="0" marL="0">
              <a:lnSpc>
                <a:spcPct val="100000"/>
              </a:lnSpc>
              <a:buNone/>
            </a:pPr>
            <a:r>
              <a:rPr lang="en-US" sz="2550" dirty="0">
                <a:solidFill>
                  <a:srgbClr val="433626"/>
                </a:solidFill>
                <a:latin typeface="Tahoma" pitchFamily="34" charset="0"/>
                <a:ea typeface="Tahoma" pitchFamily="34" charset="-122"/>
                <a:cs typeface="Tahoma" pitchFamily="34" charset="-120"/>
              </a:rPr>
              <a:t>$2025</a:t>
            </a:r>
            <a:endParaRPr lang="en-US" sz="2550" dirty="0"/>
          </a:p>
        </p:txBody>
      </p:sp>
      <p:sp>
        <p:nvSpPr>
          <p:cNvPr id="41" name="Text 39"/>
          <p:cNvSpPr/>
          <p:nvPr/>
        </p:nvSpPr>
        <p:spPr>
          <a:xfrm>
            <a:off x="11902480" y="3832225"/>
            <a:ext cx="581769" cy="3048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+6%</a:t>
            </a:r>
            <a:endParaRPr lang="en-US" sz="1500" dirty="0"/>
          </a:p>
        </p:txBody>
      </p:sp>
      <p:sp>
        <p:nvSpPr>
          <p:cNvPr id="42" name="Text 40"/>
          <p:cNvSpPr/>
          <p:nvPr/>
        </p:nvSpPr>
        <p:spPr>
          <a:xfrm>
            <a:off x="10923240" y="4232275"/>
            <a:ext cx="3312099"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57534A"/>
                </a:solidFill>
                <a:latin typeface="Tahoma" pitchFamily="34" charset="0"/>
                <a:ea typeface="Tahoma" pitchFamily="34" charset="-122"/>
                <a:cs typeface="Tahoma" pitchFamily="34" charset="-120"/>
              </a:rPr>
              <a:t>IP and tech credentials, OEM lock‑in.</a:t>
            </a:r>
            <a:endParaRPr lang="en-US" sz="1350" dirty="0"/>
          </a:p>
        </p:txBody>
      </p:sp>
      <p:sp>
        <p:nvSpPr>
          <p:cNvPr id="43" name="Text 41"/>
          <p:cNvSpPr/>
          <p:nvPr/>
        </p:nvSpPr>
        <p:spPr>
          <a:xfrm>
            <a:off x="10923240" y="4605635"/>
            <a:ext cx="3312099" cy="518120"/>
          </a:xfrm>
          <a:prstGeom prst="rect">
            <a:avLst/>
          </a:prstGeom>
          <a:noFill/>
          <a:ln/>
        </p:spPr>
        <p:txBody>
          <a:bodyPr wrap="square" lIns="25400" tIns="25400" rIns="25400" bIns="25400" rtlCol="0" anchor="t">
            <a:normAutofit/>
          </a:bodyPr>
          <a:lstStyle/>
          <a:p>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Materials supply, Megazone synergies, regional logistics hub.</a:t>
            </a:r>
            <a:endParaRPr lang="en-US" sz="1350" dirty="0"/>
          </a:p>
        </p:txBody>
      </p:sp>
      <p:sp>
        <p:nvSpPr>
          <p:cNvPr id="44" name="Shape 42"/>
          <p:cNvSpPr/>
          <p:nvPr/>
        </p:nvSpPr>
        <p:spPr>
          <a:xfrm>
            <a:off x="10923240" y="6185446"/>
            <a:ext cx="1545382" cy="411460"/>
          </a:xfrm>
          <a:prstGeom prst="rect">
            <a:avLst/>
          </a:prstGeom>
          <a:solidFill>
            <a:srgbClr val="DDEBD8"/>
          </a:solidFill>
          <a:ln w="9525">
            <a:solidFill>
              <a:srgbClr val="9CC7A0"/>
            </a:solidFill>
            <a:prstDash val="solid"/>
          </a:ln>
        </p:spPr>
      </p:sp>
      <p:sp>
        <p:nvSpPr>
          <p:cNvPr id="45" name="Text 43"/>
          <p:cNvSpPr/>
          <p:nvPr/>
        </p:nvSpPr>
        <p:spPr>
          <a:xfrm>
            <a:off x="11066115" y="6271171"/>
            <a:ext cx="1335832"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2C5530"/>
                </a:solidFill>
                <a:latin typeface="Tahoma" pitchFamily="34" charset="0"/>
                <a:ea typeface="Tahoma" pitchFamily="34" charset="-122"/>
                <a:cs typeface="Tahoma" pitchFamily="34" charset="-120"/>
              </a:rPr>
              <a:t>INDIRECT</a:t>
            </a:r>
            <a:endParaRPr lang="en-US" sz="1350" dirty="0"/>
          </a:p>
        </p:txBody>
      </p:sp>
      <p:sp>
        <p:nvSpPr>
          <p:cNvPr id="46" name="Text 44"/>
          <p:cNvSpPr/>
          <p:nvPr/>
        </p:nvSpPr>
        <p:spPr>
          <a:xfrm>
            <a:off x="14310321" y="3371850"/>
            <a:ext cx="3312099" cy="285750"/>
          </a:xfrm>
          <a:prstGeom prst="rect">
            <a:avLst/>
          </a:prstGeom>
          <a:noFill/>
          <a:ln/>
        </p:spPr>
        <p:txBody>
          <a:bodyPr wrap="square" lIns="25400" tIns="25400" rIns="25400" bIns="25400" rtlCol="0" anchor="t">
            <a:normAutofit/>
          </a:bodyPr>
          <a:lstStyle/>
          <a:p>
            <a:pPr algn="l" indent="0" marL="0">
              <a:lnSpc>
                <a:spcPct val="130000"/>
              </a:lnSpc>
              <a:buNone/>
            </a:pPr>
            <a:r>
              <a:rPr lang="en-US" sz="1500" b="1" dirty="0">
                <a:solidFill>
                  <a:srgbClr val="433626"/>
                </a:solidFill>
                <a:latin typeface="Tahoma" pitchFamily="34" charset="0"/>
                <a:ea typeface="Tahoma" pitchFamily="34" charset="-122"/>
                <a:cs typeface="Tahoma" pitchFamily="34" charset="-120"/>
              </a:rPr>
              <a:t>Black mass, scrap, e‑waste</a:t>
            </a:r>
            <a:endParaRPr lang="en-US" sz="1500" dirty="0"/>
          </a:p>
        </p:txBody>
      </p:sp>
      <p:sp>
        <p:nvSpPr>
          <p:cNvPr id="47" name="Text 45"/>
          <p:cNvSpPr/>
          <p:nvPr/>
        </p:nvSpPr>
        <p:spPr>
          <a:xfrm>
            <a:off x="14310321" y="3752850"/>
            <a:ext cx="960190" cy="361950"/>
          </a:xfrm>
          <a:prstGeom prst="rect">
            <a:avLst/>
          </a:prstGeom>
          <a:noFill/>
          <a:ln/>
        </p:spPr>
        <p:txBody>
          <a:bodyPr wrap="square" lIns="25400" tIns="25400" rIns="25400" bIns="25400" rtlCol="0" anchor="t">
            <a:normAutofit/>
          </a:bodyPr>
          <a:lstStyle/>
          <a:p>
            <a:pPr algn="l" indent="0" marL="0">
              <a:lnSpc>
                <a:spcPct val="100000"/>
              </a:lnSpc>
              <a:buNone/>
            </a:pPr>
            <a:r>
              <a:rPr lang="en-US" sz="2550" dirty="0">
                <a:solidFill>
                  <a:srgbClr val="433626"/>
                </a:solidFill>
                <a:latin typeface="Tahoma" pitchFamily="34" charset="0"/>
                <a:ea typeface="Tahoma" pitchFamily="34" charset="-122"/>
                <a:cs typeface="Tahoma" pitchFamily="34" charset="-120"/>
              </a:rPr>
              <a:t>$2025</a:t>
            </a:r>
            <a:endParaRPr lang="en-US" sz="2550" dirty="0"/>
          </a:p>
        </p:txBody>
      </p:sp>
      <p:sp>
        <p:nvSpPr>
          <p:cNvPr id="48" name="Text 46"/>
          <p:cNvSpPr/>
          <p:nvPr/>
        </p:nvSpPr>
        <p:spPr>
          <a:xfrm>
            <a:off x="15289560" y="3832225"/>
            <a:ext cx="703064" cy="304800"/>
          </a:xfrm>
          <a:prstGeom prst="rect">
            <a:avLst/>
          </a:prstGeom>
          <a:noFill/>
          <a:ln/>
        </p:spPr>
        <p:txBody>
          <a:bodyPr wrap="square" lIns="25400" tIns="25400" rIns="25400" bIns="25400" rtlCol="0" anchor="t">
            <a:normAutofit/>
          </a:bodyPr>
          <a:lstStyle/>
          <a:p>
            <a:pPr algn="l" indent="0" marL="0">
              <a:lnSpc>
                <a:spcPct val="140000"/>
              </a:lnSpc>
              <a:buNone/>
            </a:pPr>
            <a:r>
              <a:rPr lang="en-US" sz="1500" b="1" dirty="0">
                <a:solidFill>
                  <a:srgbClr val="876D4B"/>
                </a:solidFill>
                <a:latin typeface="Tahoma" pitchFamily="34" charset="0"/>
                <a:ea typeface="Tahoma" pitchFamily="34" charset="-122"/>
                <a:cs typeface="Tahoma" pitchFamily="34" charset="-120"/>
              </a:rPr>
              <a:t>+21%</a:t>
            </a:r>
            <a:endParaRPr lang="en-US" sz="1500" dirty="0"/>
          </a:p>
        </p:txBody>
      </p:sp>
      <p:sp>
        <p:nvSpPr>
          <p:cNvPr id="49" name="Text 47"/>
          <p:cNvSpPr/>
          <p:nvPr/>
        </p:nvSpPr>
        <p:spPr>
          <a:xfrm>
            <a:off x="14310321" y="4232275"/>
            <a:ext cx="3312099" cy="758130"/>
          </a:xfrm>
          <a:prstGeom prst="rect">
            <a:avLst/>
          </a:prstGeom>
          <a:noFill/>
          <a:ln/>
        </p:spPr>
        <p:txBody>
          <a:bodyPr wrap="square" lIns="25400" tIns="25400" rIns="25400" bIns="25400" rtlCol="0" anchor="t">
            <a:normAutofit/>
          </a:bodyPr>
          <a:lstStyle/>
          <a:p>
            <a:pPr algn="l" indent="0" marL="0">
              <a:lnSpc>
                <a:spcPct val="140000"/>
              </a:lnSpc>
              <a:buNone/>
            </a:pPr>
            <a:r>
              <a:rPr lang="en-US" sz="1350" b="1" dirty="0">
                <a:solidFill>
                  <a:srgbClr val="57534A"/>
                </a:solidFill>
                <a:latin typeface="Tahoma" pitchFamily="34" charset="0"/>
                <a:ea typeface="Tahoma" pitchFamily="34" charset="-122"/>
                <a:cs typeface="Tahoma" pitchFamily="34" charset="-120"/>
              </a:rPr>
              <a:t>Feedstock‑dependent </a:t>
            </a:r>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 feedstock import, low regional volumes, hydrometallurgy.</a:t>
            </a:r>
            <a:endParaRPr lang="en-US" sz="1350" dirty="0"/>
          </a:p>
        </p:txBody>
      </p:sp>
      <p:sp>
        <p:nvSpPr>
          <p:cNvPr id="50" name="Text 48"/>
          <p:cNvSpPr/>
          <p:nvPr/>
        </p:nvSpPr>
        <p:spPr>
          <a:xfrm>
            <a:off x="14310321" y="5085656"/>
            <a:ext cx="3312099"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dirty="0">
                <a:solidFill>
                  <a:srgbClr val="57534A"/>
                </a:solidFill>
                <a:latin typeface="Tahoma" pitchFamily="34" charset="0"/>
                <a:ea typeface="Tahoma" pitchFamily="34" charset="-122"/>
                <a:cs typeface="Tahoma" pitchFamily="34" charset="-120"/>
              </a:rPr>
              <a:t>Regional logistics hub.</a:t>
            </a:r>
            <a:endParaRPr lang="en-US" sz="1350" dirty="0"/>
          </a:p>
        </p:txBody>
      </p:sp>
      <p:sp>
        <p:nvSpPr>
          <p:cNvPr id="51" name="Shape 49"/>
          <p:cNvSpPr/>
          <p:nvPr/>
        </p:nvSpPr>
        <p:spPr>
          <a:xfrm>
            <a:off x="14310321" y="6185446"/>
            <a:ext cx="1545382" cy="411460"/>
          </a:xfrm>
          <a:prstGeom prst="rect">
            <a:avLst/>
          </a:prstGeom>
          <a:solidFill>
            <a:srgbClr val="DDEBD8"/>
          </a:solidFill>
          <a:ln w="9525">
            <a:solidFill>
              <a:srgbClr val="9CC7A0"/>
            </a:solidFill>
            <a:prstDash val="solid"/>
          </a:ln>
        </p:spPr>
      </p:sp>
      <p:sp>
        <p:nvSpPr>
          <p:cNvPr id="52" name="Text 50"/>
          <p:cNvSpPr/>
          <p:nvPr/>
        </p:nvSpPr>
        <p:spPr>
          <a:xfrm>
            <a:off x="14453196" y="6271171"/>
            <a:ext cx="1335832" cy="278110"/>
          </a:xfrm>
          <a:prstGeom prst="rect">
            <a:avLst/>
          </a:prstGeom>
          <a:noFill/>
          <a:ln/>
        </p:spPr>
        <p:txBody>
          <a:bodyPr wrap="square" lIns="25400" tIns="25400" rIns="25400" bIns="25400" rtlCol="0" anchor="ctr">
            <a:normAutofit/>
          </a:bodyPr>
          <a:lstStyle/>
          <a:p>
            <a:pPr algn="l" indent="0" marL="0">
              <a:lnSpc>
                <a:spcPct val="140000"/>
              </a:lnSpc>
              <a:buNone/>
            </a:pPr>
            <a:r>
              <a:rPr lang="en-US" sz="1350" b="1" spc="189" kern="0" dirty="0">
                <a:solidFill>
                  <a:srgbClr val="2C5530"/>
                </a:solidFill>
                <a:latin typeface="Tahoma" pitchFamily="34" charset="0"/>
                <a:ea typeface="Tahoma" pitchFamily="34" charset="-122"/>
                <a:cs typeface="Tahoma" pitchFamily="34" charset="-120"/>
              </a:rPr>
              <a:t>INDIRECT</a:t>
            </a:r>
            <a:endParaRPr lang="en-US" sz="1350" dirty="0"/>
          </a:p>
        </p:txBody>
      </p:sp>
      <p:sp>
        <p:nvSpPr>
          <p:cNvPr id="53" name="Shape 51"/>
          <p:cNvSpPr/>
          <p:nvPr/>
        </p:nvSpPr>
        <p:spPr>
          <a:xfrm>
            <a:off x="762000" y="7054106"/>
            <a:ext cx="16764000" cy="1546771"/>
          </a:xfrm>
          <a:prstGeom prst="rect">
            <a:avLst/>
          </a:prstGeom>
          <a:solidFill>
            <a:srgbClr val="F8F7F3"/>
          </a:solidFill>
          <a:ln w="9525">
            <a:solidFill>
              <a:srgbClr val="E5E0D2"/>
            </a:solidFill>
            <a:prstDash val="solid"/>
          </a:ln>
        </p:spPr>
      </p:sp>
      <p:sp>
        <p:nvSpPr>
          <p:cNvPr id="54" name="Text 52"/>
          <p:cNvSpPr/>
          <p:nvPr/>
        </p:nvSpPr>
        <p:spPr>
          <a:xfrm>
            <a:off x="1114425" y="7707462"/>
            <a:ext cx="4005188"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STRATEGIC FIT FOR L'IMAD / UAE</a:t>
            </a:r>
            <a:endParaRPr lang="en-US" sz="1350" dirty="0"/>
          </a:p>
        </p:txBody>
      </p:sp>
      <p:sp>
        <p:nvSpPr>
          <p:cNvPr id="55" name="Text 53"/>
          <p:cNvSpPr/>
          <p:nvPr/>
        </p:nvSpPr>
        <p:spPr>
          <a:xfrm>
            <a:off x="5345857" y="7330331"/>
            <a:ext cx="12182550" cy="1032421"/>
          </a:xfrm>
          <a:prstGeom prst="rect">
            <a:avLst/>
          </a:prstGeom>
          <a:noFill/>
          <a:ln/>
        </p:spPr>
        <p:txBody>
          <a:bodyPr wrap="square" lIns="25400" tIns="25400" rIns="25400" bIns="25400" rtlCol="0" anchor="t">
            <a:normAutofit/>
          </a:bodyPr>
          <a:lstStyle/>
          <a:p>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Minerals considered for refining have been aligned with </a:t>
            </a:r>
            <a:pPr algn="l" indent="0" marL="0">
              <a:lnSpc>
                <a:spcPct val="145000"/>
              </a:lnSpc>
              <a:buNone/>
            </a:pPr>
            <a:r>
              <a:rPr lang="en-US" sz="1800" b="1" dirty="0">
                <a:solidFill>
                  <a:srgbClr val="29261B"/>
                </a:solidFill>
                <a:latin typeface="Tahoma" pitchFamily="34" charset="0"/>
                <a:ea typeface="Tahoma" pitchFamily="34" charset="-122"/>
                <a:cs typeface="Tahoma" pitchFamily="34" charset="-120"/>
              </a:rPr>
              <a:t>(1) feedstock accessibility </a:t>
            </a:r>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and </a:t>
            </a:r>
            <a:pPr algn="l" indent="0" marL="0">
              <a:lnSpc>
                <a:spcPct val="145000"/>
              </a:lnSpc>
              <a:buNone/>
            </a:pPr>
            <a:r>
              <a:rPr lang="en-US" sz="1800" b="1" dirty="0">
                <a:solidFill>
                  <a:srgbClr val="29261B"/>
                </a:solidFill>
                <a:latin typeface="Tahoma" pitchFamily="34" charset="0"/>
                <a:ea typeface="Tahoma" pitchFamily="34" charset="-122"/>
                <a:cs typeface="Tahoma" pitchFamily="34" charset="-120"/>
              </a:rPr>
              <a:t>(2) requirements for potential advanced‑materials foundries </a:t>
            </a:r>
            <a:pPr algn="l" indent="0" marL="0">
              <a:lnSpc>
                <a:spcPct val="145000"/>
              </a:lnSpc>
              <a:buNone/>
            </a:pPr>
            <a:r>
              <a:rPr lang="en-US" sz="1800" dirty="0">
                <a:solidFill>
                  <a:srgbClr val="29261B"/>
                </a:solidFill>
                <a:latin typeface="Tahoma" pitchFamily="34" charset="0"/>
                <a:ea typeface="Tahoma" pitchFamily="34" charset="-122"/>
                <a:cs typeface="Tahoma" pitchFamily="34" charset="-120"/>
              </a:rPr>
              <a:t>. China's share of global midstream output exceeds 50% across most commodities — UAE positioning aims to capture non‑China premium.</a:t>
            </a:r>
            <a:endParaRPr lang="en-US" sz="1800" dirty="0"/>
          </a:p>
        </p:txBody>
      </p:sp>
      <p:sp>
        <p:nvSpPr>
          <p:cNvPr id="56" name="Shape 54"/>
          <p:cNvSpPr/>
          <p:nvPr/>
        </p:nvSpPr>
        <p:spPr>
          <a:xfrm>
            <a:off x="762000" y="9391650"/>
            <a:ext cx="16764000" cy="9525"/>
          </a:xfrm>
          <a:prstGeom prst="rect">
            <a:avLst/>
          </a:prstGeom>
          <a:solidFill>
            <a:srgbClr val="E5E0D2"/>
          </a:solidFill>
          <a:ln/>
        </p:spPr>
      </p:sp>
      <p:sp>
        <p:nvSpPr>
          <p:cNvPr id="57" name="Text 55"/>
          <p:cNvSpPr/>
          <p:nvPr/>
        </p:nvSpPr>
        <p:spPr>
          <a:xfrm>
            <a:off x="762000" y="9209782"/>
            <a:ext cx="12086844" cy="886718"/>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Internal Analysis, IEA, IRENA, Mordor Intelligence, Markets&amp;Markets Research, IntelMarketResearch, GrandView Research, Fortune Business Insights, Precedence Research, Yahoo Finance, Press search. 1. Estimates triangulated. 2. Critical mineral processing equipment used as proxy. 3. Rare earth magnets used as proxy. 4. Battery recycling used as proxy.</a:t>
            </a:r>
            <a:endParaRPr lang="en-US" sz="1650" dirty="0"/>
          </a:p>
        </p:txBody>
      </p:sp>
      <p:sp>
        <p:nvSpPr>
          <p:cNvPr id="58" name="Text 56"/>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59" name="Text 57"/>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12</a:t>
            </a:r>
            <a:endParaRPr lang="en-US" sz="1650" dirty="0"/>
          </a:p>
        </p:txBody>
      </p:sp>
      <p:pic>
        <p:nvPicPr>
          <p:cNvPr id="60"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F0EB"/>
        </a:solidFill>
      </p:bgPr>
    </p:bg>
    <p:spTree>
      <p:nvGrpSpPr>
        <p:cNvPr id="1" name=""/>
        <p:cNvGrpSpPr/>
        <p:nvPr/>
      </p:nvGrpSpPr>
      <p:grpSpPr>
        <a:xfrm>
          <a:off x="0" y="0"/>
          <a:ext cx="0" cy="0"/>
          <a:chOff x="0" y="0"/>
          <a:chExt cx="0" cy="0"/>
        </a:xfrm>
      </p:grpSpPr>
      <p:sp>
        <p:nvSpPr>
          <p:cNvPr id="2" name="Text 0"/>
          <p:cNvSpPr/>
          <p:nvPr/>
        </p:nvSpPr>
        <p:spPr>
          <a:xfrm>
            <a:off x="13739813" y="342900"/>
            <a:ext cx="3899773"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706173"/>
                </a:solidFill>
                <a:latin typeface="Tahoma" pitchFamily="34" charset="0"/>
                <a:ea typeface="Tahoma" pitchFamily="34" charset="-122"/>
                <a:cs typeface="Tahoma" pitchFamily="34" charset="-120"/>
              </a:rPr>
              <a:t>PRELIMINARY AND DIRECTIONAL</a:t>
            </a:r>
            <a:endParaRPr lang="en-US" sz="1350" dirty="0"/>
          </a:p>
        </p:txBody>
      </p:sp>
      <p:sp>
        <p:nvSpPr>
          <p:cNvPr id="3" name="Text 1"/>
          <p:cNvSpPr/>
          <p:nvPr/>
        </p:nvSpPr>
        <p:spPr>
          <a:xfrm>
            <a:off x="762000" y="266700"/>
            <a:ext cx="16246602"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243" kern="0" dirty="0">
                <a:solidFill>
                  <a:srgbClr val="876D4B"/>
                </a:solidFill>
                <a:latin typeface="Tahoma" pitchFamily="34" charset="0"/>
                <a:ea typeface="Tahoma" pitchFamily="34" charset="-122"/>
                <a:cs typeface="Tahoma" pitchFamily="34" charset="-120"/>
              </a:rPr>
              <a:t>CRITICAL MINERALS · REFINING STRATEGY</a:t>
            </a:r>
            <a:endParaRPr lang="en-US" sz="1350" dirty="0"/>
          </a:p>
        </p:txBody>
      </p:sp>
      <p:sp>
        <p:nvSpPr>
          <p:cNvPr id="4" name="Text 2"/>
          <p:cNvSpPr/>
          <p:nvPr/>
        </p:nvSpPr>
        <p:spPr>
          <a:xfrm>
            <a:off x="762000" y="659110"/>
            <a:ext cx="15893415" cy="998141"/>
          </a:xfrm>
          <a:prstGeom prst="rect">
            <a:avLst/>
          </a:prstGeom>
          <a:noFill/>
          <a:ln/>
        </p:spPr>
        <p:txBody>
          <a:bodyPr wrap="square" lIns="25400" tIns="25400" rIns="25400" bIns="25400" rtlCol="0" anchor="t">
            <a:normAutofit/>
          </a:bodyPr>
          <a:lstStyle/>
          <a:p>
            <a:pPr algn="l" indent="0" marL="0">
              <a:lnSpc>
                <a:spcPct val="120000"/>
              </a:lnSpc>
              <a:buNone/>
            </a:pPr>
            <a:r>
              <a:rPr lang="en-US" sz="3150" b="1" spc="-38" kern="0" dirty="0">
                <a:solidFill>
                  <a:srgbClr val="433626"/>
                </a:solidFill>
                <a:latin typeface="Tahoma" pitchFamily="34" charset="0"/>
                <a:ea typeface="Tahoma" pitchFamily="34" charset="-122"/>
                <a:cs typeface="Tahoma" pitchFamily="34" charset="-120"/>
              </a:rPr>
              <a:t>Partnerships and equity investments unlock a long‑term strategic critical‑minerals platform across copper, rare earths, cobalt, and lithium</a:t>
            </a:r>
            <a:endParaRPr lang="en-US" sz="3150" dirty="0"/>
          </a:p>
        </p:txBody>
      </p:sp>
      <p:sp>
        <p:nvSpPr>
          <p:cNvPr id="5" name="Shape 3"/>
          <p:cNvSpPr/>
          <p:nvPr/>
        </p:nvSpPr>
        <p:spPr>
          <a:xfrm>
            <a:off x="16992600" y="933450"/>
            <a:ext cx="533400" cy="533400"/>
          </a:xfrm>
          <a:prstGeom prst="rect">
            <a:avLst/>
          </a:prstGeom>
          <a:solidFill>
            <a:srgbClr val="876D4B"/>
          </a:solidFill>
          <a:ln/>
        </p:spPr>
      </p:sp>
      <p:sp>
        <p:nvSpPr>
          <p:cNvPr id="6" name="Text 4"/>
          <p:cNvSpPr/>
          <p:nvPr/>
        </p:nvSpPr>
        <p:spPr>
          <a:xfrm>
            <a:off x="16954500" y="933450"/>
            <a:ext cx="609600" cy="571500"/>
          </a:xfrm>
          <a:prstGeom prst="rect">
            <a:avLst/>
          </a:prstGeom>
          <a:noFill/>
          <a:ln/>
        </p:spPr>
        <p:txBody>
          <a:bodyPr wrap="square" lIns="25400" tIns="25400" rIns="25400" bIns="25400" rtlCol="0" anchor="ctr">
            <a:normAutofit/>
          </a:bodyPr>
          <a:lstStyle/>
          <a:p>
            <a:pPr algn="ctr" indent="0" marL="0">
              <a:lnSpc>
                <a:spcPct val="140000"/>
              </a:lnSpc>
              <a:buNone/>
            </a:pPr>
            <a:r>
              <a:rPr lang="en-US" sz="1950" b="1" spc="78" kern="0" dirty="0">
                <a:solidFill>
                  <a:srgbClr val="F2F0EB"/>
                </a:solidFill>
                <a:latin typeface="Tahoma" pitchFamily="34" charset="0"/>
                <a:ea typeface="Tahoma" pitchFamily="34" charset="-122"/>
                <a:cs typeface="Tahoma" pitchFamily="34" charset="-120"/>
              </a:rPr>
              <a:t>3</a:t>
            </a:r>
            <a:endParaRPr lang="en-US" sz="1950" dirty="0"/>
          </a:p>
        </p:txBody>
      </p:sp>
      <p:sp>
        <p:nvSpPr>
          <p:cNvPr id="7" name="Shape 5"/>
          <p:cNvSpPr/>
          <p:nvPr/>
        </p:nvSpPr>
        <p:spPr>
          <a:xfrm>
            <a:off x="762000" y="2266950"/>
            <a:ext cx="1428750" cy="1067693"/>
          </a:xfrm>
          <a:prstGeom prst="rect">
            <a:avLst/>
          </a:prstGeom>
          <a:solidFill>
            <a:srgbClr val="433626"/>
          </a:solidFill>
          <a:ln/>
        </p:spPr>
      </p:sp>
      <p:sp>
        <p:nvSpPr>
          <p:cNvPr id="8" name="Shape 6"/>
          <p:cNvSpPr/>
          <p:nvPr/>
        </p:nvSpPr>
        <p:spPr>
          <a:xfrm>
            <a:off x="762000" y="3325118"/>
            <a:ext cx="1428750" cy="9525"/>
          </a:xfrm>
          <a:prstGeom prst="rect">
            <a:avLst/>
          </a:prstGeom>
          <a:solidFill>
            <a:srgbClr val="433626"/>
          </a:solidFill>
          <a:ln/>
        </p:spPr>
      </p:sp>
      <p:sp>
        <p:nvSpPr>
          <p:cNvPr id="9" name="Text 7"/>
          <p:cNvSpPr/>
          <p:nvPr/>
        </p:nvSpPr>
        <p:spPr>
          <a:xfrm>
            <a:off x="933450" y="2438400"/>
            <a:ext cx="1162050"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MINERAL</a:t>
            </a:r>
            <a:endParaRPr lang="en-US" sz="1350" dirty="0"/>
          </a:p>
        </p:txBody>
      </p:sp>
      <p:sp>
        <p:nvSpPr>
          <p:cNvPr id="10" name="Shape 8"/>
          <p:cNvSpPr/>
          <p:nvPr/>
        </p:nvSpPr>
        <p:spPr>
          <a:xfrm>
            <a:off x="2190750" y="2266950"/>
            <a:ext cx="1905000" cy="1067693"/>
          </a:xfrm>
          <a:prstGeom prst="rect">
            <a:avLst/>
          </a:prstGeom>
          <a:solidFill>
            <a:srgbClr val="433626"/>
          </a:solidFill>
          <a:ln/>
        </p:spPr>
      </p:sp>
      <p:sp>
        <p:nvSpPr>
          <p:cNvPr id="11" name="Shape 9"/>
          <p:cNvSpPr/>
          <p:nvPr/>
        </p:nvSpPr>
        <p:spPr>
          <a:xfrm>
            <a:off x="2190750" y="3325118"/>
            <a:ext cx="1905000" cy="9525"/>
          </a:xfrm>
          <a:prstGeom prst="rect">
            <a:avLst/>
          </a:prstGeom>
          <a:solidFill>
            <a:srgbClr val="433626"/>
          </a:solidFill>
          <a:ln/>
        </p:spPr>
      </p:sp>
      <p:sp>
        <p:nvSpPr>
          <p:cNvPr id="12" name="Text 10"/>
          <p:cNvSpPr/>
          <p:nvPr/>
        </p:nvSpPr>
        <p:spPr>
          <a:xfrm>
            <a:off x="2362200" y="2438400"/>
            <a:ext cx="1638300"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DOMINANT APPLICATION</a:t>
            </a:r>
            <a:endParaRPr lang="en-US" sz="1350" dirty="0"/>
          </a:p>
        </p:txBody>
      </p:sp>
      <p:sp>
        <p:nvSpPr>
          <p:cNvPr id="13" name="Shape 11"/>
          <p:cNvSpPr/>
          <p:nvPr/>
        </p:nvSpPr>
        <p:spPr>
          <a:xfrm>
            <a:off x="4095750" y="2266950"/>
            <a:ext cx="1333500" cy="1067693"/>
          </a:xfrm>
          <a:prstGeom prst="rect">
            <a:avLst/>
          </a:prstGeom>
          <a:solidFill>
            <a:srgbClr val="433626"/>
          </a:solidFill>
          <a:ln/>
        </p:spPr>
      </p:sp>
      <p:sp>
        <p:nvSpPr>
          <p:cNvPr id="14" name="Shape 12"/>
          <p:cNvSpPr/>
          <p:nvPr/>
        </p:nvSpPr>
        <p:spPr>
          <a:xfrm>
            <a:off x="4095750" y="3325118"/>
            <a:ext cx="1333500" cy="9525"/>
          </a:xfrm>
          <a:prstGeom prst="rect">
            <a:avLst/>
          </a:prstGeom>
          <a:solidFill>
            <a:srgbClr val="433626"/>
          </a:solidFill>
          <a:ln/>
        </p:spPr>
      </p:sp>
      <p:sp>
        <p:nvSpPr>
          <p:cNvPr id="15" name="Text 13"/>
          <p:cNvSpPr/>
          <p:nvPr/>
        </p:nvSpPr>
        <p:spPr>
          <a:xfrm>
            <a:off x="4267200" y="2438400"/>
            <a:ext cx="1066800"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SHARE G | R | UAE</a:t>
            </a:r>
            <a:endParaRPr lang="en-US" sz="1350" dirty="0"/>
          </a:p>
        </p:txBody>
      </p:sp>
      <p:sp>
        <p:nvSpPr>
          <p:cNvPr id="16" name="Shape 14"/>
          <p:cNvSpPr/>
          <p:nvPr/>
        </p:nvSpPr>
        <p:spPr>
          <a:xfrm>
            <a:off x="5429250" y="2266950"/>
            <a:ext cx="2571750" cy="1067693"/>
          </a:xfrm>
          <a:prstGeom prst="rect">
            <a:avLst/>
          </a:prstGeom>
          <a:solidFill>
            <a:srgbClr val="433626"/>
          </a:solidFill>
          <a:ln/>
        </p:spPr>
      </p:sp>
      <p:sp>
        <p:nvSpPr>
          <p:cNvPr id="17" name="Shape 15"/>
          <p:cNvSpPr/>
          <p:nvPr/>
        </p:nvSpPr>
        <p:spPr>
          <a:xfrm>
            <a:off x="5429250" y="3325118"/>
            <a:ext cx="2571750" cy="9525"/>
          </a:xfrm>
          <a:prstGeom prst="rect">
            <a:avLst/>
          </a:prstGeom>
          <a:solidFill>
            <a:srgbClr val="433626"/>
          </a:solidFill>
          <a:ln/>
        </p:spPr>
      </p:sp>
      <p:sp>
        <p:nvSpPr>
          <p:cNvPr id="18" name="Text 16"/>
          <p:cNvSpPr/>
          <p:nvPr/>
        </p:nvSpPr>
        <p:spPr>
          <a:xfrm>
            <a:off x="5600700" y="2438400"/>
            <a:ext cx="2306003"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PROS</a:t>
            </a:r>
            <a:endParaRPr lang="en-US" sz="1350" dirty="0"/>
          </a:p>
        </p:txBody>
      </p:sp>
      <p:sp>
        <p:nvSpPr>
          <p:cNvPr id="19" name="Shape 17"/>
          <p:cNvSpPr/>
          <p:nvPr/>
        </p:nvSpPr>
        <p:spPr>
          <a:xfrm>
            <a:off x="8001000" y="2266950"/>
            <a:ext cx="2571750" cy="1067693"/>
          </a:xfrm>
          <a:prstGeom prst="rect">
            <a:avLst/>
          </a:prstGeom>
          <a:solidFill>
            <a:srgbClr val="433626"/>
          </a:solidFill>
          <a:ln/>
        </p:spPr>
      </p:sp>
      <p:sp>
        <p:nvSpPr>
          <p:cNvPr id="20" name="Shape 18"/>
          <p:cNvSpPr/>
          <p:nvPr/>
        </p:nvSpPr>
        <p:spPr>
          <a:xfrm>
            <a:off x="8001000" y="3325118"/>
            <a:ext cx="2571750" cy="9525"/>
          </a:xfrm>
          <a:prstGeom prst="rect">
            <a:avLst/>
          </a:prstGeom>
          <a:solidFill>
            <a:srgbClr val="433626"/>
          </a:solidFill>
          <a:ln/>
        </p:spPr>
      </p:sp>
      <p:sp>
        <p:nvSpPr>
          <p:cNvPr id="21" name="Text 19"/>
          <p:cNvSpPr/>
          <p:nvPr/>
        </p:nvSpPr>
        <p:spPr>
          <a:xfrm>
            <a:off x="8172450" y="2438400"/>
            <a:ext cx="2306003"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CONS</a:t>
            </a:r>
            <a:endParaRPr lang="en-US" sz="1350" dirty="0"/>
          </a:p>
        </p:txBody>
      </p:sp>
      <p:sp>
        <p:nvSpPr>
          <p:cNvPr id="22" name="Shape 20"/>
          <p:cNvSpPr/>
          <p:nvPr/>
        </p:nvSpPr>
        <p:spPr>
          <a:xfrm>
            <a:off x="10572750" y="2266950"/>
            <a:ext cx="6953250" cy="1067693"/>
          </a:xfrm>
          <a:prstGeom prst="rect">
            <a:avLst/>
          </a:prstGeom>
          <a:solidFill>
            <a:srgbClr val="433626"/>
          </a:solidFill>
          <a:ln/>
        </p:spPr>
      </p:sp>
      <p:sp>
        <p:nvSpPr>
          <p:cNvPr id="23" name="Shape 21"/>
          <p:cNvSpPr/>
          <p:nvPr/>
        </p:nvSpPr>
        <p:spPr>
          <a:xfrm>
            <a:off x="10572750" y="3325118"/>
            <a:ext cx="6953250" cy="9525"/>
          </a:xfrm>
          <a:prstGeom prst="rect">
            <a:avLst/>
          </a:prstGeom>
          <a:solidFill>
            <a:srgbClr val="433626"/>
          </a:solidFill>
          <a:ln/>
        </p:spPr>
      </p:sp>
      <p:sp>
        <p:nvSpPr>
          <p:cNvPr id="24" name="Text 22"/>
          <p:cNvSpPr/>
          <p:nvPr/>
        </p:nvSpPr>
        <p:spPr>
          <a:xfrm>
            <a:off x="10744200" y="2438400"/>
            <a:ext cx="6818948" cy="753368"/>
          </a:xfrm>
          <a:prstGeom prst="rect">
            <a:avLst/>
          </a:prstGeom>
          <a:noFill/>
          <a:ln/>
        </p:spPr>
        <p:txBody>
          <a:bodyPr wrap="square" lIns="25400" tIns="25400" rIns="25400" bIns="25400" rtlCol="0" anchor="t">
            <a:normAutofit/>
          </a:bodyPr>
          <a:lstStyle/>
          <a:p>
            <a:pPr algn="l" indent="0" marL="0">
              <a:lnSpc>
                <a:spcPct val="140000"/>
              </a:lnSpc>
              <a:buNone/>
            </a:pPr>
            <a:r>
              <a:rPr lang="en-US" sz="1350" b="1" spc="162" kern="0" dirty="0">
                <a:solidFill>
                  <a:srgbClr val="F2F0EB"/>
                </a:solidFill>
                <a:latin typeface="Tahoma" pitchFamily="34" charset="0"/>
                <a:ea typeface="Tahoma" pitchFamily="34" charset="-122"/>
                <a:cs typeface="Tahoma" pitchFamily="34" charset="-120"/>
              </a:rPr>
              <a:t>UAE PLAY</a:t>
            </a:r>
            <a:endParaRPr lang="en-US" sz="1350" dirty="0"/>
          </a:p>
        </p:txBody>
      </p:sp>
      <p:sp>
        <p:nvSpPr>
          <p:cNvPr id="25" name="Shape 23"/>
          <p:cNvSpPr/>
          <p:nvPr/>
        </p:nvSpPr>
        <p:spPr>
          <a:xfrm>
            <a:off x="762000" y="4332784"/>
            <a:ext cx="1428750" cy="9525"/>
          </a:xfrm>
          <a:prstGeom prst="rect">
            <a:avLst/>
          </a:prstGeom>
          <a:solidFill>
            <a:srgbClr val="E5E0D2"/>
          </a:solidFill>
          <a:ln/>
        </p:spPr>
      </p:sp>
      <p:sp>
        <p:nvSpPr>
          <p:cNvPr id="26" name="Text 24"/>
          <p:cNvSpPr/>
          <p:nvPr/>
        </p:nvSpPr>
        <p:spPr>
          <a:xfrm>
            <a:off x="933450" y="3487043"/>
            <a:ext cx="1162050" cy="731441"/>
          </a:xfrm>
          <a:prstGeom prst="rect">
            <a:avLst/>
          </a:prstGeom>
          <a:noFill/>
          <a:ln/>
        </p:spPr>
        <p:txBody>
          <a:bodyPr wrap="square" lIns="25400" tIns="25400" rIns="25400" bIns="25400" rtlCol="0" anchor="t">
            <a:normAutofit/>
          </a:bodyPr>
          <a:lstStyle/>
          <a:p>
            <a:pPr algn="l" indent="0" marL="0">
              <a:lnSpc>
                <a:spcPct val="140000"/>
              </a:lnSpc>
              <a:buNone/>
            </a:pPr>
            <a:r>
              <a:rPr lang="en-US" sz="1275" b="1" dirty="0">
                <a:solidFill>
                  <a:srgbClr val="433626"/>
                </a:solidFill>
                <a:latin typeface="Tahoma" pitchFamily="34" charset="0"/>
                <a:ea typeface="Tahoma" pitchFamily="34" charset="-122"/>
                <a:cs typeface="Tahoma" pitchFamily="34" charset="-120"/>
              </a:rPr>
              <a:t>Copper (Cu) </a:t>
            </a:r>
            <a:pPr algn="l" indent="0" marL="0">
              <a:lnSpc>
                <a:spcPct val="140000"/>
              </a:lnSpc>
              <a:buNone/>
            </a:pPr>
            <a:r>
              <a:rPr lang="en-US" sz="975" dirty="0">
                <a:solidFill>
                  <a:srgbClr val="57534A"/>
                </a:solidFill>
                <a:latin typeface="Tahoma" pitchFamily="34" charset="0"/>
                <a:ea typeface="Tahoma" pitchFamily="34" charset="-122"/>
                <a:cs typeface="Tahoma" pitchFamily="34" charset="-120"/>
              </a:rPr>
              <a:t>Mature; bullish capacity signals</a:t>
            </a:r>
            <a:endParaRPr lang="en-US" sz="975" dirty="0"/>
          </a:p>
        </p:txBody>
      </p:sp>
      <p:sp>
        <p:nvSpPr>
          <p:cNvPr id="27" name="Shape 25"/>
          <p:cNvSpPr/>
          <p:nvPr/>
        </p:nvSpPr>
        <p:spPr>
          <a:xfrm>
            <a:off x="2190750" y="4332784"/>
            <a:ext cx="1905000" cy="9525"/>
          </a:xfrm>
          <a:prstGeom prst="rect">
            <a:avLst/>
          </a:prstGeom>
          <a:solidFill>
            <a:srgbClr val="E5E0D2"/>
          </a:solidFill>
          <a:ln/>
        </p:spPr>
      </p:sp>
      <p:sp>
        <p:nvSpPr>
          <p:cNvPr id="28" name="Text 26"/>
          <p:cNvSpPr/>
          <p:nvPr/>
        </p:nvSpPr>
        <p:spPr>
          <a:xfrm>
            <a:off x="2362200" y="3487043"/>
            <a:ext cx="1638300"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Power Grids · EVs · Construction · Datacentres</a:t>
            </a:r>
            <a:endParaRPr lang="en-US" sz="975" dirty="0"/>
          </a:p>
        </p:txBody>
      </p:sp>
      <p:sp>
        <p:nvSpPr>
          <p:cNvPr id="29" name="Shape 27"/>
          <p:cNvSpPr/>
          <p:nvPr/>
        </p:nvSpPr>
        <p:spPr>
          <a:xfrm>
            <a:off x="4095750" y="4332784"/>
            <a:ext cx="1333500" cy="9525"/>
          </a:xfrm>
          <a:prstGeom prst="rect">
            <a:avLst/>
          </a:prstGeom>
          <a:solidFill>
            <a:srgbClr val="E5E0D2"/>
          </a:solidFill>
          <a:ln/>
        </p:spPr>
      </p:sp>
      <p:sp>
        <p:nvSpPr>
          <p:cNvPr id="30" name="Text 28"/>
          <p:cNvSpPr/>
          <p:nvPr/>
        </p:nvSpPr>
        <p:spPr>
          <a:xfrm>
            <a:off x="4191000" y="3487043"/>
            <a:ext cx="1066800" cy="731441"/>
          </a:xfrm>
          <a:prstGeom prst="rect">
            <a:avLst/>
          </a:prstGeom>
          <a:noFill/>
          <a:ln/>
        </p:spPr>
        <p:txBody>
          <a:bodyPr wrap="square" lIns="25400" tIns="25400" rIns="25400" bIns="25400" rtlCol="0" anchor="t">
            <a:normAutofit/>
          </a:bodyPr>
          <a:lstStyle/>
          <a:p>
            <a:pPr algn="r" indent="0" marL="0">
              <a:lnSpc>
                <a:spcPct val="140000"/>
              </a:lnSpc>
              <a:buNone/>
            </a:pPr>
            <a:r>
              <a:rPr lang="en-US" sz="975" b="1" dirty="0">
                <a:solidFill>
                  <a:srgbClr val="29261B"/>
                </a:solidFill>
                <a:latin typeface="Tahoma" pitchFamily="34" charset="0"/>
                <a:ea typeface="Tahoma" pitchFamily="34" charset="-122"/>
                <a:cs typeface="Tahoma" pitchFamily="34" charset="-120"/>
              </a:rPr>
              <a:t>48% </a:t>
            </a:r>
            <a:pPr algn="r" indent="0" marL="0">
              <a:lnSpc>
                <a:spcPct val="140000"/>
              </a:lnSpc>
              <a:buNone/>
            </a:pPr>
            <a:r>
              <a:rPr lang="en-US" sz="975" dirty="0">
                <a:solidFill>
                  <a:srgbClr val="29261B"/>
                </a:solidFill>
                <a:latin typeface="Tahoma" pitchFamily="34" charset="0"/>
                <a:ea typeface="Tahoma" pitchFamily="34" charset="-122"/>
                <a:cs typeface="Tahoma" pitchFamily="34" charset="-120"/>
              </a:rPr>
              <a:t>| 8% | 6%</a:t>
            </a:r>
            <a:endParaRPr lang="en-US" sz="975" dirty="0"/>
          </a:p>
        </p:txBody>
      </p:sp>
      <p:sp>
        <p:nvSpPr>
          <p:cNvPr id="31" name="Shape 29"/>
          <p:cNvSpPr/>
          <p:nvPr/>
        </p:nvSpPr>
        <p:spPr>
          <a:xfrm>
            <a:off x="5429250" y="4332784"/>
            <a:ext cx="2571750" cy="9525"/>
          </a:xfrm>
          <a:prstGeom prst="rect">
            <a:avLst/>
          </a:prstGeom>
          <a:solidFill>
            <a:srgbClr val="E5E0D2"/>
          </a:solidFill>
          <a:ln/>
        </p:spPr>
      </p:sp>
      <p:sp>
        <p:nvSpPr>
          <p:cNvPr id="32" name="Text 30"/>
          <p:cNvSpPr/>
          <p:nvPr/>
        </p:nvSpPr>
        <p:spPr>
          <a:xfrm>
            <a:off x="5600700" y="3487043"/>
            <a:ext cx="2306003"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Largest market with structural deficit projected by 2035; strong AI/datacentre demand; Mopani strategic supply anchor.</a:t>
            </a:r>
            <a:endParaRPr lang="en-US" sz="975" dirty="0"/>
          </a:p>
        </p:txBody>
      </p:sp>
      <p:sp>
        <p:nvSpPr>
          <p:cNvPr id="33" name="Shape 31"/>
          <p:cNvSpPr/>
          <p:nvPr/>
        </p:nvSpPr>
        <p:spPr>
          <a:xfrm>
            <a:off x="8001000" y="4332784"/>
            <a:ext cx="2571750" cy="9525"/>
          </a:xfrm>
          <a:prstGeom prst="rect">
            <a:avLst/>
          </a:prstGeom>
          <a:solidFill>
            <a:srgbClr val="E5E0D2"/>
          </a:solidFill>
          <a:ln/>
        </p:spPr>
      </p:sp>
      <p:sp>
        <p:nvSpPr>
          <p:cNvPr id="34" name="Text 32"/>
          <p:cNvSpPr/>
          <p:nvPr/>
        </p:nvSpPr>
        <p:spPr>
          <a:xfrm>
            <a:off x="8172450" y="3487043"/>
            <a:ext cx="2306003"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Cost disadvantaged to DRC and China; negative refining margins 2025–2026.</a:t>
            </a:r>
            <a:endParaRPr lang="en-US" sz="975" dirty="0"/>
          </a:p>
        </p:txBody>
      </p:sp>
      <p:sp>
        <p:nvSpPr>
          <p:cNvPr id="35" name="Shape 33"/>
          <p:cNvSpPr/>
          <p:nvPr/>
        </p:nvSpPr>
        <p:spPr>
          <a:xfrm>
            <a:off x="10572750" y="4332784"/>
            <a:ext cx="6953250" cy="9525"/>
          </a:xfrm>
          <a:prstGeom prst="rect">
            <a:avLst/>
          </a:prstGeom>
          <a:solidFill>
            <a:srgbClr val="E5E0D2"/>
          </a:solidFill>
          <a:ln/>
        </p:spPr>
      </p:sp>
      <p:sp>
        <p:nvSpPr>
          <p:cNvPr id="36" name="Text 34"/>
          <p:cNvSpPr/>
          <p:nvPr/>
        </p:nvSpPr>
        <p:spPr>
          <a:xfrm>
            <a:off x="10744200" y="3487043"/>
            <a:ext cx="6818948"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b="1" dirty="0">
                <a:solidFill>
                  <a:srgbClr val="876D4B"/>
                </a:solidFill>
                <a:latin typeface="Tahoma" pitchFamily="34" charset="0"/>
                <a:ea typeface="Tahoma" pitchFamily="34" charset="-122"/>
                <a:cs typeface="Tahoma" pitchFamily="34" charset="-120"/>
              </a:rPr>
              <a:t>Expand Partnerships for Regional Anchor Refinery. </a:t>
            </a:r>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Plan cathode refinery for post‑2030 commissioning.</a:t>
            </a:r>
            <a:endParaRPr lang="en-US" sz="975" dirty="0"/>
          </a:p>
        </p:txBody>
      </p:sp>
      <p:sp>
        <p:nvSpPr>
          <p:cNvPr id="37" name="Shape 35"/>
          <p:cNvSpPr/>
          <p:nvPr/>
        </p:nvSpPr>
        <p:spPr>
          <a:xfrm>
            <a:off x="762000" y="4342309"/>
            <a:ext cx="16764000" cy="1287661"/>
          </a:xfrm>
          <a:prstGeom prst="rect">
            <a:avLst/>
          </a:prstGeom>
          <a:solidFill>
            <a:srgbClr val="433626">
              <a:alpha val="3000"/>
            </a:srgbClr>
          </a:solidFill>
          <a:ln/>
        </p:spPr>
      </p:sp>
      <p:sp>
        <p:nvSpPr>
          <p:cNvPr id="38" name="Shape 36"/>
          <p:cNvSpPr/>
          <p:nvPr/>
        </p:nvSpPr>
        <p:spPr>
          <a:xfrm>
            <a:off x="762000" y="5620445"/>
            <a:ext cx="1428750" cy="9525"/>
          </a:xfrm>
          <a:prstGeom prst="rect">
            <a:avLst/>
          </a:prstGeom>
          <a:solidFill>
            <a:srgbClr val="E5E0D2"/>
          </a:solidFill>
          <a:ln/>
        </p:spPr>
      </p:sp>
      <p:sp>
        <p:nvSpPr>
          <p:cNvPr id="39" name="Text 37"/>
          <p:cNvSpPr/>
          <p:nvPr/>
        </p:nvSpPr>
        <p:spPr>
          <a:xfrm>
            <a:off x="933450" y="4494709"/>
            <a:ext cx="1162050" cy="1011436"/>
          </a:xfrm>
          <a:prstGeom prst="rect">
            <a:avLst/>
          </a:prstGeom>
          <a:noFill/>
          <a:ln/>
        </p:spPr>
        <p:txBody>
          <a:bodyPr wrap="square" lIns="25400" tIns="25400" rIns="25400" bIns="25400" rtlCol="0" anchor="t">
            <a:normAutofit/>
          </a:bodyPr>
          <a:lstStyle/>
          <a:p>
            <a:pPr algn="l" indent="0" marL="0">
              <a:lnSpc>
                <a:spcPct val="140000"/>
              </a:lnSpc>
              <a:buNone/>
            </a:pPr>
            <a:r>
              <a:rPr lang="en-US" sz="1275" b="1" dirty="0">
                <a:solidFill>
                  <a:srgbClr val="433626"/>
                </a:solidFill>
                <a:latin typeface="Tahoma" pitchFamily="34" charset="0"/>
                <a:ea typeface="Tahoma" pitchFamily="34" charset="-122"/>
                <a:cs typeface="Tahoma" pitchFamily="34" charset="-120"/>
              </a:rPr>
              <a:t>Rare Earths (REE) </a:t>
            </a:r>
            <a:pPr algn="l" indent="0" marL="0">
              <a:lnSpc>
                <a:spcPct val="140000"/>
              </a:lnSpc>
              <a:buNone/>
            </a:pPr>
            <a:r>
              <a:rPr lang="en-US" sz="975" dirty="0">
                <a:solidFill>
                  <a:srgbClr val="57534A"/>
                </a:solidFill>
                <a:latin typeface="Tahoma" pitchFamily="34" charset="0"/>
                <a:ea typeface="Tahoma" pitchFamily="34" charset="-122"/>
                <a:cs typeface="Tahoma" pitchFamily="34" charset="-120"/>
              </a:rPr>
              <a:t>China‑dominant; diversification underway</a:t>
            </a:r>
            <a:endParaRPr lang="en-US" sz="975" dirty="0"/>
          </a:p>
        </p:txBody>
      </p:sp>
      <p:sp>
        <p:nvSpPr>
          <p:cNvPr id="40" name="Shape 38"/>
          <p:cNvSpPr/>
          <p:nvPr/>
        </p:nvSpPr>
        <p:spPr>
          <a:xfrm>
            <a:off x="2190750" y="5620445"/>
            <a:ext cx="1905000" cy="9525"/>
          </a:xfrm>
          <a:prstGeom prst="rect">
            <a:avLst/>
          </a:prstGeom>
          <a:solidFill>
            <a:srgbClr val="E5E0D2"/>
          </a:solidFill>
          <a:ln/>
        </p:spPr>
      </p:sp>
      <p:sp>
        <p:nvSpPr>
          <p:cNvPr id="41" name="Text 39"/>
          <p:cNvSpPr/>
          <p:nvPr/>
        </p:nvSpPr>
        <p:spPr>
          <a:xfrm>
            <a:off x="2362200" y="4494709"/>
            <a:ext cx="1638300" cy="1011436"/>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Magnets (EV, wind, defense) · Catalysts · Polishing</a:t>
            </a:r>
            <a:endParaRPr lang="en-US" sz="975" dirty="0"/>
          </a:p>
        </p:txBody>
      </p:sp>
      <p:sp>
        <p:nvSpPr>
          <p:cNvPr id="42" name="Shape 40"/>
          <p:cNvSpPr/>
          <p:nvPr/>
        </p:nvSpPr>
        <p:spPr>
          <a:xfrm>
            <a:off x="4095750" y="5620445"/>
            <a:ext cx="1333500" cy="9525"/>
          </a:xfrm>
          <a:prstGeom prst="rect">
            <a:avLst/>
          </a:prstGeom>
          <a:solidFill>
            <a:srgbClr val="E5E0D2"/>
          </a:solidFill>
          <a:ln/>
        </p:spPr>
      </p:sp>
      <p:sp>
        <p:nvSpPr>
          <p:cNvPr id="43" name="Text 41"/>
          <p:cNvSpPr/>
          <p:nvPr/>
        </p:nvSpPr>
        <p:spPr>
          <a:xfrm>
            <a:off x="4191000" y="4494709"/>
            <a:ext cx="1066800" cy="1011436"/>
          </a:xfrm>
          <a:prstGeom prst="rect">
            <a:avLst/>
          </a:prstGeom>
          <a:noFill/>
          <a:ln/>
        </p:spPr>
        <p:txBody>
          <a:bodyPr wrap="square" lIns="25400" tIns="25400" rIns="25400" bIns="25400" rtlCol="0" anchor="t">
            <a:normAutofit/>
          </a:bodyPr>
          <a:lstStyle/>
          <a:p>
            <a:pPr algn="r" indent="0" marL="0">
              <a:lnSpc>
                <a:spcPct val="140000"/>
              </a:lnSpc>
              <a:buNone/>
            </a:pPr>
            <a:r>
              <a:rPr lang="en-US" sz="975" b="1" dirty="0">
                <a:solidFill>
                  <a:srgbClr val="29261B"/>
                </a:solidFill>
                <a:latin typeface="Tahoma" pitchFamily="34" charset="0"/>
                <a:ea typeface="Tahoma" pitchFamily="34" charset="-122"/>
                <a:cs typeface="Tahoma" pitchFamily="34" charset="-120"/>
              </a:rPr>
              <a:t>90% </a:t>
            </a:r>
            <a:pPr algn="r" indent="0" marL="0">
              <a:lnSpc>
                <a:spcPct val="140000"/>
              </a:lnSpc>
              <a:buNone/>
            </a:pPr>
            <a:r>
              <a:rPr lang="en-US" sz="975" dirty="0">
                <a:solidFill>
                  <a:srgbClr val="29261B"/>
                </a:solidFill>
                <a:latin typeface="Tahoma" pitchFamily="34" charset="0"/>
                <a:ea typeface="Tahoma" pitchFamily="34" charset="-122"/>
                <a:cs typeface="Tahoma" pitchFamily="34" charset="-120"/>
              </a:rPr>
              <a:t>| 5% | 2%</a:t>
            </a:r>
            <a:endParaRPr lang="en-US" sz="975" dirty="0"/>
          </a:p>
        </p:txBody>
      </p:sp>
      <p:sp>
        <p:nvSpPr>
          <p:cNvPr id="44" name="Shape 42"/>
          <p:cNvSpPr/>
          <p:nvPr/>
        </p:nvSpPr>
        <p:spPr>
          <a:xfrm>
            <a:off x="5429250" y="5620445"/>
            <a:ext cx="2571750" cy="9525"/>
          </a:xfrm>
          <a:prstGeom prst="rect">
            <a:avLst/>
          </a:prstGeom>
          <a:solidFill>
            <a:srgbClr val="E5E0D2"/>
          </a:solidFill>
          <a:ln/>
        </p:spPr>
      </p:sp>
      <p:sp>
        <p:nvSpPr>
          <p:cNvPr id="45" name="Text 43"/>
          <p:cNvSpPr/>
          <p:nvPr/>
        </p:nvSpPr>
        <p:spPr>
          <a:xfrm>
            <a:off x="5600700" y="4494709"/>
            <a:ext cx="2306003" cy="1011436"/>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Highest non‑China premium of any critical mineral; fastest path to materiality with reduced CAPEX exposure; multiple intl. policy programmes.</a:t>
            </a:r>
            <a:endParaRPr lang="en-US" sz="975" dirty="0"/>
          </a:p>
        </p:txBody>
      </p:sp>
      <p:sp>
        <p:nvSpPr>
          <p:cNvPr id="46" name="Shape 44"/>
          <p:cNvSpPr/>
          <p:nvPr/>
        </p:nvSpPr>
        <p:spPr>
          <a:xfrm>
            <a:off x="8001000" y="5620445"/>
            <a:ext cx="2571750" cy="9525"/>
          </a:xfrm>
          <a:prstGeom prst="rect">
            <a:avLst/>
          </a:prstGeom>
          <a:solidFill>
            <a:srgbClr val="E5E0D2"/>
          </a:solidFill>
          <a:ln/>
        </p:spPr>
      </p:sp>
      <p:sp>
        <p:nvSpPr>
          <p:cNvPr id="47" name="Text 45"/>
          <p:cNvSpPr/>
          <p:nvPr/>
        </p:nvSpPr>
        <p:spPr>
          <a:xfrm>
            <a:off x="8172450" y="4494709"/>
            <a:ext cx="2306003" cy="1011436"/>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Complex multi‑stage separation, history of CAPEX overruns; China retaliation tools (price, technology, licensing).</a:t>
            </a:r>
            <a:endParaRPr lang="en-US" sz="975" dirty="0"/>
          </a:p>
        </p:txBody>
      </p:sp>
      <p:sp>
        <p:nvSpPr>
          <p:cNvPr id="48" name="Shape 46"/>
          <p:cNvSpPr/>
          <p:nvPr/>
        </p:nvSpPr>
        <p:spPr>
          <a:xfrm>
            <a:off x="10572750" y="5620445"/>
            <a:ext cx="6953250" cy="9525"/>
          </a:xfrm>
          <a:prstGeom prst="rect">
            <a:avLst/>
          </a:prstGeom>
          <a:solidFill>
            <a:srgbClr val="E5E0D2"/>
          </a:solidFill>
          <a:ln/>
        </p:spPr>
      </p:sp>
      <p:sp>
        <p:nvSpPr>
          <p:cNvPr id="49" name="Text 47"/>
          <p:cNvSpPr/>
          <p:nvPr/>
        </p:nvSpPr>
        <p:spPr>
          <a:xfrm>
            <a:off x="10744200" y="4494709"/>
            <a:ext cx="6818948" cy="1011436"/>
          </a:xfrm>
          <a:prstGeom prst="rect">
            <a:avLst/>
          </a:prstGeom>
          <a:noFill/>
          <a:ln/>
        </p:spPr>
        <p:txBody>
          <a:bodyPr wrap="square" lIns="25400" tIns="25400" rIns="25400" bIns="25400" rtlCol="0" anchor="t">
            <a:normAutofit/>
          </a:bodyPr>
          <a:lstStyle/>
          <a:p>
            <a:pPr algn="l" indent="0" marL="0">
              <a:lnSpc>
                <a:spcPct val="140000"/>
              </a:lnSpc>
              <a:buNone/>
            </a:pPr>
            <a:r>
              <a:rPr lang="en-US" sz="975" b="1" dirty="0">
                <a:solidFill>
                  <a:srgbClr val="876D4B"/>
                </a:solidFill>
                <a:latin typeface="Tahoma" pitchFamily="34" charset="0"/>
                <a:ea typeface="Tahoma" pitchFamily="34" charset="-122"/>
                <a:cs typeface="Tahoma" pitchFamily="34" charset="-120"/>
              </a:rPr>
              <a:t>Capture Premium via Equity First, Then Refinery. </a:t>
            </a:r>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Sequence small‑scale NdPr refinery post‑2028.</a:t>
            </a:r>
            <a:endParaRPr lang="en-US" sz="975" dirty="0"/>
          </a:p>
        </p:txBody>
      </p:sp>
      <p:sp>
        <p:nvSpPr>
          <p:cNvPr id="50" name="Shape 48"/>
          <p:cNvSpPr/>
          <p:nvPr/>
        </p:nvSpPr>
        <p:spPr>
          <a:xfrm>
            <a:off x="762000" y="6628110"/>
            <a:ext cx="1428750" cy="9525"/>
          </a:xfrm>
          <a:prstGeom prst="rect">
            <a:avLst/>
          </a:prstGeom>
          <a:solidFill>
            <a:srgbClr val="E5E0D2"/>
          </a:solidFill>
          <a:ln/>
        </p:spPr>
      </p:sp>
      <p:sp>
        <p:nvSpPr>
          <p:cNvPr id="51" name="Text 49"/>
          <p:cNvSpPr/>
          <p:nvPr/>
        </p:nvSpPr>
        <p:spPr>
          <a:xfrm>
            <a:off x="933450" y="5782370"/>
            <a:ext cx="1162050" cy="731441"/>
          </a:xfrm>
          <a:prstGeom prst="rect">
            <a:avLst/>
          </a:prstGeom>
          <a:noFill/>
          <a:ln/>
        </p:spPr>
        <p:txBody>
          <a:bodyPr wrap="square" lIns="25400" tIns="25400" rIns="25400" bIns="25400" rtlCol="0" anchor="t">
            <a:normAutofit/>
          </a:bodyPr>
          <a:lstStyle/>
          <a:p>
            <a:pPr algn="l" indent="0" marL="0">
              <a:lnSpc>
                <a:spcPct val="140000"/>
              </a:lnSpc>
              <a:buNone/>
            </a:pPr>
            <a:r>
              <a:rPr lang="en-US" sz="1275" b="1" dirty="0">
                <a:solidFill>
                  <a:srgbClr val="433626"/>
                </a:solidFill>
                <a:latin typeface="Tahoma" pitchFamily="34" charset="0"/>
                <a:ea typeface="Tahoma" pitchFamily="34" charset="-122"/>
                <a:cs typeface="Tahoma" pitchFamily="34" charset="-120"/>
              </a:rPr>
              <a:t>Cobalt (Co) </a:t>
            </a:r>
            <a:pPr algn="l" indent="0" marL="0">
              <a:lnSpc>
                <a:spcPct val="140000"/>
              </a:lnSpc>
              <a:buNone/>
            </a:pPr>
            <a:r>
              <a:rPr lang="en-US" sz="975" dirty="0">
                <a:solidFill>
                  <a:srgbClr val="57534A"/>
                </a:solidFill>
                <a:latin typeface="Tahoma" pitchFamily="34" charset="0"/>
                <a:ea typeface="Tahoma" pitchFamily="34" charset="-122"/>
                <a:cs typeface="Tahoma" pitchFamily="34" charset="-120"/>
              </a:rPr>
              <a:t>Mature, supply‑tight</a:t>
            </a:r>
            <a:endParaRPr lang="en-US" sz="975" dirty="0"/>
          </a:p>
        </p:txBody>
      </p:sp>
      <p:sp>
        <p:nvSpPr>
          <p:cNvPr id="52" name="Shape 50"/>
          <p:cNvSpPr/>
          <p:nvPr/>
        </p:nvSpPr>
        <p:spPr>
          <a:xfrm>
            <a:off x="2190750" y="6628110"/>
            <a:ext cx="1905000" cy="9525"/>
          </a:xfrm>
          <a:prstGeom prst="rect">
            <a:avLst/>
          </a:prstGeom>
          <a:solidFill>
            <a:srgbClr val="E5E0D2"/>
          </a:solidFill>
          <a:ln/>
        </p:spPr>
      </p:sp>
      <p:sp>
        <p:nvSpPr>
          <p:cNvPr id="53" name="Text 51"/>
          <p:cNvSpPr/>
          <p:nvPr/>
        </p:nvSpPr>
        <p:spPr>
          <a:xfrm>
            <a:off x="2362200" y="5782370"/>
            <a:ext cx="1638300"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NMC Cathodes · Superalloys (Aerospace) · Magnets</a:t>
            </a:r>
            <a:endParaRPr lang="en-US" sz="975" dirty="0"/>
          </a:p>
        </p:txBody>
      </p:sp>
      <p:sp>
        <p:nvSpPr>
          <p:cNvPr id="54" name="Shape 52"/>
          <p:cNvSpPr/>
          <p:nvPr/>
        </p:nvSpPr>
        <p:spPr>
          <a:xfrm>
            <a:off x="4095750" y="6628110"/>
            <a:ext cx="1333500" cy="9525"/>
          </a:xfrm>
          <a:prstGeom prst="rect">
            <a:avLst/>
          </a:prstGeom>
          <a:solidFill>
            <a:srgbClr val="E5E0D2"/>
          </a:solidFill>
          <a:ln/>
        </p:spPr>
      </p:sp>
      <p:sp>
        <p:nvSpPr>
          <p:cNvPr id="55" name="Text 53"/>
          <p:cNvSpPr/>
          <p:nvPr/>
        </p:nvSpPr>
        <p:spPr>
          <a:xfrm>
            <a:off x="4191000" y="5782370"/>
            <a:ext cx="1066800" cy="731441"/>
          </a:xfrm>
          <a:prstGeom prst="rect">
            <a:avLst/>
          </a:prstGeom>
          <a:noFill/>
          <a:ln/>
        </p:spPr>
        <p:txBody>
          <a:bodyPr wrap="square" lIns="25400" tIns="25400" rIns="25400" bIns="25400" rtlCol="0" anchor="t">
            <a:normAutofit/>
          </a:bodyPr>
          <a:lstStyle/>
          <a:p>
            <a:pPr algn="r" indent="0" marL="0">
              <a:lnSpc>
                <a:spcPct val="140000"/>
              </a:lnSpc>
              <a:buNone/>
            </a:pPr>
            <a:r>
              <a:rPr lang="en-US" sz="975" b="1" dirty="0">
                <a:solidFill>
                  <a:srgbClr val="29261B"/>
                </a:solidFill>
                <a:latin typeface="Tahoma" pitchFamily="34" charset="0"/>
                <a:ea typeface="Tahoma" pitchFamily="34" charset="-122"/>
                <a:cs typeface="Tahoma" pitchFamily="34" charset="-120"/>
              </a:rPr>
              <a:t>79% </a:t>
            </a:r>
            <a:pPr algn="r" indent="0" marL="0">
              <a:lnSpc>
                <a:spcPct val="140000"/>
              </a:lnSpc>
              <a:buNone/>
            </a:pPr>
            <a:r>
              <a:rPr lang="en-US" sz="975" dirty="0">
                <a:solidFill>
                  <a:srgbClr val="29261B"/>
                </a:solidFill>
                <a:latin typeface="Tahoma" pitchFamily="34" charset="0"/>
                <a:ea typeface="Tahoma" pitchFamily="34" charset="-122"/>
                <a:cs typeface="Tahoma" pitchFamily="34" charset="-120"/>
              </a:rPr>
              <a:t>| 9% | 3%</a:t>
            </a:r>
            <a:endParaRPr lang="en-US" sz="975" dirty="0"/>
          </a:p>
        </p:txBody>
      </p:sp>
      <p:sp>
        <p:nvSpPr>
          <p:cNvPr id="56" name="Shape 54"/>
          <p:cNvSpPr/>
          <p:nvPr/>
        </p:nvSpPr>
        <p:spPr>
          <a:xfrm>
            <a:off x="5429250" y="6628110"/>
            <a:ext cx="2571750" cy="9525"/>
          </a:xfrm>
          <a:prstGeom prst="rect">
            <a:avLst/>
          </a:prstGeom>
          <a:solidFill>
            <a:srgbClr val="E5E0D2"/>
          </a:solidFill>
          <a:ln/>
        </p:spPr>
      </p:sp>
      <p:sp>
        <p:nvSpPr>
          <p:cNvPr id="57" name="Text 55"/>
          <p:cNvSpPr/>
          <p:nvPr/>
        </p:nvSpPr>
        <p:spPr>
          <a:xfrm>
            <a:off x="5600700" y="5782370"/>
            <a:ext cx="2306003"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Capital‑efficient with multi‑application optionality; growing demand for black‑mass recycling.</a:t>
            </a:r>
            <a:endParaRPr lang="en-US" sz="975" dirty="0"/>
          </a:p>
        </p:txBody>
      </p:sp>
      <p:sp>
        <p:nvSpPr>
          <p:cNvPr id="58" name="Shape 56"/>
          <p:cNvSpPr/>
          <p:nvPr/>
        </p:nvSpPr>
        <p:spPr>
          <a:xfrm>
            <a:off x="8001000" y="6628110"/>
            <a:ext cx="2571750" cy="9525"/>
          </a:xfrm>
          <a:prstGeom prst="rect">
            <a:avLst/>
          </a:prstGeom>
          <a:solidFill>
            <a:srgbClr val="E5E0D2"/>
          </a:solidFill>
          <a:ln/>
        </p:spPr>
      </p:sp>
      <p:sp>
        <p:nvSpPr>
          <p:cNvPr id="59" name="Text 57"/>
          <p:cNvSpPr/>
          <p:nvPr/>
        </p:nvSpPr>
        <p:spPr>
          <a:xfrm>
            <a:off x="8172450" y="5782370"/>
            <a:ext cx="2306003"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Extreme price volatility (-80% peak‑to‑trough 2022–24); DRC concentration risk (&gt;70% of mined supply).</a:t>
            </a:r>
            <a:endParaRPr lang="en-US" sz="975" dirty="0"/>
          </a:p>
        </p:txBody>
      </p:sp>
      <p:sp>
        <p:nvSpPr>
          <p:cNvPr id="60" name="Shape 58"/>
          <p:cNvSpPr/>
          <p:nvPr/>
        </p:nvSpPr>
        <p:spPr>
          <a:xfrm>
            <a:off x="10572750" y="6628110"/>
            <a:ext cx="6953250" cy="9525"/>
          </a:xfrm>
          <a:prstGeom prst="rect">
            <a:avLst/>
          </a:prstGeom>
          <a:solidFill>
            <a:srgbClr val="E5E0D2"/>
          </a:solidFill>
          <a:ln/>
        </p:spPr>
      </p:sp>
      <p:sp>
        <p:nvSpPr>
          <p:cNvPr id="61" name="Text 59"/>
          <p:cNvSpPr/>
          <p:nvPr/>
        </p:nvSpPr>
        <p:spPr>
          <a:xfrm>
            <a:off x="10744200" y="5782370"/>
            <a:ext cx="6818948"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b="1" dirty="0">
                <a:solidFill>
                  <a:srgbClr val="876D4B"/>
                </a:solidFill>
                <a:latin typeface="Tahoma" pitchFamily="34" charset="0"/>
                <a:ea typeface="Tahoma" pitchFamily="34" charset="-122"/>
                <a:cs typeface="Tahoma" pitchFamily="34" charset="-120"/>
              </a:rPr>
              <a:t>Build via Recycling and Equity. </a:t>
            </a:r>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Target battery‑grade sulphate refinery post‑2030 once non‑China premium sustained.</a:t>
            </a:r>
            <a:endParaRPr lang="en-US" sz="975" dirty="0"/>
          </a:p>
        </p:txBody>
      </p:sp>
      <p:sp>
        <p:nvSpPr>
          <p:cNvPr id="62" name="Shape 60"/>
          <p:cNvSpPr/>
          <p:nvPr/>
        </p:nvSpPr>
        <p:spPr>
          <a:xfrm>
            <a:off x="762000" y="6637636"/>
            <a:ext cx="16764000" cy="1007666"/>
          </a:xfrm>
          <a:prstGeom prst="rect">
            <a:avLst/>
          </a:prstGeom>
          <a:solidFill>
            <a:srgbClr val="433626">
              <a:alpha val="3000"/>
            </a:srgbClr>
          </a:solidFill>
          <a:ln/>
        </p:spPr>
      </p:sp>
      <p:sp>
        <p:nvSpPr>
          <p:cNvPr id="63" name="Shape 61"/>
          <p:cNvSpPr/>
          <p:nvPr/>
        </p:nvSpPr>
        <p:spPr>
          <a:xfrm>
            <a:off x="762000" y="7635776"/>
            <a:ext cx="1428750" cy="9525"/>
          </a:xfrm>
          <a:prstGeom prst="rect">
            <a:avLst/>
          </a:prstGeom>
          <a:solidFill>
            <a:srgbClr val="E5E0D2"/>
          </a:solidFill>
          <a:ln/>
        </p:spPr>
      </p:sp>
      <p:sp>
        <p:nvSpPr>
          <p:cNvPr id="64" name="Text 62"/>
          <p:cNvSpPr/>
          <p:nvPr/>
        </p:nvSpPr>
        <p:spPr>
          <a:xfrm>
            <a:off x="933450" y="6790036"/>
            <a:ext cx="1162050" cy="731441"/>
          </a:xfrm>
          <a:prstGeom prst="rect">
            <a:avLst/>
          </a:prstGeom>
          <a:noFill/>
          <a:ln/>
        </p:spPr>
        <p:txBody>
          <a:bodyPr wrap="square" lIns="25400" tIns="25400" rIns="25400" bIns="25400" rtlCol="0" anchor="t">
            <a:normAutofit/>
          </a:bodyPr>
          <a:lstStyle/>
          <a:p>
            <a:pPr algn="l" indent="0" marL="0">
              <a:lnSpc>
                <a:spcPct val="140000"/>
              </a:lnSpc>
              <a:buNone/>
            </a:pPr>
            <a:r>
              <a:rPr lang="en-US" sz="1275" b="1" dirty="0">
                <a:solidFill>
                  <a:srgbClr val="433626"/>
                </a:solidFill>
                <a:latin typeface="Tahoma" pitchFamily="34" charset="0"/>
                <a:ea typeface="Tahoma" pitchFamily="34" charset="-122"/>
                <a:cs typeface="Tahoma" pitchFamily="34" charset="-120"/>
              </a:rPr>
              <a:t>Lithium (Li) </a:t>
            </a:r>
            <a:pPr algn="l" indent="0" marL="0">
              <a:lnSpc>
                <a:spcPct val="140000"/>
              </a:lnSpc>
              <a:buNone/>
            </a:pPr>
            <a:r>
              <a:rPr lang="en-US" sz="975" dirty="0">
                <a:solidFill>
                  <a:srgbClr val="57534A"/>
                </a:solidFill>
                <a:latin typeface="Tahoma" pitchFamily="34" charset="0"/>
                <a:ea typeface="Tahoma" pitchFamily="34" charset="-122"/>
                <a:cs typeface="Tahoma" pitchFamily="34" charset="-120"/>
              </a:rPr>
              <a:t>Growing; oversupply clearing</a:t>
            </a:r>
            <a:endParaRPr lang="en-US" sz="975" dirty="0"/>
          </a:p>
        </p:txBody>
      </p:sp>
      <p:sp>
        <p:nvSpPr>
          <p:cNvPr id="65" name="Shape 63"/>
          <p:cNvSpPr/>
          <p:nvPr/>
        </p:nvSpPr>
        <p:spPr>
          <a:xfrm>
            <a:off x="2190750" y="7635776"/>
            <a:ext cx="1905000" cy="9525"/>
          </a:xfrm>
          <a:prstGeom prst="rect">
            <a:avLst/>
          </a:prstGeom>
          <a:solidFill>
            <a:srgbClr val="E5E0D2"/>
          </a:solidFill>
          <a:ln/>
        </p:spPr>
      </p:sp>
      <p:sp>
        <p:nvSpPr>
          <p:cNvPr id="66" name="Text 64"/>
          <p:cNvSpPr/>
          <p:nvPr/>
        </p:nvSpPr>
        <p:spPr>
          <a:xfrm>
            <a:off x="2362200" y="6790036"/>
            <a:ext cx="1638300"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LFP Carbonate · NMC Hydroxide · Glass · Greases</a:t>
            </a:r>
            <a:endParaRPr lang="en-US" sz="975" dirty="0"/>
          </a:p>
        </p:txBody>
      </p:sp>
      <p:sp>
        <p:nvSpPr>
          <p:cNvPr id="67" name="Shape 65"/>
          <p:cNvSpPr/>
          <p:nvPr/>
        </p:nvSpPr>
        <p:spPr>
          <a:xfrm>
            <a:off x="4095750" y="7635776"/>
            <a:ext cx="1333500" cy="9525"/>
          </a:xfrm>
          <a:prstGeom prst="rect">
            <a:avLst/>
          </a:prstGeom>
          <a:solidFill>
            <a:srgbClr val="E5E0D2"/>
          </a:solidFill>
          <a:ln/>
        </p:spPr>
      </p:sp>
      <p:sp>
        <p:nvSpPr>
          <p:cNvPr id="68" name="Text 66"/>
          <p:cNvSpPr/>
          <p:nvPr/>
        </p:nvSpPr>
        <p:spPr>
          <a:xfrm>
            <a:off x="4191000" y="6790036"/>
            <a:ext cx="1066800" cy="731441"/>
          </a:xfrm>
          <a:prstGeom prst="rect">
            <a:avLst/>
          </a:prstGeom>
          <a:noFill/>
          <a:ln/>
        </p:spPr>
        <p:txBody>
          <a:bodyPr wrap="square" lIns="25400" tIns="25400" rIns="25400" bIns="25400" rtlCol="0" anchor="t">
            <a:normAutofit/>
          </a:bodyPr>
          <a:lstStyle/>
          <a:p>
            <a:pPr algn="r" indent="0" marL="0">
              <a:lnSpc>
                <a:spcPct val="140000"/>
              </a:lnSpc>
              <a:buNone/>
            </a:pPr>
            <a:r>
              <a:rPr lang="en-US" sz="975" b="1" dirty="0">
                <a:solidFill>
                  <a:srgbClr val="29261B"/>
                </a:solidFill>
                <a:latin typeface="Tahoma" pitchFamily="34" charset="0"/>
                <a:ea typeface="Tahoma" pitchFamily="34" charset="-122"/>
                <a:cs typeface="Tahoma" pitchFamily="34" charset="-120"/>
              </a:rPr>
              <a:t>65% </a:t>
            </a:r>
            <a:pPr algn="r" indent="0" marL="0">
              <a:lnSpc>
                <a:spcPct val="140000"/>
              </a:lnSpc>
              <a:buNone/>
            </a:pPr>
            <a:r>
              <a:rPr lang="en-US" sz="975" dirty="0">
                <a:solidFill>
                  <a:srgbClr val="29261B"/>
                </a:solidFill>
                <a:latin typeface="Tahoma" pitchFamily="34" charset="0"/>
                <a:ea typeface="Tahoma" pitchFamily="34" charset="-122"/>
                <a:cs typeface="Tahoma" pitchFamily="34" charset="-120"/>
              </a:rPr>
              <a:t>| 16% | 5%</a:t>
            </a:r>
            <a:endParaRPr lang="en-US" sz="975" dirty="0"/>
          </a:p>
        </p:txBody>
      </p:sp>
      <p:sp>
        <p:nvSpPr>
          <p:cNvPr id="69" name="Shape 67"/>
          <p:cNvSpPr/>
          <p:nvPr/>
        </p:nvSpPr>
        <p:spPr>
          <a:xfrm>
            <a:off x="5429250" y="7635776"/>
            <a:ext cx="2571750" cy="9525"/>
          </a:xfrm>
          <a:prstGeom prst="rect">
            <a:avLst/>
          </a:prstGeom>
          <a:solidFill>
            <a:srgbClr val="E5E0D2"/>
          </a:solidFill>
          <a:ln/>
        </p:spPr>
      </p:sp>
      <p:sp>
        <p:nvSpPr>
          <p:cNvPr id="70" name="Text 68"/>
          <p:cNvSpPr/>
          <p:nvPr/>
        </p:nvSpPr>
        <p:spPr>
          <a:xfrm>
            <a:off x="5600700" y="6790036"/>
            <a:ext cx="2306003"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Long‑term EV and energy‑storage demand growth; downstream integration optionality with UAE battery ambitions.</a:t>
            </a:r>
            <a:endParaRPr lang="en-US" sz="975" dirty="0"/>
          </a:p>
        </p:txBody>
      </p:sp>
      <p:sp>
        <p:nvSpPr>
          <p:cNvPr id="71" name="Shape 69"/>
          <p:cNvSpPr/>
          <p:nvPr/>
        </p:nvSpPr>
        <p:spPr>
          <a:xfrm>
            <a:off x="8001000" y="7635776"/>
            <a:ext cx="2571750" cy="9525"/>
          </a:xfrm>
          <a:prstGeom prst="rect">
            <a:avLst/>
          </a:prstGeom>
          <a:solidFill>
            <a:srgbClr val="E5E0D2"/>
          </a:solidFill>
          <a:ln/>
        </p:spPr>
      </p:sp>
      <p:sp>
        <p:nvSpPr>
          <p:cNvPr id="72" name="Text 70"/>
          <p:cNvSpPr/>
          <p:nvPr/>
        </p:nvSpPr>
        <p:spPr>
          <a:xfrm>
            <a:off x="8172450" y="6790036"/>
            <a:ext cx="2306003"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Structurally disadvantaged on costs to brine producers; established players have faced material execution risks.</a:t>
            </a:r>
            <a:endParaRPr lang="en-US" sz="975" dirty="0"/>
          </a:p>
        </p:txBody>
      </p:sp>
      <p:sp>
        <p:nvSpPr>
          <p:cNvPr id="73" name="Shape 71"/>
          <p:cNvSpPr/>
          <p:nvPr/>
        </p:nvSpPr>
        <p:spPr>
          <a:xfrm>
            <a:off x="10572750" y="7635776"/>
            <a:ext cx="6953250" cy="9525"/>
          </a:xfrm>
          <a:prstGeom prst="rect">
            <a:avLst/>
          </a:prstGeom>
          <a:solidFill>
            <a:srgbClr val="E5E0D2"/>
          </a:solidFill>
          <a:ln/>
        </p:spPr>
      </p:sp>
      <p:sp>
        <p:nvSpPr>
          <p:cNvPr id="74" name="Text 72"/>
          <p:cNvSpPr/>
          <p:nvPr/>
        </p:nvSpPr>
        <p:spPr>
          <a:xfrm>
            <a:off x="10744200" y="6790036"/>
            <a:ext cx="6818948" cy="731441"/>
          </a:xfrm>
          <a:prstGeom prst="rect">
            <a:avLst/>
          </a:prstGeom>
          <a:noFill/>
          <a:ln/>
        </p:spPr>
        <p:txBody>
          <a:bodyPr wrap="square" lIns="25400" tIns="25400" rIns="25400" bIns="25400" rtlCol="0" anchor="t">
            <a:normAutofit/>
          </a:bodyPr>
          <a:lstStyle/>
          <a:p>
            <a:pPr algn="l" indent="0" marL="0">
              <a:lnSpc>
                <a:spcPct val="140000"/>
              </a:lnSpc>
              <a:buNone/>
            </a:pPr>
            <a:r>
              <a:rPr lang="en-US" sz="975" b="1" dirty="0">
                <a:solidFill>
                  <a:srgbClr val="876D4B"/>
                </a:solidFill>
                <a:latin typeface="Tahoma" pitchFamily="34" charset="0"/>
                <a:ea typeface="Tahoma" pitchFamily="34" charset="-122"/>
                <a:cs typeface="Tahoma" pitchFamily="34" charset="-120"/>
              </a:rPr>
              <a:t>Develop Partnerships, Defer Refinery FID post‑2027. </a:t>
            </a:r>
            <a:pPr algn="l" indent="0" marL="0">
              <a:lnSpc>
                <a:spcPct val="140000"/>
              </a:lnSpc>
              <a:buNone/>
            </a:pPr>
            <a:r>
              <a:rPr lang="en-US" sz="975" dirty="0">
                <a:solidFill>
                  <a:srgbClr val="29261B"/>
                </a:solidFill>
                <a:latin typeface="Tahoma" pitchFamily="34" charset="0"/>
                <a:ea typeface="Tahoma" pitchFamily="34" charset="-122"/>
                <a:cs typeface="Tahoma" pitchFamily="34" charset="-120"/>
              </a:rPr>
              <a:t>Study LCE conversion via spodumene or DLE.</a:t>
            </a:r>
            <a:endParaRPr lang="en-US" sz="975" dirty="0"/>
          </a:p>
        </p:txBody>
      </p:sp>
      <p:sp>
        <p:nvSpPr>
          <p:cNvPr id="75" name="Text 73"/>
          <p:cNvSpPr/>
          <p:nvPr/>
        </p:nvSpPr>
        <p:spPr>
          <a:xfrm>
            <a:off x="762000" y="7802463"/>
            <a:ext cx="1684437" cy="198090"/>
          </a:xfrm>
          <a:prstGeom prst="rect">
            <a:avLst/>
          </a:prstGeom>
          <a:noFill/>
          <a:ln/>
        </p:spPr>
        <p:txBody>
          <a:bodyPr wrap="square" lIns="25400" tIns="25400" rIns="25400" bIns="25400" rtlCol="0" anchor="t">
            <a:normAutofit/>
          </a:bodyPr>
          <a:lstStyle/>
          <a:p>
            <a:pPr algn="l" indent="0" marL="0">
              <a:lnSpc>
                <a:spcPct val="140000"/>
              </a:lnSpc>
              <a:buNone/>
            </a:pPr>
            <a:r>
              <a:rPr lang="en-US" sz="900" b="1" spc="105" kern="0" dirty="0">
                <a:solidFill>
                  <a:srgbClr val="876D4B"/>
                </a:solidFill>
                <a:latin typeface="Tahoma" pitchFamily="34" charset="0"/>
                <a:ea typeface="Tahoma" pitchFamily="34" charset="-122"/>
                <a:cs typeface="Tahoma" pitchFamily="34" charset="-120"/>
              </a:rPr>
              <a:t>UAE REFERENCE PLANT</a:t>
            </a:r>
            <a:endParaRPr lang="en-US" sz="900" dirty="0"/>
          </a:p>
        </p:txBody>
      </p:sp>
      <p:sp>
        <p:nvSpPr>
          <p:cNvPr id="76" name="Text 74"/>
          <p:cNvSpPr/>
          <p:nvPr/>
        </p:nvSpPr>
        <p:spPr>
          <a:xfrm>
            <a:off x="2598837" y="7783413"/>
            <a:ext cx="3151448" cy="224780"/>
          </a:xfrm>
          <a:prstGeom prst="rect">
            <a:avLst/>
          </a:prstGeom>
          <a:noFill/>
          <a:ln/>
        </p:spPr>
        <p:txBody>
          <a:bodyPr wrap="square" lIns="25400" tIns="25400" rIns="25400" bIns="25400" rtlCol="0" anchor="t">
            <a:normAutofit/>
          </a:bodyPr>
          <a:lstStyle/>
          <a:p>
            <a:pPr algn="l" indent="0" marL="0">
              <a:lnSpc>
                <a:spcPct val="140000"/>
              </a:lnSpc>
              <a:buNone/>
            </a:pPr>
            <a:r>
              <a:rPr lang="en-US" sz="1050" b="1" dirty="0">
                <a:solidFill>
                  <a:srgbClr val="433626"/>
                </a:solidFill>
                <a:latin typeface="Tahoma" pitchFamily="34" charset="0"/>
                <a:ea typeface="Tahoma" pitchFamily="34" charset="-122"/>
                <a:cs typeface="Tahoma" pitchFamily="34" charset="-120"/>
              </a:rPr>
              <a:t>Cu </a:t>
            </a:r>
            <a:pPr algn="l" indent="0" marL="0">
              <a:lnSpc>
                <a:spcPct val="140000"/>
              </a:lnSpc>
              <a:buNone/>
            </a:pPr>
            <a:r>
              <a:rPr lang="en-US" sz="1050" dirty="0">
                <a:solidFill>
                  <a:srgbClr val="29261B"/>
                </a:solidFill>
                <a:latin typeface="Tahoma" pitchFamily="34" charset="0"/>
                <a:ea typeface="Tahoma" pitchFamily="34" charset="-122"/>
                <a:cs typeface="Tahoma" pitchFamily="34" charset="-120"/>
              </a:rPr>
              <a:t>300–500 kt/yr · USD 1.0–1.8 Bn · 5,000–7,500/t</a:t>
            </a:r>
            <a:endParaRPr lang="en-US" sz="1050" dirty="0"/>
          </a:p>
        </p:txBody>
      </p:sp>
      <p:sp>
        <p:nvSpPr>
          <p:cNvPr id="77" name="Text 75"/>
          <p:cNvSpPr/>
          <p:nvPr/>
        </p:nvSpPr>
        <p:spPr>
          <a:xfrm>
            <a:off x="5887095" y="7783413"/>
            <a:ext cx="3388132" cy="224780"/>
          </a:xfrm>
          <a:prstGeom prst="rect">
            <a:avLst/>
          </a:prstGeom>
          <a:noFill/>
          <a:ln/>
        </p:spPr>
        <p:txBody>
          <a:bodyPr wrap="square" lIns="25400" tIns="25400" rIns="25400" bIns="25400" rtlCol="0" anchor="t">
            <a:normAutofit/>
          </a:bodyPr>
          <a:lstStyle/>
          <a:p>
            <a:pPr algn="l" indent="0" marL="0">
              <a:lnSpc>
                <a:spcPct val="140000"/>
              </a:lnSpc>
              <a:buNone/>
            </a:pPr>
            <a:r>
              <a:rPr lang="en-US" sz="1050" b="1" dirty="0">
                <a:solidFill>
                  <a:srgbClr val="433626"/>
                </a:solidFill>
                <a:latin typeface="Tahoma" pitchFamily="34" charset="0"/>
                <a:ea typeface="Tahoma" pitchFamily="34" charset="-122"/>
                <a:cs typeface="Tahoma" pitchFamily="34" charset="-120"/>
              </a:rPr>
              <a:t>REE </a:t>
            </a:r>
            <a:pPr algn="l" indent="0" marL="0">
              <a:lnSpc>
                <a:spcPct val="140000"/>
              </a:lnSpc>
              <a:buNone/>
            </a:pPr>
            <a:r>
              <a:rPr lang="en-US" sz="1050" dirty="0">
                <a:solidFill>
                  <a:srgbClr val="29261B"/>
                </a:solidFill>
                <a:latin typeface="Tahoma" pitchFamily="34" charset="0"/>
                <a:ea typeface="Tahoma" pitchFamily="34" charset="-122"/>
                <a:cs typeface="Tahoma" pitchFamily="34" charset="-120"/>
              </a:rPr>
              <a:t>5 NdPr / 15 REO · USD 1.0–1.5 Bn · 4,500–7,000/t</a:t>
            </a:r>
            <a:endParaRPr lang="en-US" sz="1050" dirty="0"/>
          </a:p>
        </p:txBody>
      </p:sp>
      <p:sp>
        <p:nvSpPr>
          <p:cNvPr id="78" name="Text 76"/>
          <p:cNvSpPr/>
          <p:nvPr/>
        </p:nvSpPr>
        <p:spPr>
          <a:xfrm>
            <a:off x="9405144" y="7783413"/>
            <a:ext cx="2778844" cy="224780"/>
          </a:xfrm>
          <a:prstGeom prst="rect">
            <a:avLst/>
          </a:prstGeom>
          <a:noFill/>
          <a:ln/>
        </p:spPr>
        <p:txBody>
          <a:bodyPr wrap="square" lIns="25400" tIns="25400" rIns="25400" bIns="25400" rtlCol="0" anchor="t">
            <a:normAutofit/>
          </a:bodyPr>
          <a:lstStyle/>
          <a:p>
            <a:pPr algn="l" indent="0" marL="0">
              <a:lnSpc>
                <a:spcPct val="140000"/>
              </a:lnSpc>
              <a:buNone/>
            </a:pPr>
            <a:r>
              <a:rPr lang="en-US" sz="1050" b="1" dirty="0">
                <a:solidFill>
                  <a:srgbClr val="433626"/>
                </a:solidFill>
                <a:latin typeface="Tahoma" pitchFamily="34" charset="0"/>
                <a:ea typeface="Tahoma" pitchFamily="34" charset="-122"/>
                <a:cs typeface="Tahoma" pitchFamily="34" charset="-120"/>
              </a:rPr>
              <a:t>Co </a:t>
            </a:r>
            <a:pPr algn="l" indent="0" marL="0">
              <a:lnSpc>
                <a:spcPct val="140000"/>
              </a:lnSpc>
              <a:buNone/>
            </a:pPr>
            <a:r>
              <a:rPr lang="en-US" sz="1050" dirty="0">
                <a:solidFill>
                  <a:srgbClr val="29261B"/>
                </a:solidFill>
                <a:latin typeface="Tahoma" pitchFamily="34" charset="0"/>
                <a:ea typeface="Tahoma" pitchFamily="34" charset="-122"/>
                <a:cs typeface="Tahoma" pitchFamily="34" charset="-120"/>
              </a:rPr>
              <a:t>10 kt/yr · USD 0.7–1.1 Bn · 4,000–6,000/t</a:t>
            </a:r>
            <a:endParaRPr lang="en-US" sz="1050" dirty="0"/>
          </a:p>
        </p:txBody>
      </p:sp>
      <p:sp>
        <p:nvSpPr>
          <p:cNvPr id="79" name="Text 77"/>
          <p:cNvSpPr/>
          <p:nvPr/>
        </p:nvSpPr>
        <p:spPr>
          <a:xfrm>
            <a:off x="12331651" y="7783413"/>
            <a:ext cx="2668984" cy="224780"/>
          </a:xfrm>
          <a:prstGeom prst="rect">
            <a:avLst/>
          </a:prstGeom>
          <a:noFill/>
          <a:ln/>
        </p:spPr>
        <p:txBody>
          <a:bodyPr wrap="square" lIns="25400" tIns="25400" rIns="25400" bIns="25400" rtlCol="0" anchor="t">
            <a:normAutofit/>
          </a:bodyPr>
          <a:lstStyle/>
          <a:p>
            <a:pPr algn="l" indent="0" marL="0">
              <a:lnSpc>
                <a:spcPct val="140000"/>
              </a:lnSpc>
              <a:buNone/>
            </a:pPr>
            <a:r>
              <a:rPr lang="en-US" sz="1050" b="1" dirty="0">
                <a:solidFill>
                  <a:srgbClr val="433626"/>
                </a:solidFill>
                <a:latin typeface="Tahoma" pitchFamily="34" charset="0"/>
                <a:ea typeface="Tahoma" pitchFamily="34" charset="-122"/>
                <a:cs typeface="Tahoma" pitchFamily="34" charset="-120"/>
              </a:rPr>
              <a:t>Li </a:t>
            </a:r>
            <a:pPr algn="l" indent="0" marL="0">
              <a:lnSpc>
                <a:spcPct val="140000"/>
              </a:lnSpc>
              <a:buNone/>
            </a:pPr>
            <a:r>
              <a:rPr lang="en-US" sz="1050" dirty="0">
                <a:solidFill>
                  <a:srgbClr val="29261B"/>
                </a:solidFill>
                <a:latin typeface="Tahoma" pitchFamily="34" charset="0"/>
                <a:ea typeface="Tahoma" pitchFamily="34" charset="-122"/>
                <a:cs typeface="Tahoma" pitchFamily="34" charset="-120"/>
              </a:rPr>
              <a:t>25 LCE · USD 1.0–1.5 Bn · 3,000–5,000/t</a:t>
            </a:r>
            <a:endParaRPr lang="en-US" sz="1050" dirty="0"/>
          </a:p>
        </p:txBody>
      </p:sp>
      <p:sp>
        <p:nvSpPr>
          <p:cNvPr id="80" name="Shape 78"/>
          <p:cNvSpPr/>
          <p:nvPr/>
        </p:nvSpPr>
        <p:spPr>
          <a:xfrm>
            <a:off x="762000" y="9391650"/>
            <a:ext cx="16764000" cy="9525"/>
          </a:xfrm>
          <a:prstGeom prst="rect">
            <a:avLst/>
          </a:prstGeom>
          <a:solidFill>
            <a:srgbClr val="E5E0D2"/>
          </a:solidFill>
          <a:ln/>
        </p:spPr>
      </p:sp>
      <p:sp>
        <p:nvSpPr>
          <p:cNvPr id="81" name="Text 79"/>
          <p:cNvSpPr/>
          <p:nvPr/>
        </p:nvSpPr>
        <p:spPr>
          <a:xfrm>
            <a:off x="762000" y="8926910"/>
            <a:ext cx="12086844" cy="1169591"/>
          </a:xfrm>
          <a:prstGeom prst="rect">
            <a:avLst/>
          </a:prstGeom>
          <a:noFill/>
          <a:ln/>
        </p:spPr>
        <p:txBody>
          <a:bodyPr wrap="square" lIns="25400" tIns="25400" rIns="25400" bIns="25400" rtlCol="0" anchor="t">
            <a:normAutofit/>
          </a:bodyPr>
          <a:lstStyle/>
          <a:p>
            <a:pPr algn="l" indent="0" marL="0">
              <a:lnSpc>
                <a:spcPct val="135000"/>
              </a:lnSpc>
              <a:buNone/>
            </a:pPr>
            <a:r>
              <a:rPr lang="en-US" sz="1650" b="1" dirty="0">
                <a:solidFill>
                  <a:srgbClr val="29261B"/>
                </a:solidFill>
                <a:latin typeface="Tahoma" pitchFamily="34" charset="0"/>
                <a:ea typeface="Tahoma" pitchFamily="34" charset="-122"/>
                <a:cs typeface="Tahoma" pitchFamily="34" charset="-120"/>
              </a:rPr>
              <a:t>Sources: </a:t>
            </a:r>
            <a:pPr algn="l" indent="0" marL="0">
              <a:lnSpc>
                <a:spcPct val="135000"/>
              </a:lnSpc>
              <a:buNone/>
            </a:pPr>
            <a:r>
              <a:rPr lang="en-US" sz="1650" i="1" dirty="0">
                <a:solidFill>
                  <a:srgbClr val="57534A"/>
                </a:solidFill>
                <a:latin typeface="Tahoma" pitchFamily="34" charset="0"/>
                <a:ea typeface="Tahoma" pitchFamily="34" charset="-122"/>
                <a:cs typeface="Tahoma" pitchFamily="34" charset="-120"/>
              </a:rPr>
              <a:t>IEA Global Critical Minerals Outlook 2025, S&amp;P Global, BloombergNEF, Wood Mackenzie, Global Cu Smelter &amp; Refinery Cost Summary Q4 2025, Cobalt Institute Market Report 2024, Company disclosures, Media articles. UAE estimates assume Gulf construction premium +25–40% vs. Chinese benchmark, partly offset by lower power / labour costs. Refining cash costs are 2025 estimates net of byproduct credits.</a:t>
            </a:r>
            <a:endParaRPr lang="en-US" sz="1650" dirty="0"/>
          </a:p>
        </p:txBody>
      </p:sp>
      <p:sp>
        <p:nvSpPr>
          <p:cNvPr id="82" name="Text 80"/>
          <p:cNvSpPr/>
          <p:nvPr/>
        </p:nvSpPr>
        <p:spPr>
          <a:xfrm>
            <a:off x="14181287" y="9791700"/>
            <a:ext cx="2821715" cy="278110"/>
          </a:xfrm>
          <a:prstGeom prst="rect">
            <a:avLst/>
          </a:prstGeom>
          <a:noFill/>
          <a:ln/>
        </p:spPr>
        <p:txBody>
          <a:bodyPr wrap="square" lIns="25400" tIns="25400" rIns="25400" bIns="25400" rtlCol="0" anchor="t">
            <a:normAutofit/>
          </a:bodyPr>
          <a:lstStyle/>
          <a:p>
            <a:pPr algn="l" indent="0" marL="0">
              <a:lnSpc>
                <a:spcPct val="140000"/>
              </a:lnSpc>
              <a:buNone/>
            </a:pPr>
            <a:r>
              <a:rPr lang="en-US" sz="1350" b="1" spc="189" kern="0" dirty="0">
                <a:solidFill>
                  <a:srgbClr val="9A9A9A"/>
                </a:solidFill>
                <a:latin typeface="Tahoma" pitchFamily="34" charset="0"/>
                <a:ea typeface="Tahoma" pitchFamily="34" charset="-122"/>
                <a:cs typeface="Tahoma" pitchFamily="34" charset="-120"/>
              </a:rPr>
              <a:t>STRICTLY CONFIDENTIAL</a:t>
            </a:r>
            <a:endParaRPr lang="en-US" sz="1350" dirty="0"/>
          </a:p>
        </p:txBody>
      </p:sp>
      <p:sp>
        <p:nvSpPr>
          <p:cNvPr id="83" name="Text 81"/>
          <p:cNvSpPr/>
          <p:nvPr/>
        </p:nvSpPr>
        <p:spPr>
          <a:xfrm>
            <a:off x="17225616" y="9765060"/>
            <a:ext cx="376585" cy="331440"/>
          </a:xfrm>
          <a:prstGeom prst="rect">
            <a:avLst/>
          </a:prstGeom>
          <a:noFill/>
          <a:ln/>
        </p:spPr>
        <p:txBody>
          <a:bodyPr wrap="square" lIns="25400" tIns="25400" rIns="25400" bIns="25400" rtlCol="0" anchor="t">
            <a:normAutofit/>
          </a:bodyPr>
          <a:lstStyle/>
          <a:p>
            <a:pPr algn="l" indent="0" marL="0">
              <a:lnSpc>
                <a:spcPct val="140000"/>
              </a:lnSpc>
              <a:buNone/>
            </a:pPr>
            <a:r>
              <a:rPr lang="en-US" sz="1650" b="1" spc="132" kern="0" dirty="0">
                <a:solidFill>
                  <a:srgbClr val="433626"/>
                </a:solidFill>
                <a:latin typeface="Tahoma" pitchFamily="34" charset="0"/>
                <a:ea typeface="Tahoma" pitchFamily="34" charset="-122"/>
                <a:cs typeface="Tahoma" pitchFamily="34" charset="-120"/>
              </a:rPr>
              <a:t>13</a:t>
            </a:r>
            <a:endParaRPr lang="en-US" sz="1650" dirty="0"/>
          </a:p>
        </p:txBody>
      </p:sp>
      <p:pic>
        <p:nvPicPr>
          <p:cNvPr id="84" name="Image 0" descr="preencoded.png">    </p:cNvPr>
          <p:cNvPicPr>
            <a:picLocks noChangeAspect="1"/>
          </p:cNvPicPr>
          <p:nvPr/>
        </p:nvPicPr>
        <p:blipFill>
          <a:blip r:embed="rId1"/>
          <a:stretch>
            <a:fillRect/>
          </a:stretch>
        </p:blipFill>
        <p:spPr>
          <a:xfrm>
            <a:off x="16915507" y="228600"/>
            <a:ext cx="610493" cy="3429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2026-05-06T12:08:15Z</dcterms:created>
  <dcterms:modified xsi:type="dcterms:W3CDTF">2026-05-06T12:08:15Z</dcterms:modified>
</cp:coreProperties>
</file>