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8288000" cy="10287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 name="Shape 17"/>
          <p:cNvSpPr/>
          <p:nvPr>
            <p:ph type="sldImg"/>
          </p:nvPr>
        </p:nvSpPr>
        <p:spPr>
          <a:xfrm>
            <a:off x="1143000" y="685800"/>
            <a:ext cx="4572000" cy="3429000"/>
          </a:xfrm>
          <a:prstGeom prst="rect">
            <a:avLst/>
          </a:prstGeom>
        </p:spPr>
        <p:txBody>
          <a:bodyPr/>
          <a:lstStyle/>
          <a:p>
            <a:pPr/>
          </a:p>
        </p:txBody>
      </p:sp>
      <p:sp>
        <p:nvSpPr>
          <p:cNvPr id="18" name="Shape 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o del título"/>
          <p:cNvSpPr txBox="1"/>
          <p:nvPr>
            <p:ph type="title"/>
          </p:nvPr>
        </p:nvSpPr>
        <p:spPr>
          <a:xfrm>
            <a:off x="914400" y="138112"/>
            <a:ext cx="16459200" cy="2262188"/>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Texto del título</a:t>
            </a:r>
          </a:p>
        </p:txBody>
      </p:sp>
      <p:sp>
        <p:nvSpPr>
          <p:cNvPr id="3" name="Nivel de texto 1…"/>
          <p:cNvSpPr txBox="1"/>
          <p:nvPr>
            <p:ph type="body" idx="1"/>
          </p:nvPr>
        </p:nvSpPr>
        <p:spPr>
          <a:xfrm>
            <a:off x="914400" y="2400300"/>
            <a:ext cx="16459200" cy="78867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p:nvPr>
            <p:ph type="sldNum" sz="quarter" idx="2"/>
          </p:nvPr>
        </p:nvSpPr>
        <p:spPr>
          <a:xfrm>
            <a:off x="8839200" y="9260681"/>
            <a:ext cx="4267200" cy="547688"/>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pic>
        <p:nvPicPr>
          <p:cNvPr id="20" name="Image 0" descr="Image 0"/>
          <p:cNvPicPr>
            <a:picLocks noChangeAspect="1"/>
          </p:cNvPicPr>
          <p:nvPr/>
        </p:nvPicPr>
        <p:blipFill>
          <a:blip r:embed="rId2">
            <a:extLst/>
          </a:blip>
          <a:stretch>
            <a:fillRect/>
          </a:stretch>
        </p:blipFill>
        <p:spPr>
          <a:xfrm>
            <a:off x="0" y="0"/>
            <a:ext cx="18288000" cy="10287000"/>
          </a:xfrm>
          <a:prstGeom prst="rect">
            <a:avLst/>
          </a:prstGeom>
          <a:ln w="12700">
            <a:miter lim="400000"/>
          </a:ln>
        </p:spPr>
      </p:pic>
      <p:sp>
        <p:nvSpPr>
          <p:cNvPr id="21" name="Shape 0"/>
          <p:cNvSpPr/>
          <p:nvPr/>
        </p:nvSpPr>
        <p:spPr>
          <a:xfrm>
            <a:off x="0" y="0"/>
            <a:ext cx="18288000" cy="10287000"/>
          </a:xfrm>
          <a:prstGeom prst="rect">
            <a:avLst/>
          </a:prstGeom>
          <a:solidFill>
            <a:srgbClr val="433626">
              <a:alpha val="59898"/>
            </a:srgbClr>
          </a:solidFill>
          <a:ln w="12700">
            <a:miter lim="400000"/>
          </a:ln>
        </p:spPr>
        <p:txBody>
          <a:bodyPr lIns="45719" rIns="45719"/>
          <a:lstStyle/>
          <a:p>
            <a:pPr/>
          </a:p>
        </p:txBody>
      </p:sp>
      <p:pic>
        <p:nvPicPr>
          <p:cNvPr id="22" name="logo_limad_transparent_white.png" descr="logo_limad_transparent_white.png"/>
          <p:cNvPicPr>
            <a:picLocks noChangeAspect="1"/>
          </p:cNvPicPr>
          <p:nvPr/>
        </p:nvPicPr>
        <p:blipFill>
          <a:blip r:embed="rId3">
            <a:extLst/>
          </a:blip>
          <a:stretch>
            <a:fillRect/>
          </a:stretch>
        </p:blipFill>
        <p:spPr>
          <a:xfrm>
            <a:off x="16330294" y="260799"/>
            <a:ext cx="1627984" cy="914401"/>
          </a:xfrm>
          <a:prstGeom prst="rect">
            <a:avLst/>
          </a:prstGeom>
          <a:ln w="12700">
            <a:miter lim="400000"/>
          </a:ln>
        </p:spPr>
      </p:pic>
      <p:sp>
        <p:nvSpPr>
          <p:cNvPr id="23" name="Text 3"/>
          <p:cNvSpPr txBox="1"/>
          <p:nvPr/>
        </p:nvSpPr>
        <p:spPr>
          <a:xfrm>
            <a:off x="1066800" y="4413894"/>
            <a:ext cx="14716125" cy="35813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500">
                <a:solidFill>
                  <a:srgbClr val="C2B59B"/>
                </a:solidFill>
                <a:latin typeface="Tahoma"/>
                <a:ea typeface="Tahoma"/>
                <a:cs typeface="Tahoma"/>
                <a:sym typeface="Tahoma"/>
              </a:defRPr>
            </a:lvl1pPr>
          </a:lstStyle>
          <a:p>
            <a:pPr/>
            <a:r>
              <a:t>INDUSTRIAL &amp; LOGISTICS MEGAZONE</a:t>
            </a:r>
          </a:p>
        </p:txBody>
      </p:sp>
      <p:sp>
        <p:nvSpPr>
          <p:cNvPr id="24" name="Text 4"/>
          <p:cNvSpPr txBox="1"/>
          <p:nvPr/>
        </p:nvSpPr>
        <p:spPr>
          <a:xfrm>
            <a:off x="1066800" y="5191125"/>
            <a:ext cx="14716125" cy="29337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95000"/>
              </a:lnSpc>
              <a:defRPr spc="-300" sz="12000">
                <a:solidFill>
                  <a:srgbClr val="F2F0EB"/>
                </a:solidFill>
                <a:latin typeface="Tahoma"/>
                <a:ea typeface="Tahoma"/>
                <a:cs typeface="Tahoma"/>
                <a:sym typeface="Tahoma"/>
              </a:defRPr>
            </a:lvl1pPr>
          </a:lstStyle>
          <a:p>
            <a:pPr/>
            <a:r>
              <a:t>Strategic Opportunities</a:t>
            </a:r>
          </a:p>
        </p:txBody>
      </p:sp>
      <p:sp>
        <p:nvSpPr>
          <p:cNvPr id="25" name="Shape 5"/>
          <p:cNvSpPr/>
          <p:nvPr/>
        </p:nvSpPr>
        <p:spPr>
          <a:xfrm>
            <a:off x="1066800" y="8694737"/>
            <a:ext cx="15875001" cy="12701"/>
          </a:xfrm>
          <a:prstGeom prst="rect">
            <a:avLst/>
          </a:prstGeom>
          <a:solidFill>
            <a:srgbClr val="F2F0EB">
              <a:alpha val="35000"/>
            </a:srgbClr>
          </a:solidFill>
          <a:ln w="12700">
            <a:miter lim="400000"/>
          </a:ln>
        </p:spPr>
        <p:txBody>
          <a:bodyPr lIns="45719" rIns="45719"/>
          <a:lstStyle/>
          <a:p>
            <a:pPr/>
          </a:p>
        </p:txBody>
      </p:sp>
      <p:sp>
        <p:nvSpPr>
          <p:cNvPr id="26" name="Text 6"/>
          <p:cNvSpPr txBox="1"/>
          <p:nvPr/>
        </p:nvSpPr>
        <p:spPr>
          <a:xfrm>
            <a:off x="1066799" y="8972550"/>
            <a:ext cx="8662690" cy="43815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sz="2200">
                <a:solidFill>
                  <a:srgbClr val="F2F0EB"/>
                </a:solidFill>
                <a:latin typeface="Tahoma"/>
                <a:ea typeface="Tahoma"/>
                <a:cs typeface="Tahoma"/>
                <a:sym typeface="Tahoma"/>
              </a:defRPr>
            </a:pPr>
            <a:r>
              <a:t>A structured assessment across </a:t>
            </a:r>
            <a:r>
              <a:rPr b="1"/>
              <a:t>seven themes </a:t>
            </a:r>
            <a:r>
              <a:t>— Abu Dhabi</a:t>
            </a:r>
          </a:p>
        </p:txBody>
      </p:sp>
      <p:sp>
        <p:nvSpPr>
          <p:cNvPr id="27" name="Text 7"/>
          <p:cNvSpPr txBox="1"/>
          <p:nvPr/>
        </p:nvSpPr>
        <p:spPr>
          <a:xfrm>
            <a:off x="15303790" y="9025904"/>
            <a:ext cx="1703041" cy="3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600">
                <a:solidFill>
                  <a:srgbClr val="C2B59B"/>
                </a:solidFill>
                <a:latin typeface="Tahoma"/>
                <a:ea typeface="Tahoma"/>
                <a:cs typeface="Tahoma"/>
                <a:sym typeface="Tahoma"/>
              </a:defRPr>
            </a:lvl1pPr>
          </a:lstStyle>
          <a:p>
            <a:pPr/>
            <a:r>
              <a:t>APRIL 2026</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29" name="Text 0"/>
          <p:cNvSpPr txBox="1"/>
          <p:nvPr/>
        </p:nvSpPr>
        <p:spPr>
          <a:xfrm>
            <a:off x="761999" y="266699"/>
            <a:ext cx="16796006"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CONTENTS</a:t>
            </a:r>
          </a:p>
        </p:txBody>
      </p:sp>
      <p:sp>
        <p:nvSpPr>
          <p:cNvPr id="30" name="Text 1"/>
          <p:cNvSpPr txBox="1"/>
          <p:nvPr/>
        </p:nvSpPr>
        <p:spPr>
          <a:xfrm>
            <a:off x="761999" y="659109"/>
            <a:ext cx="15893416" cy="52387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20000"/>
              </a:lnSpc>
              <a:defRPr b="1" spc="-100" sz="3100">
                <a:solidFill>
                  <a:srgbClr val="433626"/>
                </a:solidFill>
                <a:latin typeface="Tahoma"/>
                <a:ea typeface="Tahoma"/>
                <a:cs typeface="Tahoma"/>
                <a:sym typeface="Tahoma"/>
              </a:defRPr>
            </a:lvl1pPr>
          </a:lstStyle>
          <a:p>
            <a:pPr/>
            <a:r>
              <a:t>Contents</a:t>
            </a:r>
          </a:p>
        </p:txBody>
      </p:sp>
      <p:sp>
        <p:nvSpPr>
          <p:cNvPr id="31" name="Shape 2"/>
          <p:cNvSpPr/>
          <p:nvPr/>
        </p:nvSpPr>
        <p:spPr>
          <a:xfrm>
            <a:off x="762000" y="2398712"/>
            <a:ext cx="7639050" cy="12701"/>
          </a:xfrm>
          <a:prstGeom prst="rect">
            <a:avLst/>
          </a:prstGeom>
          <a:solidFill>
            <a:srgbClr val="E5E0D2"/>
          </a:solidFill>
          <a:ln w="12700">
            <a:miter lim="400000"/>
          </a:ln>
        </p:spPr>
        <p:txBody>
          <a:bodyPr lIns="45719" rIns="45719"/>
          <a:lstStyle/>
          <a:p>
            <a:pPr/>
          </a:p>
        </p:txBody>
      </p:sp>
      <p:sp>
        <p:nvSpPr>
          <p:cNvPr id="32" name="Shape 3"/>
          <p:cNvSpPr/>
          <p:nvPr/>
        </p:nvSpPr>
        <p:spPr>
          <a:xfrm>
            <a:off x="762000" y="3381375"/>
            <a:ext cx="685800" cy="685800"/>
          </a:xfrm>
          <a:prstGeom prst="rect">
            <a:avLst/>
          </a:prstGeom>
          <a:solidFill>
            <a:srgbClr val="433626"/>
          </a:solidFill>
          <a:ln w="12700">
            <a:miter lim="400000"/>
          </a:ln>
        </p:spPr>
        <p:txBody>
          <a:bodyPr lIns="45719" rIns="45719"/>
          <a:lstStyle/>
          <a:p>
            <a:pPr/>
          </a:p>
        </p:txBody>
      </p:sp>
      <p:sp>
        <p:nvSpPr>
          <p:cNvPr id="33" name="Text 4"/>
          <p:cNvSpPr txBox="1"/>
          <p:nvPr/>
        </p:nvSpPr>
        <p:spPr>
          <a:xfrm>
            <a:off x="723900" y="3381375"/>
            <a:ext cx="762000" cy="7239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gn="ctr">
              <a:lnSpc>
                <a:spcPct val="140000"/>
              </a:lnSpc>
              <a:defRPr b="1" sz="2400">
                <a:solidFill>
                  <a:srgbClr val="F2F0EB"/>
                </a:solidFill>
                <a:latin typeface="Tahoma"/>
                <a:ea typeface="Tahoma"/>
                <a:cs typeface="Tahoma"/>
                <a:sym typeface="Tahoma"/>
              </a:defRPr>
            </a:lvl1pPr>
          </a:lstStyle>
          <a:p>
            <a:pPr/>
            <a:r>
              <a:t>A</a:t>
            </a:r>
          </a:p>
        </p:txBody>
      </p:sp>
      <p:sp>
        <p:nvSpPr>
          <p:cNvPr id="34" name="Text 5"/>
          <p:cNvSpPr txBox="1"/>
          <p:nvPr/>
        </p:nvSpPr>
        <p:spPr>
          <a:xfrm>
            <a:off x="1828799" y="2714624"/>
            <a:ext cx="2710171"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SECTION 1</a:t>
            </a:r>
          </a:p>
        </p:txBody>
      </p:sp>
      <p:sp>
        <p:nvSpPr>
          <p:cNvPr id="35" name="Text 6"/>
          <p:cNvSpPr txBox="1"/>
          <p:nvPr/>
        </p:nvSpPr>
        <p:spPr>
          <a:xfrm>
            <a:off x="1828799" y="3068934"/>
            <a:ext cx="2710171" cy="104576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13816">
              <a:lnSpc>
                <a:spcPct val="115000"/>
              </a:lnSpc>
              <a:defRPr b="1" spc="-89" sz="3026">
                <a:solidFill>
                  <a:srgbClr val="433626"/>
                </a:solidFill>
                <a:latin typeface="Tahoma"/>
                <a:ea typeface="Tahoma"/>
                <a:cs typeface="Tahoma"/>
                <a:sym typeface="Tahoma"/>
              </a:defRPr>
            </a:lvl1pPr>
          </a:lstStyle>
          <a:p>
            <a:pPr/>
            <a:r>
              <a:t>Context and objectives</a:t>
            </a:r>
          </a:p>
        </p:txBody>
      </p:sp>
      <p:sp>
        <p:nvSpPr>
          <p:cNvPr id="36" name="Shape 7"/>
          <p:cNvSpPr/>
          <p:nvPr/>
        </p:nvSpPr>
        <p:spPr>
          <a:xfrm>
            <a:off x="9315450" y="2398712"/>
            <a:ext cx="7639050" cy="12701"/>
          </a:xfrm>
          <a:prstGeom prst="rect">
            <a:avLst/>
          </a:prstGeom>
          <a:solidFill>
            <a:srgbClr val="E5E0D2"/>
          </a:solidFill>
          <a:ln w="12700">
            <a:miter lim="400000"/>
          </a:ln>
        </p:spPr>
        <p:txBody>
          <a:bodyPr lIns="45719" rIns="45719"/>
          <a:lstStyle/>
          <a:p>
            <a:pPr/>
          </a:p>
        </p:txBody>
      </p:sp>
      <p:sp>
        <p:nvSpPr>
          <p:cNvPr id="37" name="Shape 8"/>
          <p:cNvSpPr/>
          <p:nvPr/>
        </p:nvSpPr>
        <p:spPr>
          <a:xfrm>
            <a:off x="9315450" y="3381375"/>
            <a:ext cx="685800" cy="685800"/>
          </a:xfrm>
          <a:prstGeom prst="rect">
            <a:avLst/>
          </a:prstGeom>
          <a:solidFill>
            <a:srgbClr val="876D4B"/>
          </a:solidFill>
          <a:ln w="12700">
            <a:miter lim="400000"/>
          </a:ln>
        </p:spPr>
        <p:txBody>
          <a:bodyPr lIns="45719" rIns="45719"/>
          <a:lstStyle/>
          <a:p>
            <a:pPr/>
          </a:p>
        </p:txBody>
      </p:sp>
      <p:sp>
        <p:nvSpPr>
          <p:cNvPr id="38" name="Text 9"/>
          <p:cNvSpPr txBox="1"/>
          <p:nvPr/>
        </p:nvSpPr>
        <p:spPr>
          <a:xfrm>
            <a:off x="9277350" y="3381375"/>
            <a:ext cx="762000" cy="7239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gn="ctr">
              <a:lnSpc>
                <a:spcPct val="140000"/>
              </a:lnSpc>
              <a:defRPr b="1" sz="2400">
                <a:solidFill>
                  <a:srgbClr val="F2F0EB"/>
                </a:solidFill>
                <a:latin typeface="Tahoma"/>
                <a:ea typeface="Tahoma"/>
                <a:cs typeface="Tahoma"/>
                <a:sym typeface="Tahoma"/>
              </a:defRPr>
            </a:lvl1pPr>
          </a:lstStyle>
          <a:p>
            <a:pPr/>
            <a:r>
              <a:t>B</a:t>
            </a:r>
          </a:p>
        </p:txBody>
      </p:sp>
      <p:sp>
        <p:nvSpPr>
          <p:cNvPr id="39" name="Text 10"/>
          <p:cNvSpPr txBox="1"/>
          <p:nvPr/>
        </p:nvSpPr>
        <p:spPr>
          <a:xfrm>
            <a:off x="10382249" y="2714624"/>
            <a:ext cx="2170859"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SECTION 2</a:t>
            </a:r>
          </a:p>
        </p:txBody>
      </p:sp>
      <p:sp>
        <p:nvSpPr>
          <p:cNvPr id="40" name="Text 11"/>
          <p:cNvSpPr txBox="1"/>
          <p:nvPr/>
        </p:nvSpPr>
        <p:spPr>
          <a:xfrm>
            <a:off x="10382249" y="3068934"/>
            <a:ext cx="2170859" cy="104576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13816">
              <a:lnSpc>
                <a:spcPct val="115000"/>
              </a:lnSpc>
              <a:defRPr b="1" spc="-89" sz="3026">
                <a:solidFill>
                  <a:srgbClr val="433626"/>
                </a:solidFill>
                <a:latin typeface="Tahoma"/>
                <a:ea typeface="Tahoma"/>
                <a:cs typeface="Tahoma"/>
                <a:sym typeface="Tahoma"/>
              </a:defRPr>
            </a:lvl1pPr>
          </a:lstStyle>
          <a:p>
            <a:pPr/>
            <a:r>
              <a:t>Executive summary</a:t>
            </a:r>
          </a:p>
        </p:txBody>
      </p:sp>
      <p:sp>
        <p:nvSpPr>
          <p:cNvPr id="41" name="Shape 12"/>
          <p:cNvSpPr/>
          <p:nvPr/>
        </p:nvSpPr>
        <p:spPr>
          <a:xfrm>
            <a:off x="762000" y="4684613"/>
            <a:ext cx="7639050" cy="12701"/>
          </a:xfrm>
          <a:prstGeom prst="rect">
            <a:avLst/>
          </a:prstGeom>
          <a:solidFill>
            <a:srgbClr val="E5E0D2"/>
          </a:solidFill>
          <a:ln w="12700">
            <a:miter lim="400000"/>
          </a:ln>
        </p:spPr>
        <p:txBody>
          <a:bodyPr lIns="45719" rIns="45719"/>
          <a:lstStyle/>
          <a:p>
            <a:pPr/>
          </a:p>
        </p:txBody>
      </p:sp>
      <p:sp>
        <p:nvSpPr>
          <p:cNvPr id="42" name="Shape 13"/>
          <p:cNvSpPr/>
          <p:nvPr/>
        </p:nvSpPr>
        <p:spPr>
          <a:xfrm>
            <a:off x="762000" y="5667276"/>
            <a:ext cx="685800" cy="685801"/>
          </a:xfrm>
          <a:prstGeom prst="rect">
            <a:avLst/>
          </a:prstGeom>
          <a:solidFill>
            <a:srgbClr val="706173"/>
          </a:solidFill>
          <a:ln w="12700">
            <a:miter lim="400000"/>
          </a:ln>
        </p:spPr>
        <p:txBody>
          <a:bodyPr lIns="45719" rIns="45719"/>
          <a:lstStyle/>
          <a:p>
            <a:pPr/>
          </a:p>
        </p:txBody>
      </p:sp>
      <p:sp>
        <p:nvSpPr>
          <p:cNvPr id="43" name="Text 14"/>
          <p:cNvSpPr txBox="1"/>
          <p:nvPr/>
        </p:nvSpPr>
        <p:spPr>
          <a:xfrm>
            <a:off x="723900" y="5667276"/>
            <a:ext cx="762000" cy="723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gn="ctr">
              <a:lnSpc>
                <a:spcPct val="140000"/>
              </a:lnSpc>
              <a:defRPr b="1" sz="2400">
                <a:solidFill>
                  <a:srgbClr val="F2F0EB"/>
                </a:solidFill>
                <a:latin typeface="Tahoma"/>
                <a:ea typeface="Tahoma"/>
                <a:cs typeface="Tahoma"/>
                <a:sym typeface="Tahoma"/>
              </a:defRPr>
            </a:lvl1pPr>
          </a:lstStyle>
          <a:p>
            <a:pPr/>
            <a:r>
              <a:t>C</a:t>
            </a:r>
          </a:p>
        </p:txBody>
      </p:sp>
      <p:sp>
        <p:nvSpPr>
          <p:cNvPr id="44" name="Text 15"/>
          <p:cNvSpPr txBox="1"/>
          <p:nvPr/>
        </p:nvSpPr>
        <p:spPr>
          <a:xfrm>
            <a:off x="1828800" y="5000526"/>
            <a:ext cx="4410903"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SECTION 3</a:t>
            </a:r>
          </a:p>
        </p:txBody>
      </p:sp>
      <p:sp>
        <p:nvSpPr>
          <p:cNvPr id="45" name="Text 16"/>
          <p:cNvSpPr txBox="1"/>
          <p:nvPr/>
        </p:nvSpPr>
        <p:spPr>
          <a:xfrm>
            <a:off x="1828800" y="5354835"/>
            <a:ext cx="4410903" cy="104576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13816">
              <a:lnSpc>
                <a:spcPct val="115000"/>
              </a:lnSpc>
              <a:defRPr b="1" spc="-89" sz="3026">
                <a:solidFill>
                  <a:srgbClr val="433626"/>
                </a:solidFill>
                <a:latin typeface="Tahoma"/>
                <a:ea typeface="Tahoma"/>
                <a:cs typeface="Tahoma"/>
                <a:sym typeface="Tahoma"/>
              </a:defRPr>
            </a:lvl1pPr>
          </a:lstStyle>
          <a:p>
            <a:pPr/>
            <a:r>
              <a:t>Assessment of seven opportunities</a:t>
            </a:r>
          </a:p>
        </p:txBody>
      </p:sp>
      <p:sp>
        <p:nvSpPr>
          <p:cNvPr id="46" name="Shape 17"/>
          <p:cNvSpPr/>
          <p:nvPr/>
        </p:nvSpPr>
        <p:spPr>
          <a:xfrm>
            <a:off x="9315450" y="4684613"/>
            <a:ext cx="7639050" cy="12701"/>
          </a:xfrm>
          <a:prstGeom prst="rect">
            <a:avLst/>
          </a:prstGeom>
          <a:solidFill>
            <a:srgbClr val="E5E0D2"/>
          </a:solidFill>
          <a:ln w="12700">
            <a:miter lim="400000"/>
          </a:ln>
        </p:spPr>
        <p:txBody>
          <a:bodyPr lIns="45719" rIns="45719"/>
          <a:lstStyle/>
          <a:p>
            <a:pPr/>
          </a:p>
        </p:txBody>
      </p:sp>
      <p:sp>
        <p:nvSpPr>
          <p:cNvPr id="47" name="Shape 18"/>
          <p:cNvSpPr/>
          <p:nvPr/>
        </p:nvSpPr>
        <p:spPr>
          <a:xfrm>
            <a:off x="9315450" y="5667276"/>
            <a:ext cx="685800" cy="685801"/>
          </a:xfrm>
          <a:prstGeom prst="rect">
            <a:avLst/>
          </a:prstGeom>
          <a:solidFill>
            <a:srgbClr val="C2B59B"/>
          </a:solidFill>
          <a:ln w="12700">
            <a:miter lim="400000"/>
          </a:ln>
        </p:spPr>
        <p:txBody>
          <a:bodyPr lIns="45719" rIns="45719"/>
          <a:lstStyle/>
          <a:p>
            <a:pPr/>
          </a:p>
        </p:txBody>
      </p:sp>
      <p:sp>
        <p:nvSpPr>
          <p:cNvPr id="48" name="Text 19"/>
          <p:cNvSpPr txBox="1"/>
          <p:nvPr/>
        </p:nvSpPr>
        <p:spPr>
          <a:xfrm>
            <a:off x="9277350" y="5667276"/>
            <a:ext cx="762000" cy="723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gn="ctr">
              <a:lnSpc>
                <a:spcPct val="140000"/>
              </a:lnSpc>
              <a:defRPr b="1" sz="2400">
                <a:solidFill>
                  <a:srgbClr val="433626"/>
                </a:solidFill>
                <a:latin typeface="Tahoma"/>
                <a:ea typeface="Tahoma"/>
                <a:cs typeface="Tahoma"/>
                <a:sym typeface="Tahoma"/>
              </a:defRPr>
            </a:lvl1pPr>
          </a:lstStyle>
          <a:p>
            <a:pPr/>
            <a:r>
              <a:t>D</a:t>
            </a:r>
          </a:p>
        </p:txBody>
      </p:sp>
      <p:sp>
        <p:nvSpPr>
          <p:cNvPr id="49" name="Text 20"/>
          <p:cNvSpPr txBox="1"/>
          <p:nvPr/>
        </p:nvSpPr>
        <p:spPr>
          <a:xfrm>
            <a:off x="10382250" y="5000526"/>
            <a:ext cx="2106117"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SECTION 4</a:t>
            </a:r>
          </a:p>
        </p:txBody>
      </p:sp>
      <p:sp>
        <p:nvSpPr>
          <p:cNvPr id="50" name="Text 21"/>
          <p:cNvSpPr txBox="1"/>
          <p:nvPr/>
        </p:nvSpPr>
        <p:spPr>
          <a:xfrm>
            <a:off x="10382250" y="5354835"/>
            <a:ext cx="2106117" cy="541934"/>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68680">
              <a:lnSpc>
                <a:spcPct val="115000"/>
              </a:lnSpc>
              <a:defRPr b="1" spc="-95" sz="3230">
                <a:solidFill>
                  <a:srgbClr val="433626"/>
                </a:solidFill>
                <a:latin typeface="Tahoma"/>
                <a:ea typeface="Tahoma"/>
                <a:cs typeface="Tahoma"/>
                <a:sym typeface="Tahoma"/>
              </a:defRPr>
            </a:lvl1pPr>
          </a:lstStyle>
          <a:p>
            <a:pPr/>
            <a:r>
              <a:t>Appendix</a:t>
            </a:r>
          </a:p>
        </p:txBody>
      </p:sp>
      <p:sp>
        <p:nvSpPr>
          <p:cNvPr id="51" name="Shape 22"/>
          <p:cNvSpPr/>
          <p:nvPr/>
        </p:nvSpPr>
        <p:spPr>
          <a:xfrm>
            <a:off x="762000" y="9390062"/>
            <a:ext cx="16764000" cy="12701"/>
          </a:xfrm>
          <a:prstGeom prst="rect">
            <a:avLst/>
          </a:prstGeom>
          <a:solidFill>
            <a:srgbClr val="E5E0D2"/>
          </a:solidFill>
          <a:ln w="12700">
            <a:miter lim="400000"/>
          </a:ln>
        </p:spPr>
        <p:txBody>
          <a:bodyPr lIns="45719" rIns="45719"/>
          <a:lstStyle/>
          <a:p>
            <a:pPr/>
          </a:p>
        </p:txBody>
      </p:sp>
      <p:sp>
        <p:nvSpPr>
          <p:cNvPr id="52" name="Text 23"/>
          <p:cNvSpPr txBox="1"/>
          <p:nvPr/>
        </p:nvSpPr>
        <p:spPr>
          <a:xfrm>
            <a:off x="761999" y="9775528"/>
            <a:ext cx="6222726" cy="320974"/>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5000"/>
              </a:lnSpc>
              <a:defRPr sz="1600">
                <a:solidFill>
                  <a:srgbClr val="57534A"/>
                </a:solidFill>
                <a:latin typeface="Tahoma"/>
                <a:ea typeface="Tahoma"/>
                <a:cs typeface="Tahoma"/>
                <a:sym typeface="Tahoma"/>
              </a:defRPr>
            </a:lvl1pPr>
          </a:lstStyle>
          <a:p>
            <a:pPr/>
            <a:r>
              <a:t>L'IMAD · Industrial Megazone Strategic Opportunities · April 2026</a:t>
            </a:r>
          </a:p>
        </p:txBody>
      </p:sp>
      <p:sp>
        <p:nvSpPr>
          <p:cNvPr id="53" name="Text 24"/>
          <p:cNvSpPr txBox="1"/>
          <p:nvPr/>
        </p:nvSpPr>
        <p:spPr>
          <a:xfrm>
            <a:off x="14181286" y="9791699"/>
            <a:ext cx="2821716"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9A9A9A"/>
                </a:solidFill>
                <a:latin typeface="Tahoma"/>
                <a:ea typeface="Tahoma"/>
                <a:cs typeface="Tahoma"/>
                <a:sym typeface="Tahoma"/>
              </a:defRPr>
            </a:lvl1pPr>
          </a:lstStyle>
          <a:p>
            <a:pPr/>
            <a:r>
              <a:t>STRICTLY CONFIDENTIAL</a:t>
            </a:r>
          </a:p>
        </p:txBody>
      </p:sp>
      <p:sp>
        <p:nvSpPr>
          <p:cNvPr id="54" name="Text 25"/>
          <p:cNvSpPr txBox="1"/>
          <p:nvPr/>
        </p:nvSpPr>
        <p:spPr>
          <a:xfrm>
            <a:off x="17225615" y="9765059"/>
            <a:ext cx="3765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600">
                <a:solidFill>
                  <a:srgbClr val="433626"/>
                </a:solidFill>
                <a:latin typeface="Tahoma"/>
                <a:ea typeface="Tahoma"/>
                <a:cs typeface="Tahoma"/>
                <a:sym typeface="Tahoma"/>
              </a:defRPr>
            </a:lvl1pPr>
          </a:lstStyle>
          <a:p>
            <a:pPr/>
            <a:r>
              <a:t>02</a:t>
            </a:r>
          </a:p>
        </p:txBody>
      </p:sp>
      <p:pic>
        <p:nvPicPr>
          <p:cNvPr id="55"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433626"/>
        </a:solidFill>
      </p:bgPr>
    </p:bg>
    <p:spTree>
      <p:nvGrpSpPr>
        <p:cNvPr id="1" name=""/>
        <p:cNvGrpSpPr/>
        <p:nvPr/>
      </p:nvGrpSpPr>
      <p:grpSpPr>
        <a:xfrm>
          <a:off x="0" y="0"/>
          <a:ext cx="0" cy="0"/>
          <a:chOff x="0" y="0"/>
          <a:chExt cx="0" cy="0"/>
        </a:xfrm>
      </p:grpSpPr>
      <p:sp>
        <p:nvSpPr>
          <p:cNvPr id="57" name="Text 2"/>
          <p:cNvSpPr txBox="1"/>
          <p:nvPr/>
        </p:nvSpPr>
        <p:spPr>
          <a:xfrm>
            <a:off x="1066799" y="3671937"/>
            <a:ext cx="16639034" cy="41146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600" sz="2100">
                <a:solidFill>
                  <a:srgbClr val="C2B59B"/>
                </a:solidFill>
                <a:latin typeface="Tahoma"/>
                <a:ea typeface="Tahoma"/>
                <a:cs typeface="Tahoma"/>
                <a:sym typeface="Tahoma"/>
              </a:defRPr>
            </a:lvl1pPr>
          </a:lstStyle>
          <a:p>
            <a:pPr/>
            <a:r>
              <a:t>SECTION 1</a:t>
            </a:r>
          </a:p>
        </p:txBody>
      </p:sp>
      <p:sp>
        <p:nvSpPr>
          <p:cNvPr id="58" name="Text 3"/>
          <p:cNvSpPr txBox="1"/>
          <p:nvPr/>
        </p:nvSpPr>
        <p:spPr>
          <a:xfrm>
            <a:off x="1066800" y="4502496"/>
            <a:ext cx="14716125" cy="29337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95000"/>
              </a:lnSpc>
              <a:defRPr spc="-288" sz="11520">
                <a:solidFill>
                  <a:srgbClr val="F2F0EB"/>
                </a:solidFill>
                <a:latin typeface="Tahoma"/>
                <a:ea typeface="Tahoma"/>
                <a:cs typeface="Tahoma"/>
                <a:sym typeface="Tahoma"/>
              </a:defRPr>
            </a:lvl1pPr>
          </a:lstStyle>
          <a:p>
            <a:pPr/>
            <a:r>
              <a:t>Objective and Approach</a:t>
            </a:r>
          </a:p>
        </p:txBody>
      </p:sp>
      <p:sp>
        <p:nvSpPr>
          <p:cNvPr id="59" name="Shape 4"/>
          <p:cNvSpPr/>
          <p:nvPr/>
        </p:nvSpPr>
        <p:spPr>
          <a:xfrm>
            <a:off x="1066800" y="8801447"/>
            <a:ext cx="16154400" cy="12701"/>
          </a:xfrm>
          <a:prstGeom prst="rect">
            <a:avLst/>
          </a:prstGeom>
          <a:solidFill>
            <a:srgbClr val="F2F0EB">
              <a:alpha val="25000"/>
            </a:srgbClr>
          </a:solidFill>
          <a:ln w="12700">
            <a:miter lim="400000"/>
          </a:ln>
        </p:spPr>
        <p:txBody>
          <a:bodyPr lIns="45719" rIns="45719"/>
          <a:lstStyle/>
          <a:p>
            <a:pPr/>
          </a:p>
        </p:txBody>
      </p:sp>
      <p:sp>
        <p:nvSpPr>
          <p:cNvPr id="60" name="Text 5"/>
          <p:cNvSpPr txBox="1"/>
          <p:nvPr/>
        </p:nvSpPr>
        <p:spPr>
          <a:xfrm>
            <a:off x="1066800" y="9079259"/>
            <a:ext cx="7447023"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600">
                <a:solidFill>
                  <a:srgbClr val="C2B59B"/>
                </a:solidFill>
                <a:latin typeface="Tahoma"/>
                <a:ea typeface="Tahoma"/>
                <a:cs typeface="Tahoma"/>
                <a:sym typeface="Tahoma"/>
              </a:defRPr>
            </a:lvl1pPr>
          </a:lstStyle>
          <a:p>
            <a:pPr/>
            <a:r>
              <a:t>STRICTLY CONFIDENTIAL · DRAFT FOR DISCUSSION</a:t>
            </a:r>
          </a:p>
        </p:txBody>
      </p:sp>
      <p:sp>
        <p:nvSpPr>
          <p:cNvPr id="61" name="Text 6"/>
          <p:cNvSpPr txBox="1"/>
          <p:nvPr/>
        </p:nvSpPr>
        <p:spPr>
          <a:xfrm>
            <a:off x="16878895" y="9079259"/>
            <a:ext cx="418505"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600">
                <a:solidFill>
                  <a:srgbClr val="F2F0EB"/>
                </a:solidFill>
                <a:latin typeface="Tahoma"/>
                <a:ea typeface="Tahoma"/>
                <a:cs typeface="Tahoma"/>
                <a:sym typeface="Tahoma"/>
              </a:defRPr>
            </a:lvl1pPr>
          </a:lstStyle>
          <a:p>
            <a:pPr/>
            <a:r>
              <a:t>03</a:t>
            </a:r>
          </a:p>
        </p:txBody>
      </p:sp>
      <p:pic>
        <p:nvPicPr>
          <p:cNvPr id="62" name="logo_limad_transparent_white.png" descr="logo_limad_transparent_white.png"/>
          <p:cNvPicPr>
            <a:picLocks noChangeAspect="1"/>
          </p:cNvPicPr>
          <p:nvPr/>
        </p:nvPicPr>
        <p:blipFill>
          <a:blip r:embed="rId2">
            <a:extLst/>
          </a:blip>
          <a:stretch>
            <a:fillRect/>
          </a:stretch>
        </p:blipFill>
        <p:spPr>
          <a:xfrm>
            <a:off x="16965294" y="260799"/>
            <a:ext cx="889001" cy="499331"/>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64" name="Text 1"/>
          <p:cNvSpPr txBox="1"/>
          <p:nvPr/>
        </p:nvSpPr>
        <p:spPr>
          <a:xfrm>
            <a:off x="761999" y="266699"/>
            <a:ext cx="16246604"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A · OBJECTIVE AND APPROACH</a:t>
            </a:r>
          </a:p>
        </p:txBody>
      </p:sp>
      <p:sp>
        <p:nvSpPr>
          <p:cNvPr id="65" name="Text 2"/>
          <p:cNvSpPr txBox="1"/>
          <p:nvPr/>
        </p:nvSpPr>
        <p:spPr>
          <a:xfrm>
            <a:off x="761999" y="659110"/>
            <a:ext cx="15893416" cy="9981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32104">
              <a:lnSpc>
                <a:spcPct val="120000"/>
              </a:lnSpc>
              <a:defRPr b="1" spc="-91" sz="2821">
                <a:solidFill>
                  <a:srgbClr val="433626"/>
                </a:solidFill>
                <a:latin typeface="Tahoma"/>
                <a:ea typeface="Tahoma"/>
                <a:cs typeface="Tahoma"/>
                <a:sym typeface="Tahoma"/>
              </a:defRPr>
            </a:lvl1pPr>
          </a:lstStyle>
          <a:p>
            <a:pPr/>
            <a:r>
              <a:t>A structured, data‑driven approach underpins opportunity identification and prioritisation for the Industrial Megazone</a:t>
            </a:r>
          </a:p>
        </p:txBody>
      </p:sp>
      <p:sp>
        <p:nvSpPr>
          <p:cNvPr id="66" name="Shape 5"/>
          <p:cNvSpPr/>
          <p:nvPr/>
        </p:nvSpPr>
        <p:spPr>
          <a:xfrm>
            <a:off x="761999" y="2600622"/>
            <a:ext cx="8461824" cy="12701"/>
          </a:xfrm>
          <a:prstGeom prst="rect">
            <a:avLst/>
          </a:prstGeom>
          <a:solidFill>
            <a:srgbClr val="433626"/>
          </a:solidFill>
          <a:ln w="12700">
            <a:miter lim="400000"/>
          </a:ln>
        </p:spPr>
        <p:txBody>
          <a:bodyPr lIns="45719" rIns="45719"/>
          <a:lstStyle/>
          <a:p>
            <a:pPr/>
          </a:p>
        </p:txBody>
      </p:sp>
      <p:sp>
        <p:nvSpPr>
          <p:cNvPr id="67" name="Text 6"/>
          <p:cNvSpPr txBox="1"/>
          <p:nvPr/>
        </p:nvSpPr>
        <p:spPr>
          <a:xfrm>
            <a:off x="761999" y="2266949"/>
            <a:ext cx="8715679"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433626"/>
                </a:solidFill>
                <a:latin typeface="Tahoma"/>
                <a:ea typeface="Tahoma"/>
                <a:cs typeface="Tahoma"/>
                <a:sym typeface="Tahoma"/>
              </a:defRPr>
            </a:lvl1pPr>
          </a:lstStyle>
          <a:p>
            <a:pPr/>
            <a:r>
              <a:t>CONTEXT</a:t>
            </a:r>
          </a:p>
        </p:txBody>
      </p:sp>
      <p:sp>
        <p:nvSpPr>
          <p:cNvPr id="68" name="Text 7"/>
          <p:cNvSpPr txBox="1"/>
          <p:nvPr/>
        </p:nvSpPr>
        <p:spPr>
          <a:xfrm>
            <a:off x="761999" y="2802234"/>
            <a:ext cx="8715679" cy="103242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32104">
              <a:lnSpc>
                <a:spcPct val="145000"/>
              </a:lnSpc>
              <a:defRPr sz="1638">
                <a:solidFill>
                  <a:srgbClr val="29261B"/>
                </a:solidFill>
                <a:latin typeface="Tahoma"/>
                <a:ea typeface="Tahoma"/>
                <a:cs typeface="Tahoma"/>
                <a:sym typeface="Tahoma"/>
              </a:defRPr>
            </a:pPr>
            <a:r>
              <a:t>The Megazone is a </a:t>
            </a:r>
            <a:r>
              <a:rPr b="1"/>
              <a:t>green manufacturing-first, logistics-integrated industrial platform </a:t>
            </a:r>
            <a:r>
              <a:t>spanning 200+ square km, designed to incubate the powerful but fragmented set of relevant assets across Abu Dhabi.</a:t>
            </a:r>
          </a:p>
        </p:txBody>
      </p:sp>
      <p:sp>
        <p:nvSpPr>
          <p:cNvPr id="69" name="Text 8"/>
          <p:cNvSpPr txBox="1"/>
          <p:nvPr/>
        </p:nvSpPr>
        <p:spPr>
          <a:xfrm>
            <a:off x="761999" y="3948955"/>
            <a:ext cx="8715679" cy="70098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59536">
              <a:lnSpc>
                <a:spcPct val="145000"/>
              </a:lnSpc>
              <a:defRPr sz="1692">
                <a:solidFill>
                  <a:srgbClr val="29261B"/>
                </a:solidFill>
                <a:latin typeface="Tahoma"/>
                <a:ea typeface="Tahoma"/>
                <a:cs typeface="Tahoma"/>
                <a:sym typeface="Tahoma"/>
              </a:defRPr>
            </a:lvl1pPr>
          </a:lstStyle>
          <a:p>
            <a:pPr/>
            <a:r>
              <a:t>As such, Battery Manufacturing and Recycling are assessed, along other themes, as potential strategic opportunities for Abu Dhabi's Industrial &amp; Logistics Megazone.</a:t>
            </a:r>
          </a:p>
        </p:txBody>
      </p:sp>
      <p:sp>
        <p:nvSpPr>
          <p:cNvPr id="70" name="Shape 9"/>
          <p:cNvSpPr/>
          <p:nvPr/>
        </p:nvSpPr>
        <p:spPr>
          <a:xfrm>
            <a:off x="761999" y="5250309"/>
            <a:ext cx="8461824" cy="12701"/>
          </a:xfrm>
          <a:prstGeom prst="rect">
            <a:avLst/>
          </a:prstGeom>
          <a:solidFill>
            <a:srgbClr val="433626"/>
          </a:solidFill>
          <a:ln w="12700">
            <a:miter lim="400000"/>
          </a:ln>
        </p:spPr>
        <p:txBody>
          <a:bodyPr lIns="45719" rIns="45719"/>
          <a:lstStyle/>
          <a:p>
            <a:pPr/>
          </a:p>
        </p:txBody>
      </p:sp>
      <p:sp>
        <p:nvSpPr>
          <p:cNvPr id="71" name="Text 10"/>
          <p:cNvSpPr txBox="1"/>
          <p:nvPr/>
        </p:nvSpPr>
        <p:spPr>
          <a:xfrm>
            <a:off x="761999" y="4916637"/>
            <a:ext cx="8715679"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433626"/>
                </a:solidFill>
                <a:latin typeface="Tahoma"/>
                <a:ea typeface="Tahoma"/>
                <a:cs typeface="Tahoma"/>
                <a:sym typeface="Tahoma"/>
              </a:defRPr>
            </a:lvl1pPr>
          </a:lstStyle>
          <a:p>
            <a:pPr/>
            <a:r>
              <a:t>OBJECTIVES OF THIS DOCUMENT</a:t>
            </a:r>
          </a:p>
        </p:txBody>
      </p:sp>
      <p:sp>
        <p:nvSpPr>
          <p:cNvPr id="72" name="Text 11"/>
          <p:cNvSpPr txBox="1"/>
          <p:nvPr/>
        </p:nvSpPr>
        <p:spPr>
          <a:xfrm>
            <a:off x="761999" y="5451921"/>
            <a:ext cx="8715679" cy="103242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32104">
              <a:lnSpc>
                <a:spcPct val="145000"/>
              </a:lnSpc>
              <a:defRPr sz="1638">
                <a:solidFill>
                  <a:srgbClr val="29261B"/>
                </a:solidFill>
                <a:latin typeface="Tahoma"/>
                <a:ea typeface="Tahoma"/>
                <a:cs typeface="Tahoma"/>
                <a:sym typeface="Tahoma"/>
              </a:defRPr>
            </a:pPr>
            <a:r>
              <a:t>This document supports the development of the Industrial Megazone by identifying opportunities for consideration across </a:t>
            </a:r>
            <a:r>
              <a:rPr b="1"/>
              <a:t>7 themes </a:t>
            </a:r>
            <a:r>
              <a:t>, providing a longlist and shortlist for leadership.</a:t>
            </a:r>
          </a:p>
        </p:txBody>
      </p:sp>
      <p:sp>
        <p:nvSpPr>
          <p:cNvPr id="73" name="Text 12"/>
          <p:cNvSpPr txBox="1"/>
          <p:nvPr/>
        </p:nvSpPr>
        <p:spPr>
          <a:xfrm>
            <a:off x="761999" y="6579592"/>
            <a:ext cx="8715679" cy="64571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5000"/>
              </a:lnSpc>
              <a:defRPr sz="1600">
                <a:solidFill>
                  <a:srgbClr val="57534A"/>
                </a:solidFill>
                <a:latin typeface="Tahoma"/>
                <a:ea typeface="Tahoma"/>
                <a:cs typeface="Tahoma"/>
                <a:sym typeface="Tahoma"/>
              </a:defRPr>
            </a:lvl1pPr>
          </a:lstStyle>
          <a:p>
            <a:pPr/>
            <a:r>
              <a:t>A data‑driven screening framework, grounded in secondary research and expert validation, prioritises the most executable opportunities.</a:t>
            </a:r>
          </a:p>
        </p:txBody>
      </p:sp>
      <p:sp>
        <p:nvSpPr>
          <p:cNvPr id="74" name="Shape 13"/>
          <p:cNvSpPr/>
          <p:nvPr/>
        </p:nvSpPr>
        <p:spPr>
          <a:xfrm>
            <a:off x="9833422" y="2600622"/>
            <a:ext cx="7692580" cy="12701"/>
          </a:xfrm>
          <a:prstGeom prst="rect">
            <a:avLst/>
          </a:prstGeom>
          <a:solidFill>
            <a:srgbClr val="433626"/>
          </a:solidFill>
          <a:ln w="12700">
            <a:miter lim="400000"/>
          </a:ln>
        </p:spPr>
        <p:txBody>
          <a:bodyPr lIns="45719" rIns="45719"/>
          <a:lstStyle/>
          <a:p>
            <a:pPr/>
          </a:p>
        </p:txBody>
      </p:sp>
      <p:sp>
        <p:nvSpPr>
          <p:cNvPr id="75" name="Text 14"/>
          <p:cNvSpPr txBox="1"/>
          <p:nvPr/>
        </p:nvSpPr>
        <p:spPr>
          <a:xfrm>
            <a:off x="9833422" y="2266949"/>
            <a:ext cx="7923357"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433626"/>
                </a:solidFill>
                <a:latin typeface="Tahoma"/>
                <a:ea typeface="Tahoma"/>
                <a:cs typeface="Tahoma"/>
                <a:sym typeface="Tahoma"/>
              </a:defRPr>
            </a:lvl1pPr>
          </a:lstStyle>
          <a:p>
            <a:pPr/>
            <a:r>
              <a:t>THE SEVEN THEMES</a:t>
            </a:r>
          </a:p>
        </p:txBody>
      </p:sp>
      <p:sp>
        <p:nvSpPr>
          <p:cNvPr id="76" name="Shape 15"/>
          <p:cNvSpPr/>
          <p:nvPr/>
        </p:nvSpPr>
        <p:spPr>
          <a:xfrm>
            <a:off x="9833422" y="2802234"/>
            <a:ext cx="3779590" cy="1238251"/>
          </a:xfrm>
          <a:prstGeom prst="rect">
            <a:avLst/>
          </a:prstGeom>
          <a:solidFill>
            <a:srgbClr val="F8F7F3"/>
          </a:solidFill>
          <a:ln w="12700">
            <a:miter lim="400000"/>
          </a:ln>
        </p:spPr>
        <p:txBody>
          <a:bodyPr lIns="45719" rIns="45719"/>
          <a:lstStyle/>
          <a:p>
            <a:pPr/>
          </a:p>
        </p:txBody>
      </p:sp>
      <p:sp>
        <p:nvSpPr>
          <p:cNvPr id="77" name="Shape 16"/>
          <p:cNvSpPr/>
          <p:nvPr/>
        </p:nvSpPr>
        <p:spPr>
          <a:xfrm>
            <a:off x="9833422" y="4029372"/>
            <a:ext cx="3779590" cy="12701"/>
          </a:xfrm>
          <a:prstGeom prst="rect">
            <a:avLst/>
          </a:prstGeom>
          <a:solidFill>
            <a:srgbClr val="E5E0D2"/>
          </a:solidFill>
          <a:ln w="12700">
            <a:miter lim="400000"/>
          </a:ln>
        </p:spPr>
        <p:txBody>
          <a:bodyPr lIns="45719" rIns="45719"/>
          <a:lstStyle/>
          <a:p>
            <a:pPr/>
          </a:p>
        </p:txBody>
      </p:sp>
      <p:sp>
        <p:nvSpPr>
          <p:cNvPr id="78" name="Shape 17"/>
          <p:cNvSpPr/>
          <p:nvPr/>
        </p:nvSpPr>
        <p:spPr>
          <a:xfrm>
            <a:off x="9833422" y="2800647"/>
            <a:ext cx="3779590" cy="12701"/>
          </a:xfrm>
          <a:prstGeom prst="rect">
            <a:avLst/>
          </a:prstGeom>
          <a:solidFill>
            <a:srgbClr val="E5E0D2"/>
          </a:solidFill>
          <a:ln w="12700">
            <a:miter lim="400000"/>
          </a:ln>
        </p:spPr>
        <p:txBody>
          <a:bodyPr lIns="45719" rIns="45719"/>
          <a:lstStyle/>
          <a:p>
            <a:pPr/>
          </a:p>
        </p:txBody>
      </p:sp>
      <p:sp>
        <p:nvSpPr>
          <p:cNvPr id="79" name="Shape 18"/>
          <p:cNvSpPr/>
          <p:nvPr/>
        </p:nvSpPr>
        <p:spPr>
          <a:xfrm>
            <a:off x="9833422" y="2802234"/>
            <a:ext cx="57151" cy="1238251"/>
          </a:xfrm>
          <a:prstGeom prst="rect">
            <a:avLst/>
          </a:prstGeom>
          <a:solidFill>
            <a:srgbClr val="B85C3F"/>
          </a:solidFill>
          <a:ln w="12700">
            <a:miter lim="400000"/>
          </a:ln>
        </p:spPr>
        <p:txBody>
          <a:bodyPr lIns="45719" rIns="45719"/>
          <a:lstStyle/>
          <a:p>
            <a:pPr/>
          </a:p>
        </p:txBody>
      </p:sp>
      <p:sp>
        <p:nvSpPr>
          <p:cNvPr id="80" name="Shape 19"/>
          <p:cNvSpPr/>
          <p:nvPr/>
        </p:nvSpPr>
        <p:spPr>
          <a:xfrm>
            <a:off x="13601899" y="2802234"/>
            <a:ext cx="12701" cy="1238251"/>
          </a:xfrm>
          <a:prstGeom prst="rect">
            <a:avLst/>
          </a:prstGeom>
          <a:solidFill>
            <a:srgbClr val="E5E0D2"/>
          </a:solidFill>
          <a:ln w="12700">
            <a:miter lim="400000"/>
          </a:ln>
        </p:spPr>
        <p:txBody>
          <a:bodyPr lIns="45719" rIns="45719"/>
          <a:lstStyle/>
          <a:p>
            <a:pPr/>
          </a:p>
        </p:txBody>
      </p:sp>
      <p:sp>
        <p:nvSpPr>
          <p:cNvPr id="81" name="Text 20"/>
          <p:cNvSpPr txBox="1"/>
          <p:nvPr/>
        </p:nvSpPr>
        <p:spPr>
          <a:xfrm>
            <a:off x="10138222" y="3021309"/>
            <a:ext cx="3331003"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2200">
                <a:solidFill>
                  <a:srgbClr val="29261B"/>
                </a:solidFill>
                <a:latin typeface="Tahoma"/>
                <a:ea typeface="Tahoma"/>
                <a:cs typeface="Tahoma"/>
                <a:sym typeface="Tahoma"/>
              </a:defRPr>
            </a:lvl1pPr>
          </a:lstStyle>
          <a:p>
            <a:pPr/>
            <a:r>
              <a:t>Health &amp; Life Sciences</a:t>
            </a:r>
          </a:p>
        </p:txBody>
      </p:sp>
      <p:sp>
        <p:nvSpPr>
          <p:cNvPr id="82" name="Shape 21"/>
          <p:cNvSpPr/>
          <p:nvPr/>
        </p:nvSpPr>
        <p:spPr>
          <a:xfrm>
            <a:off x="13746360" y="2802234"/>
            <a:ext cx="3779640" cy="1238251"/>
          </a:xfrm>
          <a:prstGeom prst="rect">
            <a:avLst/>
          </a:prstGeom>
          <a:solidFill>
            <a:srgbClr val="F8F7F3"/>
          </a:solidFill>
          <a:ln w="12700">
            <a:miter lim="400000"/>
          </a:ln>
        </p:spPr>
        <p:txBody>
          <a:bodyPr lIns="45719" rIns="45719"/>
          <a:lstStyle/>
          <a:p>
            <a:pPr/>
          </a:p>
        </p:txBody>
      </p:sp>
      <p:sp>
        <p:nvSpPr>
          <p:cNvPr id="83" name="Shape 22"/>
          <p:cNvSpPr/>
          <p:nvPr/>
        </p:nvSpPr>
        <p:spPr>
          <a:xfrm>
            <a:off x="13746360" y="4029372"/>
            <a:ext cx="3779640" cy="12701"/>
          </a:xfrm>
          <a:prstGeom prst="rect">
            <a:avLst/>
          </a:prstGeom>
          <a:solidFill>
            <a:srgbClr val="E5E0D2"/>
          </a:solidFill>
          <a:ln w="12700">
            <a:miter lim="400000"/>
          </a:ln>
        </p:spPr>
        <p:txBody>
          <a:bodyPr lIns="45719" rIns="45719"/>
          <a:lstStyle/>
          <a:p>
            <a:pPr/>
          </a:p>
        </p:txBody>
      </p:sp>
      <p:sp>
        <p:nvSpPr>
          <p:cNvPr id="84" name="Shape 23"/>
          <p:cNvSpPr/>
          <p:nvPr/>
        </p:nvSpPr>
        <p:spPr>
          <a:xfrm>
            <a:off x="13746360" y="2800647"/>
            <a:ext cx="3779640" cy="12701"/>
          </a:xfrm>
          <a:prstGeom prst="rect">
            <a:avLst/>
          </a:prstGeom>
          <a:solidFill>
            <a:srgbClr val="E5E0D2"/>
          </a:solidFill>
          <a:ln w="12700">
            <a:miter lim="400000"/>
          </a:ln>
        </p:spPr>
        <p:txBody>
          <a:bodyPr lIns="45719" rIns="45719"/>
          <a:lstStyle/>
          <a:p>
            <a:pPr/>
          </a:p>
        </p:txBody>
      </p:sp>
      <p:sp>
        <p:nvSpPr>
          <p:cNvPr id="85" name="Shape 24"/>
          <p:cNvSpPr/>
          <p:nvPr/>
        </p:nvSpPr>
        <p:spPr>
          <a:xfrm>
            <a:off x="13746360" y="2802234"/>
            <a:ext cx="57151" cy="1238251"/>
          </a:xfrm>
          <a:prstGeom prst="rect">
            <a:avLst/>
          </a:prstGeom>
          <a:solidFill>
            <a:srgbClr val="2E5E73"/>
          </a:solidFill>
          <a:ln w="12700">
            <a:miter lim="400000"/>
          </a:ln>
        </p:spPr>
        <p:txBody>
          <a:bodyPr lIns="45719" rIns="45719"/>
          <a:lstStyle/>
          <a:p>
            <a:pPr/>
          </a:p>
        </p:txBody>
      </p:sp>
      <p:sp>
        <p:nvSpPr>
          <p:cNvPr id="86" name="Shape 25"/>
          <p:cNvSpPr/>
          <p:nvPr/>
        </p:nvSpPr>
        <p:spPr>
          <a:xfrm>
            <a:off x="17514887" y="2802234"/>
            <a:ext cx="12701" cy="1238251"/>
          </a:xfrm>
          <a:prstGeom prst="rect">
            <a:avLst/>
          </a:prstGeom>
          <a:solidFill>
            <a:srgbClr val="E5E0D2"/>
          </a:solidFill>
          <a:ln w="12700">
            <a:miter lim="400000"/>
          </a:ln>
        </p:spPr>
        <p:txBody>
          <a:bodyPr lIns="45719" rIns="45719"/>
          <a:lstStyle/>
          <a:p>
            <a:pPr/>
          </a:p>
        </p:txBody>
      </p:sp>
      <p:sp>
        <p:nvSpPr>
          <p:cNvPr id="87" name="Text 26"/>
          <p:cNvSpPr txBox="1"/>
          <p:nvPr/>
        </p:nvSpPr>
        <p:spPr>
          <a:xfrm>
            <a:off x="14051160" y="3021309"/>
            <a:ext cx="3331054"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defTabSz="886968">
              <a:lnSpc>
                <a:spcPct val="140000"/>
              </a:lnSpc>
              <a:defRPr b="1" sz="2134">
                <a:solidFill>
                  <a:srgbClr val="29261B"/>
                </a:solidFill>
                <a:latin typeface="Tahoma"/>
                <a:ea typeface="Tahoma"/>
                <a:cs typeface="Tahoma"/>
                <a:sym typeface="Tahoma"/>
              </a:defRPr>
            </a:lvl1pPr>
          </a:lstStyle>
          <a:p>
            <a:pPr/>
            <a:r>
              <a:t>Maritime Industrial Base</a:t>
            </a:r>
          </a:p>
        </p:txBody>
      </p:sp>
      <p:sp>
        <p:nvSpPr>
          <p:cNvPr id="88" name="Shape 27"/>
          <p:cNvSpPr/>
          <p:nvPr/>
        </p:nvSpPr>
        <p:spPr>
          <a:xfrm>
            <a:off x="9833422" y="4173835"/>
            <a:ext cx="3779590" cy="1238251"/>
          </a:xfrm>
          <a:prstGeom prst="rect">
            <a:avLst/>
          </a:prstGeom>
          <a:solidFill>
            <a:srgbClr val="F8F7F3"/>
          </a:solidFill>
          <a:ln w="12700">
            <a:miter lim="400000"/>
          </a:ln>
        </p:spPr>
        <p:txBody>
          <a:bodyPr lIns="45719" rIns="45719"/>
          <a:lstStyle/>
          <a:p>
            <a:pPr/>
          </a:p>
        </p:txBody>
      </p:sp>
      <p:sp>
        <p:nvSpPr>
          <p:cNvPr id="89" name="Shape 28"/>
          <p:cNvSpPr/>
          <p:nvPr/>
        </p:nvSpPr>
        <p:spPr>
          <a:xfrm>
            <a:off x="9833422" y="5400972"/>
            <a:ext cx="3779590" cy="12701"/>
          </a:xfrm>
          <a:prstGeom prst="rect">
            <a:avLst/>
          </a:prstGeom>
          <a:solidFill>
            <a:srgbClr val="E5E0D2"/>
          </a:solidFill>
          <a:ln w="12700">
            <a:miter lim="400000"/>
          </a:ln>
        </p:spPr>
        <p:txBody>
          <a:bodyPr lIns="45719" rIns="45719"/>
          <a:lstStyle/>
          <a:p>
            <a:pPr/>
          </a:p>
        </p:txBody>
      </p:sp>
      <p:sp>
        <p:nvSpPr>
          <p:cNvPr id="90" name="Shape 29"/>
          <p:cNvSpPr/>
          <p:nvPr/>
        </p:nvSpPr>
        <p:spPr>
          <a:xfrm>
            <a:off x="9833422" y="4172247"/>
            <a:ext cx="3779590" cy="12701"/>
          </a:xfrm>
          <a:prstGeom prst="rect">
            <a:avLst/>
          </a:prstGeom>
          <a:solidFill>
            <a:srgbClr val="E5E0D2"/>
          </a:solidFill>
          <a:ln w="12700">
            <a:miter lim="400000"/>
          </a:ln>
        </p:spPr>
        <p:txBody>
          <a:bodyPr lIns="45719" rIns="45719"/>
          <a:lstStyle/>
          <a:p>
            <a:pPr/>
          </a:p>
        </p:txBody>
      </p:sp>
      <p:sp>
        <p:nvSpPr>
          <p:cNvPr id="91" name="Shape 30"/>
          <p:cNvSpPr/>
          <p:nvPr/>
        </p:nvSpPr>
        <p:spPr>
          <a:xfrm>
            <a:off x="9833422" y="4173835"/>
            <a:ext cx="57151" cy="1238251"/>
          </a:xfrm>
          <a:prstGeom prst="rect">
            <a:avLst/>
          </a:prstGeom>
          <a:solidFill>
            <a:srgbClr val="757F52"/>
          </a:solidFill>
          <a:ln w="12700">
            <a:miter lim="400000"/>
          </a:ln>
        </p:spPr>
        <p:txBody>
          <a:bodyPr lIns="45719" rIns="45719"/>
          <a:lstStyle/>
          <a:p>
            <a:pPr/>
          </a:p>
        </p:txBody>
      </p:sp>
      <p:sp>
        <p:nvSpPr>
          <p:cNvPr id="92" name="Shape 31"/>
          <p:cNvSpPr/>
          <p:nvPr/>
        </p:nvSpPr>
        <p:spPr>
          <a:xfrm>
            <a:off x="13601899" y="4173835"/>
            <a:ext cx="12701" cy="1238251"/>
          </a:xfrm>
          <a:prstGeom prst="rect">
            <a:avLst/>
          </a:prstGeom>
          <a:solidFill>
            <a:srgbClr val="E5E0D2"/>
          </a:solidFill>
          <a:ln w="12700">
            <a:miter lim="400000"/>
          </a:ln>
        </p:spPr>
        <p:txBody>
          <a:bodyPr lIns="45719" rIns="45719"/>
          <a:lstStyle/>
          <a:p>
            <a:pPr/>
          </a:p>
        </p:txBody>
      </p:sp>
      <p:sp>
        <p:nvSpPr>
          <p:cNvPr id="93" name="Text 32"/>
          <p:cNvSpPr txBox="1"/>
          <p:nvPr/>
        </p:nvSpPr>
        <p:spPr>
          <a:xfrm>
            <a:off x="10138222" y="4392910"/>
            <a:ext cx="3331003"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2200">
                <a:solidFill>
                  <a:srgbClr val="29261B"/>
                </a:solidFill>
                <a:latin typeface="Tahoma"/>
                <a:ea typeface="Tahoma"/>
                <a:cs typeface="Tahoma"/>
                <a:sym typeface="Tahoma"/>
              </a:defRPr>
            </a:lvl1pPr>
          </a:lstStyle>
          <a:p>
            <a:pPr/>
            <a:r>
              <a:t>Circular Economy</a:t>
            </a:r>
          </a:p>
        </p:txBody>
      </p:sp>
      <p:sp>
        <p:nvSpPr>
          <p:cNvPr id="94" name="Shape 33"/>
          <p:cNvSpPr/>
          <p:nvPr/>
        </p:nvSpPr>
        <p:spPr>
          <a:xfrm>
            <a:off x="13746360" y="4173835"/>
            <a:ext cx="3779640" cy="1238251"/>
          </a:xfrm>
          <a:prstGeom prst="rect">
            <a:avLst/>
          </a:prstGeom>
          <a:solidFill>
            <a:srgbClr val="F8F7F3"/>
          </a:solidFill>
          <a:ln w="12700">
            <a:miter lim="400000"/>
          </a:ln>
        </p:spPr>
        <p:txBody>
          <a:bodyPr lIns="45719" rIns="45719"/>
          <a:lstStyle/>
          <a:p>
            <a:pPr/>
          </a:p>
        </p:txBody>
      </p:sp>
      <p:sp>
        <p:nvSpPr>
          <p:cNvPr id="95" name="Shape 34"/>
          <p:cNvSpPr/>
          <p:nvPr/>
        </p:nvSpPr>
        <p:spPr>
          <a:xfrm>
            <a:off x="13746360" y="5400972"/>
            <a:ext cx="3779640" cy="12701"/>
          </a:xfrm>
          <a:prstGeom prst="rect">
            <a:avLst/>
          </a:prstGeom>
          <a:solidFill>
            <a:srgbClr val="E5E0D2"/>
          </a:solidFill>
          <a:ln w="12700">
            <a:miter lim="400000"/>
          </a:ln>
        </p:spPr>
        <p:txBody>
          <a:bodyPr lIns="45719" rIns="45719"/>
          <a:lstStyle/>
          <a:p>
            <a:pPr/>
          </a:p>
        </p:txBody>
      </p:sp>
      <p:sp>
        <p:nvSpPr>
          <p:cNvPr id="96" name="Shape 35"/>
          <p:cNvSpPr/>
          <p:nvPr/>
        </p:nvSpPr>
        <p:spPr>
          <a:xfrm>
            <a:off x="13746360" y="4172247"/>
            <a:ext cx="3779640" cy="12701"/>
          </a:xfrm>
          <a:prstGeom prst="rect">
            <a:avLst/>
          </a:prstGeom>
          <a:solidFill>
            <a:srgbClr val="E5E0D2"/>
          </a:solidFill>
          <a:ln w="12700">
            <a:miter lim="400000"/>
          </a:ln>
        </p:spPr>
        <p:txBody>
          <a:bodyPr lIns="45719" rIns="45719"/>
          <a:lstStyle/>
          <a:p>
            <a:pPr/>
          </a:p>
        </p:txBody>
      </p:sp>
      <p:sp>
        <p:nvSpPr>
          <p:cNvPr id="97" name="Shape 36"/>
          <p:cNvSpPr/>
          <p:nvPr/>
        </p:nvSpPr>
        <p:spPr>
          <a:xfrm>
            <a:off x="13746360" y="4173835"/>
            <a:ext cx="57151" cy="1238251"/>
          </a:xfrm>
          <a:prstGeom prst="rect">
            <a:avLst/>
          </a:prstGeom>
          <a:solidFill>
            <a:srgbClr val="876D4B"/>
          </a:solidFill>
          <a:ln w="12700">
            <a:miter lim="400000"/>
          </a:ln>
        </p:spPr>
        <p:txBody>
          <a:bodyPr lIns="45719" rIns="45719"/>
          <a:lstStyle/>
          <a:p>
            <a:pPr/>
          </a:p>
        </p:txBody>
      </p:sp>
      <p:sp>
        <p:nvSpPr>
          <p:cNvPr id="98" name="Shape 37"/>
          <p:cNvSpPr/>
          <p:nvPr/>
        </p:nvSpPr>
        <p:spPr>
          <a:xfrm>
            <a:off x="17514887" y="4173835"/>
            <a:ext cx="12701" cy="1238251"/>
          </a:xfrm>
          <a:prstGeom prst="rect">
            <a:avLst/>
          </a:prstGeom>
          <a:solidFill>
            <a:srgbClr val="E5E0D2"/>
          </a:solidFill>
          <a:ln w="12700">
            <a:miter lim="400000"/>
          </a:ln>
        </p:spPr>
        <p:txBody>
          <a:bodyPr lIns="45719" rIns="45719"/>
          <a:lstStyle/>
          <a:p>
            <a:pPr/>
          </a:p>
        </p:txBody>
      </p:sp>
      <p:sp>
        <p:nvSpPr>
          <p:cNvPr id="99" name="Text 38"/>
          <p:cNvSpPr txBox="1"/>
          <p:nvPr/>
        </p:nvSpPr>
        <p:spPr>
          <a:xfrm>
            <a:off x="14051160" y="4392910"/>
            <a:ext cx="3331054"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defTabSz="886968">
              <a:lnSpc>
                <a:spcPct val="140000"/>
              </a:lnSpc>
              <a:defRPr b="1" sz="2134">
                <a:solidFill>
                  <a:srgbClr val="29261B"/>
                </a:solidFill>
                <a:latin typeface="Tahoma"/>
                <a:ea typeface="Tahoma"/>
                <a:cs typeface="Tahoma"/>
                <a:sym typeface="Tahoma"/>
              </a:defRPr>
            </a:lvl1pPr>
          </a:lstStyle>
          <a:p>
            <a:pPr/>
            <a:r>
              <a:t>Critical Inputs &amp; Storage</a:t>
            </a:r>
          </a:p>
        </p:txBody>
      </p:sp>
      <p:sp>
        <p:nvSpPr>
          <p:cNvPr id="100" name="Shape 39"/>
          <p:cNvSpPr/>
          <p:nvPr/>
        </p:nvSpPr>
        <p:spPr>
          <a:xfrm>
            <a:off x="9833422" y="5545435"/>
            <a:ext cx="3779590" cy="1238251"/>
          </a:xfrm>
          <a:prstGeom prst="rect">
            <a:avLst/>
          </a:prstGeom>
          <a:solidFill>
            <a:srgbClr val="F8F7F3"/>
          </a:solidFill>
          <a:ln w="12700">
            <a:miter lim="400000"/>
          </a:ln>
        </p:spPr>
        <p:txBody>
          <a:bodyPr lIns="45719" rIns="45719"/>
          <a:lstStyle/>
          <a:p>
            <a:pPr/>
          </a:p>
        </p:txBody>
      </p:sp>
      <p:sp>
        <p:nvSpPr>
          <p:cNvPr id="101" name="Shape 40"/>
          <p:cNvSpPr/>
          <p:nvPr/>
        </p:nvSpPr>
        <p:spPr>
          <a:xfrm>
            <a:off x="9833422" y="6772572"/>
            <a:ext cx="3779590" cy="12701"/>
          </a:xfrm>
          <a:prstGeom prst="rect">
            <a:avLst/>
          </a:prstGeom>
          <a:solidFill>
            <a:srgbClr val="E5E0D2"/>
          </a:solidFill>
          <a:ln w="12700">
            <a:miter lim="400000"/>
          </a:ln>
        </p:spPr>
        <p:txBody>
          <a:bodyPr lIns="45719" rIns="45719"/>
          <a:lstStyle/>
          <a:p>
            <a:pPr/>
          </a:p>
        </p:txBody>
      </p:sp>
      <p:sp>
        <p:nvSpPr>
          <p:cNvPr id="102" name="Shape 41"/>
          <p:cNvSpPr/>
          <p:nvPr/>
        </p:nvSpPr>
        <p:spPr>
          <a:xfrm>
            <a:off x="9833422" y="5543847"/>
            <a:ext cx="3779590" cy="12701"/>
          </a:xfrm>
          <a:prstGeom prst="rect">
            <a:avLst/>
          </a:prstGeom>
          <a:solidFill>
            <a:srgbClr val="E5E0D2"/>
          </a:solidFill>
          <a:ln w="12700">
            <a:miter lim="400000"/>
          </a:ln>
        </p:spPr>
        <p:txBody>
          <a:bodyPr lIns="45719" rIns="45719"/>
          <a:lstStyle/>
          <a:p>
            <a:pPr/>
          </a:p>
        </p:txBody>
      </p:sp>
      <p:sp>
        <p:nvSpPr>
          <p:cNvPr id="103" name="Shape 42"/>
          <p:cNvSpPr/>
          <p:nvPr/>
        </p:nvSpPr>
        <p:spPr>
          <a:xfrm>
            <a:off x="9833422" y="5545435"/>
            <a:ext cx="57151" cy="1238251"/>
          </a:xfrm>
          <a:prstGeom prst="rect">
            <a:avLst/>
          </a:prstGeom>
          <a:solidFill>
            <a:srgbClr val="E87A4B"/>
          </a:solidFill>
          <a:ln w="12700">
            <a:miter lim="400000"/>
          </a:ln>
        </p:spPr>
        <p:txBody>
          <a:bodyPr lIns="45719" rIns="45719"/>
          <a:lstStyle/>
          <a:p>
            <a:pPr/>
          </a:p>
        </p:txBody>
      </p:sp>
      <p:sp>
        <p:nvSpPr>
          <p:cNvPr id="104" name="Shape 43"/>
          <p:cNvSpPr/>
          <p:nvPr/>
        </p:nvSpPr>
        <p:spPr>
          <a:xfrm>
            <a:off x="13601899" y="5545435"/>
            <a:ext cx="12701" cy="1238251"/>
          </a:xfrm>
          <a:prstGeom prst="rect">
            <a:avLst/>
          </a:prstGeom>
          <a:solidFill>
            <a:srgbClr val="E5E0D2"/>
          </a:solidFill>
          <a:ln w="12700">
            <a:miter lim="400000"/>
          </a:ln>
        </p:spPr>
        <p:txBody>
          <a:bodyPr lIns="45719" rIns="45719"/>
          <a:lstStyle/>
          <a:p>
            <a:pPr/>
          </a:p>
        </p:txBody>
      </p:sp>
      <p:sp>
        <p:nvSpPr>
          <p:cNvPr id="105" name="Text 44"/>
          <p:cNvSpPr txBox="1"/>
          <p:nvPr/>
        </p:nvSpPr>
        <p:spPr>
          <a:xfrm>
            <a:off x="10138222" y="5764510"/>
            <a:ext cx="3331003"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2200">
                <a:solidFill>
                  <a:srgbClr val="29261B"/>
                </a:solidFill>
                <a:latin typeface="Tahoma"/>
                <a:ea typeface="Tahoma"/>
                <a:cs typeface="Tahoma"/>
                <a:sym typeface="Tahoma"/>
              </a:defRPr>
            </a:lvl1pPr>
          </a:lstStyle>
          <a:p>
            <a:pPr/>
            <a:r>
              <a:t>Energy</a:t>
            </a:r>
          </a:p>
        </p:txBody>
      </p:sp>
      <p:sp>
        <p:nvSpPr>
          <p:cNvPr id="106" name="Shape 45"/>
          <p:cNvSpPr/>
          <p:nvPr/>
        </p:nvSpPr>
        <p:spPr>
          <a:xfrm>
            <a:off x="13746360" y="5545435"/>
            <a:ext cx="3779640" cy="1238251"/>
          </a:xfrm>
          <a:prstGeom prst="rect">
            <a:avLst/>
          </a:prstGeom>
          <a:solidFill>
            <a:srgbClr val="F8F7F3"/>
          </a:solidFill>
          <a:ln w="12700">
            <a:miter lim="400000"/>
          </a:ln>
        </p:spPr>
        <p:txBody>
          <a:bodyPr lIns="45719" rIns="45719"/>
          <a:lstStyle/>
          <a:p>
            <a:pPr/>
          </a:p>
        </p:txBody>
      </p:sp>
      <p:sp>
        <p:nvSpPr>
          <p:cNvPr id="107" name="Shape 46"/>
          <p:cNvSpPr/>
          <p:nvPr/>
        </p:nvSpPr>
        <p:spPr>
          <a:xfrm>
            <a:off x="13746360" y="6772572"/>
            <a:ext cx="3779640" cy="12701"/>
          </a:xfrm>
          <a:prstGeom prst="rect">
            <a:avLst/>
          </a:prstGeom>
          <a:solidFill>
            <a:srgbClr val="E5E0D2"/>
          </a:solidFill>
          <a:ln w="12700">
            <a:miter lim="400000"/>
          </a:ln>
        </p:spPr>
        <p:txBody>
          <a:bodyPr lIns="45719" rIns="45719"/>
          <a:lstStyle/>
          <a:p>
            <a:pPr/>
          </a:p>
        </p:txBody>
      </p:sp>
      <p:sp>
        <p:nvSpPr>
          <p:cNvPr id="108" name="Shape 47"/>
          <p:cNvSpPr/>
          <p:nvPr/>
        </p:nvSpPr>
        <p:spPr>
          <a:xfrm>
            <a:off x="13746360" y="5543847"/>
            <a:ext cx="3779640" cy="12701"/>
          </a:xfrm>
          <a:prstGeom prst="rect">
            <a:avLst/>
          </a:prstGeom>
          <a:solidFill>
            <a:srgbClr val="E5E0D2"/>
          </a:solidFill>
          <a:ln w="12700">
            <a:miter lim="400000"/>
          </a:ln>
        </p:spPr>
        <p:txBody>
          <a:bodyPr lIns="45719" rIns="45719"/>
          <a:lstStyle/>
          <a:p>
            <a:pPr/>
          </a:p>
        </p:txBody>
      </p:sp>
      <p:sp>
        <p:nvSpPr>
          <p:cNvPr id="109" name="Shape 48"/>
          <p:cNvSpPr/>
          <p:nvPr/>
        </p:nvSpPr>
        <p:spPr>
          <a:xfrm>
            <a:off x="13746360" y="5545435"/>
            <a:ext cx="57151" cy="1238251"/>
          </a:xfrm>
          <a:prstGeom prst="rect">
            <a:avLst/>
          </a:prstGeom>
          <a:solidFill>
            <a:srgbClr val="91AAC9"/>
          </a:solidFill>
          <a:ln w="12700">
            <a:miter lim="400000"/>
          </a:ln>
        </p:spPr>
        <p:txBody>
          <a:bodyPr lIns="45719" rIns="45719"/>
          <a:lstStyle/>
          <a:p>
            <a:pPr/>
          </a:p>
        </p:txBody>
      </p:sp>
      <p:sp>
        <p:nvSpPr>
          <p:cNvPr id="110" name="Shape 49"/>
          <p:cNvSpPr/>
          <p:nvPr/>
        </p:nvSpPr>
        <p:spPr>
          <a:xfrm>
            <a:off x="17514887" y="5545435"/>
            <a:ext cx="12701" cy="1238251"/>
          </a:xfrm>
          <a:prstGeom prst="rect">
            <a:avLst/>
          </a:prstGeom>
          <a:solidFill>
            <a:srgbClr val="E5E0D2"/>
          </a:solidFill>
          <a:ln w="12700">
            <a:miter lim="400000"/>
          </a:ln>
        </p:spPr>
        <p:txBody>
          <a:bodyPr lIns="45719" rIns="45719"/>
          <a:lstStyle/>
          <a:p>
            <a:pPr/>
          </a:p>
        </p:txBody>
      </p:sp>
      <p:sp>
        <p:nvSpPr>
          <p:cNvPr id="111" name="Text 50"/>
          <p:cNvSpPr txBox="1"/>
          <p:nvPr/>
        </p:nvSpPr>
        <p:spPr>
          <a:xfrm>
            <a:off x="14051160" y="5764510"/>
            <a:ext cx="3331054"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defTabSz="886968">
              <a:lnSpc>
                <a:spcPct val="140000"/>
              </a:lnSpc>
              <a:defRPr b="1" sz="2134">
                <a:solidFill>
                  <a:srgbClr val="29261B"/>
                </a:solidFill>
                <a:latin typeface="Tahoma"/>
                <a:ea typeface="Tahoma"/>
                <a:cs typeface="Tahoma"/>
                <a:sym typeface="Tahoma"/>
              </a:defRPr>
            </a:lvl1pPr>
          </a:lstStyle>
          <a:p>
            <a:pPr/>
            <a:r>
              <a:t>Digital &amp; Communications</a:t>
            </a:r>
          </a:p>
        </p:txBody>
      </p:sp>
      <p:sp>
        <p:nvSpPr>
          <p:cNvPr id="112" name="Shape 51"/>
          <p:cNvSpPr/>
          <p:nvPr/>
        </p:nvSpPr>
        <p:spPr>
          <a:xfrm>
            <a:off x="9833422" y="6917035"/>
            <a:ext cx="7692580" cy="876301"/>
          </a:xfrm>
          <a:prstGeom prst="rect">
            <a:avLst/>
          </a:prstGeom>
          <a:solidFill>
            <a:srgbClr val="F8F7F3"/>
          </a:solidFill>
          <a:ln w="12700">
            <a:miter lim="400000"/>
          </a:ln>
        </p:spPr>
        <p:txBody>
          <a:bodyPr lIns="45719" rIns="45719"/>
          <a:lstStyle/>
          <a:p>
            <a:pPr/>
          </a:p>
        </p:txBody>
      </p:sp>
      <p:sp>
        <p:nvSpPr>
          <p:cNvPr id="113" name="Shape 52"/>
          <p:cNvSpPr/>
          <p:nvPr/>
        </p:nvSpPr>
        <p:spPr>
          <a:xfrm>
            <a:off x="9833422" y="7782222"/>
            <a:ext cx="7692580" cy="12701"/>
          </a:xfrm>
          <a:prstGeom prst="rect">
            <a:avLst/>
          </a:prstGeom>
          <a:solidFill>
            <a:srgbClr val="E5E0D2"/>
          </a:solidFill>
          <a:ln w="12700">
            <a:miter lim="400000"/>
          </a:ln>
        </p:spPr>
        <p:txBody>
          <a:bodyPr lIns="45719" rIns="45719"/>
          <a:lstStyle/>
          <a:p>
            <a:pPr/>
          </a:p>
        </p:txBody>
      </p:sp>
      <p:sp>
        <p:nvSpPr>
          <p:cNvPr id="114" name="Shape 53"/>
          <p:cNvSpPr/>
          <p:nvPr/>
        </p:nvSpPr>
        <p:spPr>
          <a:xfrm>
            <a:off x="9833422" y="6915447"/>
            <a:ext cx="7692580" cy="12701"/>
          </a:xfrm>
          <a:prstGeom prst="rect">
            <a:avLst/>
          </a:prstGeom>
          <a:solidFill>
            <a:srgbClr val="E5E0D2"/>
          </a:solidFill>
          <a:ln w="12700">
            <a:miter lim="400000"/>
          </a:ln>
        </p:spPr>
        <p:txBody>
          <a:bodyPr lIns="45719" rIns="45719"/>
          <a:lstStyle/>
          <a:p>
            <a:pPr/>
          </a:p>
        </p:txBody>
      </p:sp>
      <p:sp>
        <p:nvSpPr>
          <p:cNvPr id="115" name="Shape 54"/>
          <p:cNvSpPr/>
          <p:nvPr/>
        </p:nvSpPr>
        <p:spPr>
          <a:xfrm>
            <a:off x="9833422" y="6917035"/>
            <a:ext cx="57151" cy="876301"/>
          </a:xfrm>
          <a:prstGeom prst="rect">
            <a:avLst/>
          </a:prstGeom>
          <a:solidFill>
            <a:srgbClr val="706173"/>
          </a:solidFill>
          <a:ln w="12700">
            <a:miter lim="400000"/>
          </a:ln>
        </p:spPr>
        <p:txBody>
          <a:bodyPr lIns="45719" rIns="45719"/>
          <a:lstStyle/>
          <a:p>
            <a:pPr/>
          </a:p>
        </p:txBody>
      </p:sp>
      <p:sp>
        <p:nvSpPr>
          <p:cNvPr id="116" name="Shape 55"/>
          <p:cNvSpPr/>
          <p:nvPr/>
        </p:nvSpPr>
        <p:spPr>
          <a:xfrm>
            <a:off x="17514889" y="6917035"/>
            <a:ext cx="12701" cy="876301"/>
          </a:xfrm>
          <a:prstGeom prst="rect">
            <a:avLst/>
          </a:prstGeom>
          <a:solidFill>
            <a:srgbClr val="E5E0D2"/>
          </a:solidFill>
          <a:ln w="12700">
            <a:miter lim="400000"/>
          </a:ln>
        </p:spPr>
        <p:txBody>
          <a:bodyPr lIns="45719" rIns="45719"/>
          <a:lstStyle/>
          <a:p>
            <a:pPr/>
          </a:p>
        </p:txBody>
      </p:sp>
      <p:sp>
        <p:nvSpPr>
          <p:cNvPr id="117" name="Text 56"/>
          <p:cNvSpPr txBox="1"/>
          <p:nvPr/>
        </p:nvSpPr>
        <p:spPr>
          <a:xfrm>
            <a:off x="10138222" y="7136110"/>
            <a:ext cx="7361382" cy="47625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2200">
                <a:solidFill>
                  <a:srgbClr val="29261B"/>
                </a:solidFill>
                <a:latin typeface="Tahoma"/>
                <a:ea typeface="Tahoma"/>
                <a:cs typeface="Tahoma"/>
                <a:sym typeface="Tahoma"/>
              </a:defRPr>
            </a:lvl1pPr>
          </a:lstStyle>
          <a:p>
            <a:pPr/>
            <a:r>
              <a:t>Advanced Manufacturing</a:t>
            </a:r>
          </a:p>
        </p:txBody>
      </p:sp>
      <p:sp>
        <p:nvSpPr>
          <p:cNvPr id="118" name="Shape 57"/>
          <p:cNvSpPr/>
          <p:nvPr/>
        </p:nvSpPr>
        <p:spPr>
          <a:xfrm>
            <a:off x="9833422" y="7964785"/>
            <a:ext cx="7692580" cy="805756"/>
          </a:xfrm>
          <a:prstGeom prst="rect">
            <a:avLst/>
          </a:prstGeom>
          <a:solidFill>
            <a:srgbClr val="F8F7F3"/>
          </a:solidFill>
          <a:ln>
            <a:solidFill>
              <a:srgbClr val="E5E0D2"/>
            </a:solidFill>
          </a:ln>
        </p:spPr>
        <p:txBody>
          <a:bodyPr lIns="45719" rIns="45719"/>
          <a:lstStyle/>
          <a:p>
            <a:pPr/>
          </a:p>
        </p:txBody>
      </p:sp>
      <p:sp>
        <p:nvSpPr>
          <p:cNvPr id="119" name="Text 58"/>
          <p:cNvSpPr txBox="1"/>
          <p:nvPr/>
        </p:nvSpPr>
        <p:spPr>
          <a:xfrm>
            <a:off x="9995347" y="8069560"/>
            <a:ext cx="7589792"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900">
                <a:solidFill>
                  <a:srgbClr val="876D4B"/>
                </a:solidFill>
                <a:latin typeface="Tahoma"/>
                <a:ea typeface="Tahoma"/>
                <a:cs typeface="Tahoma"/>
                <a:sym typeface="Tahoma"/>
              </a:defRPr>
            </a:lvl1pPr>
          </a:lstStyle>
          <a:p>
            <a:pPr/>
            <a:r>
              <a:t>MEGAZONE SYNERGIES ASSESSED</a:t>
            </a:r>
          </a:p>
        </p:txBody>
      </p:sp>
      <p:sp>
        <p:nvSpPr>
          <p:cNvPr id="120" name="Text 59"/>
          <p:cNvSpPr txBox="1"/>
          <p:nvPr/>
        </p:nvSpPr>
        <p:spPr>
          <a:xfrm>
            <a:off x="9995347" y="8300046"/>
            <a:ext cx="2418111"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sz="1000">
                <a:solidFill>
                  <a:srgbClr val="29261B"/>
                </a:solidFill>
                <a:latin typeface="Tahoma"/>
                <a:ea typeface="Tahoma"/>
                <a:cs typeface="Tahoma"/>
                <a:sym typeface="Tahoma"/>
              </a:defRPr>
            </a:lvl1pPr>
          </a:lstStyle>
          <a:p>
            <a:pPr/>
            <a:r>
              <a:t>· Input material adjacency</a:t>
            </a:r>
          </a:p>
        </p:txBody>
      </p:sp>
      <p:sp>
        <p:nvSpPr>
          <p:cNvPr id="121" name="Text 60"/>
          <p:cNvSpPr txBox="1"/>
          <p:nvPr/>
        </p:nvSpPr>
        <p:spPr>
          <a:xfrm>
            <a:off x="12508706" y="8300046"/>
            <a:ext cx="2418160"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sz="1000">
                <a:solidFill>
                  <a:srgbClr val="29261B"/>
                </a:solidFill>
                <a:latin typeface="Tahoma"/>
                <a:ea typeface="Tahoma"/>
                <a:cs typeface="Tahoma"/>
                <a:sym typeface="Tahoma"/>
              </a:defRPr>
            </a:lvl1pPr>
          </a:lstStyle>
          <a:p>
            <a:pPr/>
            <a:r>
              <a:t>· Demand and monetisation</a:t>
            </a:r>
          </a:p>
        </p:txBody>
      </p:sp>
      <p:sp>
        <p:nvSpPr>
          <p:cNvPr id="122" name="Text 61"/>
          <p:cNvSpPr txBox="1"/>
          <p:nvPr/>
        </p:nvSpPr>
        <p:spPr>
          <a:xfrm>
            <a:off x="15022115" y="8300046"/>
            <a:ext cx="2418160"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sz="1000">
                <a:solidFill>
                  <a:srgbClr val="29261B"/>
                </a:solidFill>
                <a:latin typeface="Tahoma"/>
                <a:ea typeface="Tahoma"/>
                <a:cs typeface="Tahoma"/>
                <a:sym typeface="Tahoma"/>
              </a:defRPr>
            </a:lvl1pPr>
          </a:lstStyle>
          <a:p>
            <a:pPr/>
            <a:r>
              <a:t>· Cost efficiency</a:t>
            </a:r>
          </a:p>
        </p:txBody>
      </p:sp>
      <p:sp>
        <p:nvSpPr>
          <p:cNvPr id="123" name="Text 62"/>
          <p:cNvSpPr txBox="1"/>
          <p:nvPr/>
        </p:nvSpPr>
        <p:spPr>
          <a:xfrm>
            <a:off x="9995347" y="8492429"/>
            <a:ext cx="2418111"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sz="1000">
                <a:solidFill>
                  <a:srgbClr val="29261B"/>
                </a:solidFill>
                <a:latin typeface="Tahoma"/>
                <a:ea typeface="Tahoma"/>
                <a:cs typeface="Tahoma"/>
                <a:sym typeface="Tahoma"/>
              </a:defRPr>
            </a:lvl1pPr>
          </a:lstStyle>
          <a:p>
            <a:pPr/>
            <a:r>
              <a:t>· Shared ecosystem</a:t>
            </a:r>
          </a:p>
        </p:txBody>
      </p:sp>
      <p:sp>
        <p:nvSpPr>
          <p:cNvPr id="124" name="Text 63"/>
          <p:cNvSpPr txBox="1"/>
          <p:nvPr/>
        </p:nvSpPr>
        <p:spPr>
          <a:xfrm>
            <a:off x="12508706" y="8492429"/>
            <a:ext cx="2418160"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sz="1000">
                <a:solidFill>
                  <a:srgbClr val="29261B"/>
                </a:solidFill>
                <a:latin typeface="Tahoma"/>
                <a:ea typeface="Tahoma"/>
                <a:cs typeface="Tahoma"/>
                <a:sym typeface="Tahoma"/>
              </a:defRPr>
            </a:lvl1pPr>
          </a:lstStyle>
          <a:p>
            <a:pPr/>
            <a:r>
              <a:t>· System integration</a:t>
            </a:r>
          </a:p>
        </p:txBody>
      </p:sp>
      <p:sp>
        <p:nvSpPr>
          <p:cNvPr id="125" name="Text 64"/>
          <p:cNvSpPr txBox="1"/>
          <p:nvPr/>
        </p:nvSpPr>
        <p:spPr>
          <a:xfrm>
            <a:off x="15022115" y="8492429"/>
            <a:ext cx="2418160"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sz="1000">
                <a:solidFill>
                  <a:srgbClr val="29261B"/>
                </a:solidFill>
                <a:latin typeface="Tahoma"/>
                <a:ea typeface="Tahoma"/>
                <a:cs typeface="Tahoma"/>
                <a:sym typeface="Tahoma"/>
              </a:defRPr>
            </a:lvl1pPr>
          </a:lstStyle>
          <a:p>
            <a:pPr/>
            <a:r>
              <a:t>· Broader Megazone synergies</a:t>
            </a:r>
          </a:p>
        </p:txBody>
      </p:sp>
      <p:sp>
        <p:nvSpPr>
          <p:cNvPr id="126" name="Shape 65"/>
          <p:cNvSpPr/>
          <p:nvPr/>
        </p:nvSpPr>
        <p:spPr>
          <a:xfrm>
            <a:off x="762000" y="9390062"/>
            <a:ext cx="16764000" cy="12701"/>
          </a:xfrm>
          <a:prstGeom prst="rect">
            <a:avLst/>
          </a:prstGeom>
          <a:solidFill>
            <a:srgbClr val="E5E0D2"/>
          </a:solidFill>
          <a:ln w="12700">
            <a:miter lim="400000"/>
          </a:ln>
        </p:spPr>
        <p:txBody>
          <a:bodyPr lIns="45719" rIns="45719"/>
          <a:lstStyle/>
          <a:p>
            <a:pPr/>
          </a:p>
        </p:txBody>
      </p:sp>
      <p:sp>
        <p:nvSpPr>
          <p:cNvPr id="127" name="Text 66"/>
          <p:cNvSpPr txBox="1"/>
          <p:nvPr/>
        </p:nvSpPr>
        <p:spPr>
          <a:xfrm>
            <a:off x="761999" y="9775528"/>
            <a:ext cx="5920279" cy="320974"/>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35000"/>
              </a:lnSpc>
              <a:defRPr b="1" sz="1600">
                <a:solidFill>
                  <a:srgbClr val="29261B"/>
                </a:solidFill>
                <a:latin typeface="Tahoma"/>
                <a:ea typeface="Tahoma"/>
                <a:cs typeface="Tahoma"/>
                <a:sym typeface="Tahoma"/>
              </a:defRPr>
            </a:pPr>
            <a:r>
              <a:t>Source: </a:t>
            </a:r>
            <a:r>
              <a:rPr b="0">
                <a:solidFill>
                  <a:srgbClr val="57534A"/>
                </a:solidFill>
              </a:rPr>
              <a:t>Internal analysis · L'IMAD opportunity framework v3.</a:t>
            </a:r>
          </a:p>
        </p:txBody>
      </p:sp>
      <p:sp>
        <p:nvSpPr>
          <p:cNvPr id="128" name="Text 67"/>
          <p:cNvSpPr txBox="1"/>
          <p:nvPr/>
        </p:nvSpPr>
        <p:spPr>
          <a:xfrm>
            <a:off x="14181286" y="9791699"/>
            <a:ext cx="2821716"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9A9A9A"/>
                </a:solidFill>
                <a:latin typeface="Tahoma"/>
                <a:ea typeface="Tahoma"/>
                <a:cs typeface="Tahoma"/>
                <a:sym typeface="Tahoma"/>
              </a:defRPr>
            </a:lvl1pPr>
          </a:lstStyle>
          <a:p>
            <a:pPr/>
            <a:r>
              <a:t>STRICTLY CONFIDENTIAL</a:t>
            </a:r>
          </a:p>
        </p:txBody>
      </p:sp>
      <p:sp>
        <p:nvSpPr>
          <p:cNvPr id="129" name="Text 68"/>
          <p:cNvSpPr txBox="1"/>
          <p:nvPr/>
        </p:nvSpPr>
        <p:spPr>
          <a:xfrm>
            <a:off x="17225615" y="9765059"/>
            <a:ext cx="3765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600">
                <a:solidFill>
                  <a:srgbClr val="433626"/>
                </a:solidFill>
                <a:latin typeface="Tahoma"/>
                <a:ea typeface="Tahoma"/>
                <a:cs typeface="Tahoma"/>
                <a:sym typeface="Tahoma"/>
              </a:defRPr>
            </a:lvl1pPr>
          </a:lstStyle>
          <a:p>
            <a:pPr/>
            <a:r>
              <a:t>04</a:t>
            </a:r>
          </a:p>
        </p:txBody>
      </p:sp>
      <p:pic>
        <p:nvPicPr>
          <p:cNvPr id="130"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132" name="Text 1"/>
          <p:cNvSpPr txBox="1"/>
          <p:nvPr/>
        </p:nvSpPr>
        <p:spPr>
          <a:xfrm>
            <a:off x="761999" y="266699"/>
            <a:ext cx="16246604"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A · OBJECTIVE AND APPROACH</a:t>
            </a:r>
          </a:p>
        </p:txBody>
      </p:sp>
      <p:sp>
        <p:nvSpPr>
          <p:cNvPr id="133" name="Text 2"/>
          <p:cNvSpPr txBox="1"/>
          <p:nvPr/>
        </p:nvSpPr>
        <p:spPr>
          <a:xfrm>
            <a:off x="761999" y="659110"/>
            <a:ext cx="15893416" cy="874714"/>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22959">
              <a:lnSpc>
                <a:spcPct val="122000"/>
              </a:lnSpc>
              <a:defRPr b="1" spc="-90" sz="2430">
                <a:solidFill>
                  <a:srgbClr val="433626"/>
                </a:solidFill>
                <a:latin typeface="Tahoma"/>
                <a:ea typeface="Tahoma"/>
                <a:cs typeface="Tahoma"/>
                <a:sym typeface="Tahoma"/>
              </a:defRPr>
            </a:lvl1pPr>
          </a:lstStyle>
          <a:p>
            <a:pPr/>
            <a:r>
              <a:t>20+ opportunities were screened against 6 robust and equally‑weighted criteria, resulting in a focused shortlist of 7 opportunities</a:t>
            </a:r>
          </a:p>
        </p:txBody>
      </p:sp>
      <p:sp>
        <p:nvSpPr>
          <p:cNvPr id="134" name="Shape 5"/>
          <p:cNvSpPr/>
          <p:nvPr/>
        </p:nvSpPr>
        <p:spPr>
          <a:xfrm>
            <a:off x="762000" y="2562522"/>
            <a:ext cx="4533900" cy="12701"/>
          </a:xfrm>
          <a:prstGeom prst="rect">
            <a:avLst/>
          </a:prstGeom>
          <a:solidFill>
            <a:srgbClr val="433626"/>
          </a:solidFill>
          <a:ln w="12700">
            <a:miter lim="400000"/>
          </a:ln>
        </p:spPr>
        <p:txBody>
          <a:bodyPr lIns="45719" rIns="45719"/>
          <a:lstStyle/>
          <a:p>
            <a:pPr/>
          </a:p>
        </p:txBody>
      </p:sp>
      <p:sp>
        <p:nvSpPr>
          <p:cNvPr id="135" name="Text 6"/>
          <p:cNvSpPr txBox="1"/>
          <p:nvPr/>
        </p:nvSpPr>
        <p:spPr>
          <a:xfrm>
            <a:off x="762000" y="2228849"/>
            <a:ext cx="4669917"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433626"/>
                </a:solidFill>
                <a:latin typeface="Tahoma"/>
                <a:ea typeface="Tahoma"/>
                <a:cs typeface="Tahoma"/>
                <a:sym typeface="Tahoma"/>
              </a:defRPr>
            </a:lvl1pPr>
          </a:lstStyle>
          <a:p>
            <a:pPr/>
            <a:r>
              <a:t>INITIAL UNIVERSE</a:t>
            </a:r>
          </a:p>
        </p:txBody>
      </p:sp>
      <p:sp>
        <p:nvSpPr>
          <p:cNvPr id="136" name="Shape 7"/>
          <p:cNvSpPr/>
          <p:nvPr/>
        </p:nvSpPr>
        <p:spPr>
          <a:xfrm>
            <a:off x="762000" y="2935584"/>
            <a:ext cx="4533900" cy="2995615"/>
          </a:xfrm>
          <a:prstGeom prst="rect">
            <a:avLst/>
          </a:prstGeom>
          <a:solidFill>
            <a:srgbClr val="F8F7F3"/>
          </a:solidFill>
          <a:ln>
            <a:solidFill>
              <a:srgbClr val="E5E0D2"/>
            </a:solidFill>
          </a:ln>
        </p:spPr>
        <p:txBody>
          <a:bodyPr lIns="45719" rIns="45719"/>
          <a:lstStyle/>
          <a:p>
            <a:pPr/>
          </a:p>
        </p:txBody>
      </p:sp>
      <p:sp>
        <p:nvSpPr>
          <p:cNvPr id="137" name="Text 8"/>
          <p:cNvSpPr txBox="1"/>
          <p:nvPr/>
        </p:nvSpPr>
        <p:spPr>
          <a:xfrm>
            <a:off x="1038224" y="3230859"/>
            <a:ext cx="4100895" cy="1214439"/>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13231">
              <a:lnSpc>
                <a:spcPct val="95000"/>
              </a:lnSpc>
              <a:defRPr spc="-233" sz="7565">
                <a:solidFill>
                  <a:srgbClr val="433626"/>
                </a:solidFill>
                <a:latin typeface="Tahoma"/>
                <a:ea typeface="Tahoma"/>
                <a:cs typeface="Tahoma"/>
                <a:sym typeface="Tahoma"/>
              </a:defRPr>
            </a:lvl1pPr>
          </a:lstStyle>
          <a:p>
            <a:pPr/>
            <a:r>
              <a:t>20+</a:t>
            </a:r>
          </a:p>
        </p:txBody>
      </p:sp>
      <p:sp>
        <p:nvSpPr>
          <p:cNvPr id="138" name="Text 9"/>
          <p:cNvSpPr txBox="1"/>
          <p:nvPr/>
        </p:nvSpPr>
        <p:spPr>
          <a:xfrm>
            <a:off x="1038224" y="4521498"/>
            <a:ext cx="4100895" cy="115252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30000"/>
              </a:lnSpc>
              <a:defRPr b="1" sz="2200">
                <a:solidFill>
                  <a:srgbClr val="57534A"/>
                </a:solidFill>
                <a:latin typeface="Tahoma"/>
                <a:ea typeface="Tahoma"/>
                <a:cs typeface="Tahoma"/>
                <a:sym typeface="Tahoma"/>
              </a:defRPr>
            </a:pPr>
            <a:r>
              <a:t>initial opportunities considered across </a:t>
            </a:r>
            <a:r>
              <a:rPr>
                <a:solidFill>
                  <a:srgbClr val="433626"/>
                </a:solidFill>
              </a:rPr>
              <a:t>7 themes</a:t>
            </a:r>
          </a:p>
        </p:txBody>
      </p:sp>
      <p:sp>
        <p:nvSpPr>
          <p:cNvPr id="139" name="Shape 10"/>
          <p:cNvSpPr/>
          <p:nvPr/>
        </p:nvSpPr>
        <p:spPr>
          <a:xfrm>
            <a:off x="5676900" y="2562522"/>
            <a:ext cx="5867400" cy="12701"/>
          </a:xfrm>
          <a:prstGeom prst="rect">
            <a:avLst/>
          </a:prstGeom>
          <a:solidFill>
            <a:srgbClr val="433626"/>
          </a:solidFill>
          <a:ln w="12700">
            <a:miter lim="400000"/>
          </a:ln>
        </p:spPr>
        <p:txBody>
          <a:bodyPr lIns="45719" rIns="45719"/>
          <a:lstStyle/>
          <a:p>
            <a:pPr/>
          </a:p>
        </p:txBody>
      </p:sp>
      <p:sp>
        <p:nvSpPr>
          <p:cNvPr id="140" name="Text 11"/>
          <p:cNvSpPr txBox="1"/>
          <p:nvPr/>
        </p:nvSpPr>
        <p:spPr>
          <a:xfrm>
            <a:off x="5676899" y="2228849"/>
            <a:ext cx="6043424"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433626"/>
                </a:solidFill>
                <a:latin typeface="Tahoma"/>
                <a:ea typeface="Tahoma"/>
                <a:cs typeface="Tahoma"/>
                <a:sym typeface="Tahoma"/>
              </a:defRPr>
            </a:lvl1pPr>
          </a:lstStyle>
          <a:p>
            <a:pPr/>
            <a:r>
              <a:t>SIX EQUALLY‑WEIGHTED CRITERIA</a:t>
            </a:r>
          </a:p>
        </p:txBody>
      </p:sp>
      <p:sp>
        <p:nvSpPr>
          <p:cNvPr id="141" name="Shape 12"/>
          <p:cNvSpPr/>
          <p:nvPr/>
        </p:nvSpPr>
        <p:spPr>
          <a:xfrm>
            <a:off x="5676900" y="2916534"/>
            <a:ext cx="2886075" cy="1149549"/>
          </a:xfrm>
          <a:prstGeom prst="rect">
            <a:avLst/>
          </a:prstGeom>
          <a:solidFill>
            <a:srgbClr val="F8F7F3"/>
          </a:solidFill>
          <a:ln>
            <a:solidFill>
              <a:srgbClr val="E5E0D2"/>
            </a:solidFill>
          </a:ln>
        </p:spPr>
        <p:txBody>
          <a:bodyPr lIns="45719" rIns="45719"/>
          <a:lstStyle/>
          <a:p>
            <a:pPr/>
          </a:p>
        </p:txBody>
      </p:sp>
      <p:sp>
        <p:nvSpPr>
          <p:cNvPr id="142" name="Text 13"/>
          <p:cNvSpPr txBox="1"/>
          <p:nvPr/>
        </p:nvSpPr>
        <p:spPr>
          <a:xfrm>
            <a:off x="5838824" y="3059409"/>
            <a:ext cx="2639094" cy="25142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200">
                <a:solidFill>
                  <a:srgbClr val="876D4B"/>
                </a:solidFill>
                <a:latin typeface="Tahoma"/>
                <a:ea typeface="Tahoma"/>
                <a:cs typeface="Tahoma"/>
                <a:sym typeface="Tahoma"/>
              </a:defRPr>
            </a:lvl1pPr>
          </a:lstStyle>
          <a:p>
            <a:pPr/>
            <a:r>
              <a:t>01</a:t>
            </a:r>
          </a:p>
        </p:txBody>
      </p:sp>
      <p:sp>
        <p:nvSpPr>
          <p:cNvPr id="143" name="Text 14"/>
          <p:cNvSpPr txBox="1"/>
          <p:nvPr/>
        </p:nvSpPr>
        <p:spPr>
          <a:xfrm>
            <a:off x="5838824" y="3310830"/>
            <a:ext cx="2639094" cy="25717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25000"/>
              </a:lnSpc>
              <a:defRPr b="1" sz="1300">
                <a:solidFill>
                  <a:srgbClr val="433626"/>
                </a:solidFill>
                <a:latin typeface="Tahoma"/>
                <a:ea typeface="Tahoma"/>
                <a:cs typeface="Tahoma"/>
                <a:sym typeface="Tahoma"/>
              </a:defRPr>
            </a:lvl1pPr>
          </a:lstStyle>
          <a:p>
            <a:pPr/>
            <a:r>
              <a:t>UAE Strategic Alignment</a:t>
            </a:r>
          </a:p>
        </p:txBody>
      </p:sp>
      <p:sp>
        <p:nvSpPr>
          <p:cNvPr id="144" name="Text 15"/>
          <p:cNvSpPr txBox="1"/>
          <p:nvPr/>
        </p:nvSpPr>
        <p:spPr>
          <a:xfrm>
            <a:off x="5838824" y="3563242"/>
            <a:ext cx="2639094" cy="39806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59536">
              <a:lnSpc>
                <a:spcPct val="135000"/>
              </a:lnSpc>
              <a:defRPr sz="939">
                <a:solidFill>
                  <a:srgbClr val="57534A"/>
                </a:solidFill>
                <a:latin typeface="Tahoma"/>
                <a:ea typeface="Tahoma"/>
                <a:cs typeface="Tahoma"/>
                <a:sym typeface="Tahoma"/>
              </a:defRPr>
            </a:lvl1pPr>
          </a:lstStyle>
          <a:p>
            <a:pPr/>
            <a:r>
              <a:t>Operation 300 Bn, NetZero 2050, Falcon Economy, Food Security 2051</a:t>
            </a:r>
          </a:p>
        </p:txBody>
      </p:sp>
      <p:sp>
        <p:nvSpPr>
          <p:cNvPr id="145" name="Shape 16"/>
          <p:cNvSpPr/>
          <p:nvPr/>
        </p:nvSpPr>
        <p:spPr>
          <a:xfrm>
            <a:off x="8658225" y="2916534"/>
            <a:ext cx="2886075" cy="1149549"/>
          </a:xfrm>
          <a:prstGeom prst="rect">
            <a:avLst/>
          </a:prstGeom>
          <a:solidFill>
            <a:srgbClr val="F8F7F3"/>
          </a:solidFill>
          <a:ln>
            <a:solidFill>
              <a:srgbClr val="E5E0D2"/>
            </a:solidFill>
          </a:ln>
        </p:spPr>
        <p:txBody>
          <a:bodyPr lIns="45719" rIns="45719"/>
          <a:lstStyle/>
          <a:p>
            <a:pPr/>
          </a:p>
        </p:txBody>
      </p:sp>
      <p:sp>
        <p:nvSpPr>
          <p:cNvPr id="146" name="Text 17"/>
          <p:cNvSpPr txBox="1"/>
          <p:nvPr/>
        </p:nvSpPr>
        <p:spPr>
          <a:xfrm>
            <a:off x="8820149" y="3059409"/>
            <a:ext cx="2639094" cy="25142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200">
                <a:solidFill>
                  <a:srgbClr val="876D4B"/>
                </a:solidFill>
                <a:latin typeface="Tahoma"/>
                <a:ea typeface="Tahoma"/>
                <a:cs typeface="Tahoma"/>
                <a:sym typeface="Tahoma"/>
              </a:defRPr>
            </a:lvl1pPr>
          </a:lstStyle>
          <a:p>
            <a:pPr/>
            <a:r>
              <a:t>02</a:t>
            </a:r>
          </a:p>
        </p:txBody>
      </p:sp>
      <p:sp>
        <p:nvSpPr>
          <p:cNvPr id="147" name="Text 18"/>
          <p:cNvSpPr txBox="1"/>
          <p:nvPr/>
        </p:nvSpPr>
        <p:spPr>
          <a:xfrm>
            <a:off x="8820149" y="3310830"/>
            <a:ext cx="2639094" cy="25717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25000"/>
              </a:lnSpc>
              <a:defRPr b="1" sz="1300">
                <a:solidFill>
                  <a:srgbClr val="433626"/>
                </a:solidFill>
                <a:latin typeface="Tahoma"/>
                <a:ea typeface="Tahoma"/>
                <a:cs typeface="Tahoma"/>
                <a:sym typeface="Tahoma"/>
              </a:defRPr>
            </a:lvl1pPr>
          </a:lstStyle>
          <a:p>
            <a:pPr/>
            <a:r>
              <a:t>Market Attractiveness</a:t>
            </a:r>
          </a:p>
        </p:txBody>
      </p:sp>
      <p:sp>
        <p:nvSpPr>
          <p:cNvPr id="148" name="Text 19"/>
          <p:cNvSpPr txBox="1"/>
          <p:nvPr/>
        </p:nvSpPr>
        <p:spPr>
          <a:xfrm>
            <a:off x="8820149" y="3563242"/>
            <a:ext cx="2639094" cy="218084"/>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5000"/>
              </a:lnSpc>
              <a:defRPr sz="1000">
                <a:solidFill>
                  <a:srgbClr val="57534A"/>
                </a:solidFill>
                <a:latin typeface="Tahoma"/>
                <a:ea typeface="Tahoma"/>
                <a:cs typeface="Tahoma"/>
                <a:sym typeface="Tahoma"/>
              </a:defRPr>
            </a:lvl1pPr>
          </a:lstStyle>
          <a:p>
            <a:pPr/>
            <a:r>
              <a:t>Size and growth</a:t>
            </a:r>
          </a:p>
        </p:txBody>
      </p:sp>
      <p:sp>
        <p:nvSpPr>
          <p:cNvPr id="149" name="Shape 20"/>
          <p:cNvSpPr/>
          <p:nvPr/>
        </p:nvSpPr>
        <p:spPr>
          <a:xfrm>
            <a:off x="5676900" y="4161333"/>
            <a:ext cx="2886075" cy="1329533"/>
          </a:xfrm>
          <a:prstGeom prst="rect">
            <a:avLst/>
          </a:prstGeom>
          <a:solidFill>
            <a:srgbClr val="F8F7F3"/>
          </a:solidFill>
          <a:ln>
            <a:solidFill>
              <a:srgbClr val="E5E0D2"/>
            </a:solidFill>
          </a:ln>
        </p:spPr>
        <p:txBody>
          <a:bodyPr lIns="45719" rIns="45719"/>
          <a:lstStyle/>
          <a:p>
            <a:pPr/>
          </a:p>
        </p:txBody>
      </p:sp>
      <p:sp>
        <p:nvSpPr>
          <p:cNvPr id="150" name="Text 21"/>
          <p:cNvSpPr txBox="1"/>
          <p:nvPr/>
        </p:nvSpPr>
        <p:spPr>
          <a:xfrm>
            <a:off x="5838824" y="4304208"/>
            <a:ext cx="2639094" cy="25142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200">
                <a:solidFill>
                  <a:srgbClr val="876D4B"/>
                </a:solidFill>
                <a:latin typeface="Tahoma"/>
                <a:ea typeface="Tahoma"/>
                <a:cs typeface="Tahoma"/>
                <a:sym typeface="Tahoma"/>
              </a:defRPr>
            </a:lvl1pPr>
          </a:lstStyle>
          <a:p>
            <a:pPr/>
            <a:r>
              <a:t>03</a:t>
            </a:r>
          </a:p>
        </p:txBody>
      </p:sp>
      <p:sp>
        <p:nvSpPr>
          <p:cNvPr id="151" name="Text 22"/>
          <p:cNvSpPr txBox="1"/>
          <p:nvPr/>
        </p:nvSpPr>
        <p:spPr>
          <a:xfrm>
            <a:off x="5838824" y="4555628"/>
            <a:ext cx="2639094" cy="25717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25000"/>
              </a:lnSpc>
              <a:defRPr b="1" sz="1300">
                <a:solidFill>
                  <a:srgbClr val="433626"/>
                </a:solidFill>
                <a:latin typeface="Tahoma"/>
                <a:ea typeface="Tahoma"/>
                <a:cs typeface="Tahoma"/>
                <a:sym typeface="Tahoma"/>
              </a:defRPr>
            </a:lvl1pPr>
          </a:lstStyle>
          <a:p>
            <a:pPr/>
            <a:r>
              <a:t>L'IMAD Portfolio Synergies</a:t>
            </a:r>
          </a:p>
        </p:txBody>
      </p:sp>
      <p:sp>
        <p:nvSpPr>
          <p:cNvPr id="152" name="Text 23"/>
          <p:cNvSpPr txBox="1"/>
          <p:nvPr/>
        </p:nvSpPr>
        <p:spPr>
          <a:xfrm>
            <a:off x="5838824" y="4808041"/>
            <a:ext cx="2639094" cy="578049"/>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59536">
              <a:lnSpc>
                <a:spcPct val="135000"/>
              </a:lnSpc>
              <a:defRPr sz="939">
                <a:solidFill>
                  <a:srgbClr val="57534A"/>
                </a:solidFill>
                <a:latin typeface="Tahoma"/>
                <a:ea typeface="Tahoma"/>
                <a:cs typeface="Tahoma"/>
                <a:sym typeface="Tahoma"/>
              </a:defRPr>
            </a:lvl1pPr>
          </a:lstStyle>
          <a:p>
            <a:pPr/>
            <a:r>
              <a:t>PortCos providing captive demand, infrastructure leverage and partnership pathways</a:t>
            </a:r>
          </a:p>
        </p:txBody>
      </p:sp>
      <p:sp>
        <p:nvSpPr>
          <p:cNvPr id="153" name="Shape 24"/>
          <p:cNvSpPr/>
          <p:nvPr/>
        </p:nvSpPr>
        <p:spPr>
          <a:xfrm>
            <a:off x="8658225" y="4161333"/>
            <a:ext cx="2886075" cy="1329533"/>
          </a:xfrm>
          <a:prstGeom prst="rect">
            <a:avLst/>
          </a:prstGeom>
          <a:solidFill>
            <a:srgbClr val="F8F7F3"/>
          </a:solidFill>
          <a:ln>
            <a:solidFill>
              <a:srgbClr val="E5E0D2"/>
            </a:solidFill>
          </a:ln>
        </p:spPr>
        <p:txBody>
          <a:bodyPr lIns="45719" rIns="45719"/>
          <a:lstStyle/>
          <a:p>
            <a:pPr/>
          </a:p>
        </p:txBody>
      </p:sp>
      <p:sp>
        <p:nvSpPr>
          <p:cNvPr id="154" name="Text 25"/>
          <p:cNvSpPr txBox="1"/>
          <p:nvPr/>
        </p:nvSpPr>
        <p:spPr>
          <a:xfrm>
            <a:off x="8820149" y="4304208"/>
            <a:ext cx="2639094" cy="25142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200">
                <a:solidFill>
                  <a:srgbClr val="876D4B"/>
                </a:solidFill>
                <a:latin typeface="Tahoma"/>
                <a:ea typeface="Tahoma"/>
                <a:cs typeface="Tahoma"/>
                <a:sym typeface="Tahoma"/>
              </a:defRPr>
            </a:lvl1pPr>
          </a:lstStyle>
          <a:p>
            <a:pPr/>
            <a:r>
              <a:t>04</a:t>
            </a:r>
          </a:p>
        </p:txBody>
      </p:sp>
      <p:sp>
        <p:nvSpPr>
          <p:cNvPr id="155" name="Text 26"/>
          <p:cNvSpPr txBox="1"/>
          <p:nvPr/>
        </p:nvSpPr>
        <p:spPr>
          <a:xfrm>
            <a:off x="8820149" y="4555628"/>
            <a:ext cx="2639094" cy="25717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25000"/>
              </a:lnSpc>
              <a:defRPr b="1" sz="1300">
                <a:solidFill>
                  <a:srgbClr val="433626"/>
                </a:solidFill>
                <a:latin typeface="Tahoma"/>
                <a:ea typeface="Tahoma"/>
                <a:cs typeface="Tahoma"/>
                <a:sym typeface="Tahoma"/>
              </a:defRPr>
            </a:lvl1pPr>
          </a:lstStyle>
          <a:p>
            <a:pPr/>
            <a:r>
              <a:t>Supply Chain Resilience</a:t>
            </a:r>
          </a:p>
        </p:txBody>
      </p:sp>
      <p:sp>
        <p:nvSpPr>
          <p:cNvPr id="156" name="Text 27"/>
          <p:cNvSpPr txBox="1"/>
          <p:nvPr/>
        </p:nvSpPr>
        <p:spPr>
          <a:xfrm>
            <a:off x="8820149" y="4808041"/>
            <a:ext cx="2639094" cy="218084"/>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5000"/>
              </a:lnSpc>
              <a:defRPr sz="1000">
                <a:solidFill>
                  <a:srgbClr val="57534A"/>
                </a:solidFill>
                <a:latin typeface="Tahoma"/>
                <a:ea typeface="Tahoma"/>
                <a:cs typeface="Tahoma"/>
                <a:sym typeface="Tahoma"/>
              </a:defRPr>
            </a:lvl1pPr>
          </a:lstStyle>
          <a:p>
            <a:pPr/>
            <a:r>
              <a:t>Including diversification from China</a:t>
            </a:r>
          </a:p>
        </p:txBody>
      </p:sp>
      <p:sp>
        <p:nvSpPr>
          <p:cNvPr id="157" name="Shape 28"/>
          <p:cNvSpPr/>
          <p:nvPr/>
        </p:nvSpPr>
        <p:spPr>
          <a:xfrm>
            <a:off x="5676900" y="5586114"/>
            <a:ext cx="2886075" cy="1149549"/>
          </a:xfrm>
          <a:prstGeom prst="rect">
            <a:avLst/>
          </a:prstGeom>
          <a:solidFill>
            <a:srgbClr val="F8F7F3"/>
          </a:solidFill>
          <a:ln>
            <a:solidFill>
              <a:srgbClr val="E5E0D2"/>
            </a:solidFill>
          </a:ln>
        </p:spPr>
        <p:txBody>
          <a:bodyPr lIns="45719" rIns="45719"/>
          <a:lstStyle/>
          <a:p>
            <a:pPr/>
          </a:p>
        </p:txBody>
      </p:sp>
      <p:sp>
        <p:nvSpPr>
          <p:cNvPr id="158" name="Text 29"/>
          <p:cNvSpPr txBox="1"/>
          <p:nvPr/>
        </p:nvSpPr>
        <p:spPr>
          <a:xfrm>
            <a:off x="5838824" y="5728989"/>
            <a:ext cx="2639094" cy="25142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200">
                <a:solidFill>
                  <a:srgbClr val="876D4B"/>
                </a:solidFill>
                <a:latin typeface="Tahoma"/>
                <a:ea typeface="Tahoma"/>
                <a:cs typeface="Tahoma"/>
                <a:sym typeface="Tahoma"/>
              </a:defRPr>
            </a:lvl1pPr>
          </a:lstStyle>
          <a:p>
            <a:pPr/>
            <a:r>
              <a:t>05</a:t>
            </a:r>
          </a:p>
        </p:txBody>
      </p:sp>
      <p:sp>
        <p:nvSpPr>
          <p:cNvPr id="159" name="Text 30"/>
          <p:cNvSpPr txBox="1"/>
          <p:nvPr/>
        </p:nvSpPr>
        <p:spPr>
          <a:xfrm>
            <a:off x="5838824" y="5980410"/>
            <a:ext cx="2639094" cy="25717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25000"/>
              </a:lnSpc>
              <a:defRPr b="1" sz="1300">
                <a:solidFill>
                  <a:srgbClr val="433626"/>
                </a:solidFill>
                <a:latin typeface="Tahoma"/>
                <a:ea typeface="Tahoma"/>
                <a:cs typeface="Tahoma"/>
                <a:sym typeface="Tahoma"/>
              </a:defRPr>
            </a:lvl1pPr>
          </a:lstStyle>
          <a:p>
            <a:pPr/>
            <a:r>
              <a:t>Financial Metrics</a:t>
            </a:r>
          </a:p>
        </p:txBody>
      </p:sp>
      <p:sp>
        <p:nvSpPr>
          <p:cNvPr id="160" name="Text 31"/>
          <p:cNvSpPr txBox="1"/>
          <p:nvPr/>
        </p:nvSpPr>
        <p:spPr>
          <a:xfrm>
            <a:off x="5838824" y="6232823"/>
            <a:ext cx="2639094" cy="218084"/>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5000"/>
              </a:lnSpc>
              <a:defRPr sz="1000">
                <a:solidFill>
                  <a:srgbClr val="57534A"/>
                </a:solidFill>
                <a:latin typeface="Tahoma"/>
                <a:ea typeface="Tahoma"/>
                <a:cs typeface="Tahoma"/>
                <a:sym typeface="Tahoma"/>
              </a:defRPr>
            </a:lvl1pPr>
          </a:lstStyle>
          <a:p>
            <a:pPr/>
            <a:r>
              <a:t>Industry benchmark</a:t>
            </a:r>
          </a:p>
        </p:txBody>
      </p:sp>
      <p:sp>
        <p:nvSpPr>
          <p:cNvPr id="161" name="Shape 32"/>
          <p:cNvSpPr/>
          <p:nvPr/>
        </p:nvSpPr>
        <p:spPr>
          <a:xfrm>
            <a:off x="8658225" y="5586114"/>
            <a:ext cx="2886075" cy="1149549"/>
          </a:xfrm>
          <a:prstGeom prst="rect">
            <a:avLst/>
          </a:prstGeom>
          <a:solidFill>
            <a:srgbClr val="F8F7F3"/>
          </a:solidFill>
          <a:ln>
            <a:solidFill>
              <a:srgbClr val="E5E0D2"/>
            </a:solidFill>
          </a:ln>
        </p:spPr>
        <p:txBody>
          <a:bodyPr lIns="45719" rIns="45719"/>
          <a:lstStyle/>
          <a:p>
            <a:pPr/>
          </a:p>
        </p:txBody>
      </p:sp>
      <p:sp>
        <p:nvSpPr>
          <p:cNvPr id="162" name="Text 33"/>
          <p:cNvSpPr txBox="1"/>
          <p:nvPr/>
        </p:nvSpPr>
        <p:spPr>
          <a:xfrm>
            <a:off x="8820149" y="5728989"/>
            <a:ext cx="2639094" cy="25142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200">
                <a:solidFill>
                  <a:srgbClr val="876D4B"/>
                </a:solidFill>
                <a:latin typeface="Tahoma"/>
                <a:ea typeface="Tahoma"/>
                <a:cs typeface="Tahoma"/>
                <a:sym typeface="Tahoma"/>
              </a:defRPr>
            </a:lvl1pPr>
          </a:lstStyle>
          <a:p>
            <a:pPr/>
            <a:r>
              <a:t>06</a:t>
            </a:r>
          </a:p>
        </p:txBody>
      </p:sp>
      <p:sp>
        <p:nvSpPr>
          <p:cNvPr id="163" name="Text 34"/>
          <p:cNvSpPr txBox="1"/>
          <p:nvPr/>
        </p:nvSpPr>
        <p:spPr>
          <a:xfrm>
            <a:off x="8820149" y="5980410"/>
            <a:ext cx="2639094" cy="25717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25000"/>
              </a:lnSpc>
              <a:defRPr b="1" sz="1300">
                <a:solidFill>
                  <a:srgbClr val="433626"/>
                </a:solidFill>
                <a:latin typeface="Tahoma"/>
                <a:ea typeface="Tahoma"/>
                <a:cs typeface="Tahoma"/>
                <a:sym typeface="Tahoma"/>
              </a:defRPr>
            </a:lvl1pPr>
          </a:lstStyle>
          <a:p>
            <a:pPr/>
            <a:r>
              <a:t>Execution Feasibility</a:t>
            </a:r>
          </a:p>
        </p:txBody>
      </p:sp>
      <p:sp>
        <p:nvSpPr>
          <p:cNvPr id="164" name="Text 35"/>
          <p:cNvSpPr txBox="1"/>
          <p:nvPr/>
        </p:nvSpPr>
        <p:spPr>
          <a:xfrm>
            <a:off x="8820149" y="6232823"/>
            <a:ext cx="2639094" cy="39806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5000"/>
              </a:lnSpc>
              <a:defRPr sz="1000">
                <a:solidFill>
                  <a:srgbClr val="57534A"/>
                </a:solidFill>
                <a:latin typeface="Tahoma"/>
                <a:ea typeface="Tahoma"/>
                <a:cs typeface="Tahoma"/>
                <a:sym typeface="Tahoma"/>
              </a:defRPr>
            </a:lvl1pPr>
          </a:lstStyle>
          <a:p>
            <a:pPr/>
            <a:r>
              <a:t>IP licensability, talent, time-to-operationalise</a:t>
            </a:r>
          </a:p>
        </p:txBody>
      </p:sp>
      <p:sp>
        <p:nvSpPr>
          <p:cNvPr id="165" name="Shape 36"/>
          <p:cNvSpPr/>
          <p:nvPr/>
        </p:nvSpPr>
        <p:spPr>
          <a:xfrm>
            <a:off x="11925299" y="2562522"/>
            <a:ext cx="5600653" cy="12701"/>
          </a:xfrm>
          <a:prstGeom prst="rect">
            <a:avLst/>
          </a:prstGeom>
          <a:solidFill>
            <a:srgbClr val="433626"/>
          </a:solidFill>
          <a:ln w="12700">
            <a:miter lim="400000"/>
          </a:ln>
        </p:spPr>
        <p:txBody>
          <a:bodyPr lIns="45719" rIns="45719"/>
          <a:lstStyle/>
          <a:p>
            <a:pPr/>
          </a:p>
        </p:txBody>
      </p:sp>
      <p:sp>
        <p:nvSpPr>
          <p:cNvPr id="166" name="Text 37"/>
          <p:cNvSpPr txBox="1"/>
          <p:nvPr/>
        </p:nvSpPr>
        <p:spPr>
          <a:xfrm>
            <a:off x="11925300" y="2228849"/>
            <a:ext cx="5768670"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433626"/>
                </a:solidFill>
                <a:latin typeface="Tahoma"/>
                <a:ea typeface="Tahoma"/>
                <a:cs typeface="Tahoma"/>
                <a:sym typeface="Tahoma"/>
              </a:defRPr>
            </a:lvl1pPr>
          </a:lstStyle>
          <a:p>
            <a:pPr/>
            <a:r>
              <a:t>SHORTLIST · FOR CONSIDERATION</a:t>
            </a:r>
          </a:p>
        </p:txBody>
      </p:sp>
      <p:sp>
        <p:nvSpPr>
          <p:cNvPr id="167" name="Shape 38"/>
          <p:cNvSpPr/>
          <p:nvPr/>
        </p:nvSpPr>
        <p:spPr>
          <a:xfrm>
            <a:off x="11925299" y="2935584"/>
            <a:ext cx="5600653" cy="1911649"/>
          </a:xfrm>
          <a:prstGeom prst="rect">
            <a:avLst/>
          </a:prstGeom>
          <a:solidFill>
            <a:srgbClr val="433626"/>
          </a:solidFill>
          <a:ln w="12700">
            <a:miter lim="400000"/>
          </a:ln>
        </p:spPr>
        <p:txBody>
          <a:bodyPr lIns="45719" rIns="45719"/>
          <a:lstStyle/>
          <a:p>
            <a:pPr/>
          </a:p>
        </p:txBody>
      </p:sp>
      <p:sp>
        <p:nvSpPr>
          <p:cNvPr id="168" name="Text 39"/>
          <p:cNvSpPr txBox="1"/>
          <p:nvPr/>
        </p:nvSpPr>
        <p:spPr>
          <a:xfrm>
            <a:off x="12191999" y="3164184"/>
            <a:ext cx="5219270" cy="1214439"/>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13231">
              <a:lnSpc>
                <a:spcPct val="95000"/>
              </a:lnSpc>
              <a:defRPr spc="-233" sz="7565">
                <a:solidFill>
                  <a:srgbClr val="F2F0EB"/>
                </a:solidFill>
                <a:latin typeface="Tahoma"/>
                <a:ea typeface="Tahoma"/>
                <a:cs typeface="Tahoma"/>
                <a:sym typeface="Tahoma"/>
              </a:defRPr>
            </a:lvl1pPr>
          </a:lstStyle>
          <a:p>
            <a:pPr/>
            <a:r>
              <a:t>7</a:t>
            </a:r>
          </a:p>
        </p:txBody>
      </p:sp>
      <p:sp>
        <p:nvSpPr>
          <p:cNvPr id="169" name="Text 40"/>
          <p:cNvSpPr txBox="1"/>
          <p:nvPr/>
        </p:nvSpPr>
        <p:spPr>
          <a:xfrm>
            <a:off x="12191999" y="4416723"/>
            <a:ext cx="521927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C2B59B"/>
                </a:solidFill>
                <a:latin typeface="Tahoma"/>
                <a:ea typeface="Tahoma"/>
                <a:cs typeface="Tahoma"/>
                <a:sym typeface="Tahoma"/>
              </a:defRPr>
            </a:lvl1pPr>
          </a:lstStyle>
          <a:p>
            <a:pPr/>
            <a:r>
              <a:t>shortlisted opportunities across 7 themes</a:t>
            </a:r>
          </a:p>
        </p:txBody>
      </p:sp>
      <p:sp>
        <p:nvSpPr>
          <p:cNvPr id="170" name="Text 41"/>
          <p:cNvSpPr txBox="1"/>
          <p:nvPr/>
        </p:nvSpPr>
        <p:spPr>
          <a:xfrm>
            <a:off x="11925300" y="5018682"/>
            <a:ext cx="26670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876D4B"/>
                </a:solidFill>
                <a:latin typeface="Tahoma"/>
                <a:ea typeface="Tahoma"/>
                <a:cs typeface="Tahoma"/>
                <a:sym typeface="Tahoma"/>
              </a:defRPr>
            </a:lvl1pPr>
          </a:lstStyle>
          <a:p>
            <a:pPr/>
            <a:r>
              <a:t>▸</a:t>
            </a:r>
          </a:p>
        </p:txBody>
      </p:sp>
      <p:sp>
        <p:nvSpPr>
          <p:cNvPr id="171" name="Text 42"/>
          <p:cNvSpPr txBox="1"/>
          <p:nvPr/>
        </p:nvSpPr>
        <p:spPr>
          <a:xfrm>
            <a:off x="12230100" y="5034557"/>
            <a:ext cx="2953649" cy="244476"/>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ct val="140000"/>
              </a:lnSpc>
              <a:defRPr sz="1300">
                <a:solidFill>
                  <a:srgbClr val="29261B"/>
                </a:solidFill>
                <a:latin typeface="Tahoma"/>
                <a:ea typeface="Tahoma"/>
                <a:cs typeface="Tahoma"/>
                <a:sym typeface="Tahoma"/>
              </a:defRPr>
            </a:lvl1pPr>
          </a:lstStyle>
          <a:p>
            <a:pPr/>
            <a:r>
              <a:t>Pharmaceutical Distribution &amp; Storage</a:t>
            </a:r>
          </a:p>
        </p:txBody>
      </p:sp>
      <p:sp>
        <p:nvSpPr>
          <p:cNvPr id="172" name="Text 43"/>
          <p:cNvSpPr txBox="1"/>
          <p:nvPr/>
        </p:nvSpPr>
        <p:spPr>
          <a:xfrm>
            <a:off x="11925300" y="5334892"/>
            <a:ext cx="26670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876D4B"/>
                </a:solidFill>
                <a:latin typeface="Tahoma"/>
                <a:ea typeface="Tahoma"/>
                <a:cs typeface="Tahoma"/>
                <a:sym typeface="Tahoma"/>
              </a:defRPr>
            </a:lvl1pPr>
          </a:lstStyle>
          <a:p>
            <a:pPr/>
            <a:r>
              <a:t>▸</a:t>
            </a:r>
          </a:p>
        </p:txBody>
      </p:sp>
      <p:sp>
        <p:nvSpPr>
          <p:cNvPr id="173" name="Text 44"/>
          <p:cNvSpPr txBox="1"/>
          <p:nvPr/>
        </p:nvSpPr>
        <p:spPr>
          <a:xfrm>
            <a:off x="12230100" y="5350767"/>
            <a:ext cx="3004339" cy="244476"/>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ct val="140000"/>
              </a:lnSpc>
              <a:defRPr sz="1300">
                <a:solidFill>
                  <a:srgbClr val="29261B"/>
                </a:solidFill>
                <a:latin typeface="Tahoma"/>
                <a:ea typeface="Tahoma"/>
                <a:cs typeface="Tahoma"/>
                <a:sym typeface="Tahoma"/>
              </a:defRPr>
            </a:lvl1pPr>
          </a:lstStyle>
          <a:p>
            <a:pPr/>
            <a:r>
              <a:t>Specialty Chemicals &amp; Industrial Gases</a:t>
            </a:r>
          </a:p>
        </p:txBody>
      </p:sp>
      <p:sp>
        <p:nvSpPr>
          <p:cNvPr id="174" name="Text 45"/>
          <p:cNvSpPr txBox="1"/>
          <p:nvPr/>
        </p:nvSpPr>
        <p:spPr>
          <a:xfrm>
            <a:off x="11925300" y="5651103"/>
            <a:ext cx="26670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876D4B"/>
                </a:solidFill>
                <a:latin typeface="Tahoma"/>
                <a:ea typeface="Tahoma"/>
                <a:cs typeface="Tahoma"/>
                <a:sym typeface="Tahoma"/>
              </a:defRPr>
            </a:lvl1pPr>
          </a:lstStyle>
          <a:p>
            <a:pPr/>
            <a:r>
              <a:t>▸</a:t>
            </a:r>
          </a:p>
        </p:txBody>
      </p:sp>
      <p:sp>
        <p:nvSpPr>
          <p:cNvPr id="175" name="Text 46"/>
          <p:cNvSpPr txBox="1"/>
          <p:nvPr/>
        </p:nvSpPr>
        <p:spPr>
          <a:xfrm>
            <a:off x="12230100" y="5666978"/>
            <a:ext cx="2959781" cy="244476"/>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ct val="140000"/>
              </a:lnSpc>
              <a:defRPr sz="1300">
                <a:solidFill>
                  <a:srgbClr val="29261B"/>
                </a:solidFill>
                <a:latin typeface="Tahoma"/>
                <a:ea typeface="Tahoma"/>
                <a:cs typeface="Tahoma"/>
                <a:sym typeface="Tahoma"/>
              </a:defRPr>
            </a:lvl1pPr>
          </a:lstStyle>
          <a:p>
            <a:pPr/>
            <a:r>
              <a:t>Critical Minerals Processing &amp; Refining</a:t>
            </a:r>
          </a:p>
        </p:txBody>
      </p:sp>
      <p:sp>
        <p:nvSpPr>
          <p:cNvPr id="176" name="Text 47"/>
          <p:cNvSpPr txBox="1"/>
          <p:nvPr/>
        </p:nvSpPr>
        <p:spPr>
          <a:xfrm>
            <a:off x="11925300" y="5967314"/>
            <a:ext cx="26670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876D4B"/>
                </a:solidFill>
                <a:latin typeface="Tahoma"/>
                <a:ea typeface="Tahoma"/>
                <a:cs typeface="Tahoma"/>
                <a:sym typeface="Tahoma"/>
              </a:defRPr>
            </a:lvl1pPr>
          </a:lstStyle>
          <a:p>
            <a:pPr/>
            <a:r>
              <a:t>▸</a:t>
            </a:r>
          </a:p>
        </p:txBody>
      </p:sp>
      <p:sp>
        <p:nvSpPr>
          <p:cNvPr id="177" name="Text 48"/>
          <p:cNvSpPr txBox="1"/>
          <p:nvPr/>
        </p:nvSpPr>
        <p:spPr>
          <a:xfrm>
            <a:off x="12230099" y="5983187"/>
            <a:ext cx="2796219" cy="244476"/>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ct val="140000"/>
              </a:lnSpc>
              <a:defRPr sz="1300">
                <a:solidFill>
                  <a:srgbClr val="29261B"/>
                </a:solidFill>
                <a:latin typeface="Tahoma"/>
                <a:ea typeface="Tahoma"/>
                <a:cs typeface="Tahoma"/>
                <a:sym typeface="Tahoma"/>
              </a:defRPr>
            </a:lvl1pPr>
          </a:lstStyle>
          <a:p>
            <a:pPr/>
            <a:r>
              <a:t>Semiconductor Advanced Packaging</a:t>
            </a:r>
          </a:p>
        </p:txBody>
      </p:sp>
      <p:sp>
        <p:nvSpPr>
          <p:cNvPr id="178" name="Text 49"/>
          <p:cNvSpPr txBox="1"/>
          <p:nvPr/>
        </p:nvSpPr>
        <p:spPr>
          <a:xfrm>
            <a:off x="11925300" y="6283523"/>
            <a:ext cx="26670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876D4B"/>
                </a:solidFill>
                <a:latin typeface="Tahoma"/>
                <a:ea typeface="Tahoma"/>
                <a:cs typeface="Tahoma"/>
                <a:sym typeface="Tahoma"/>
              </a:defRPr>
            </a:lvl1pPr>
          </a:lstStyle>
          <a:p>
            <a:pPr/>
            <a:r>
              <a:t>▸</a:t>
            </a:r>
          </a:p>
        </p:txBody>
      </p:sp>
      <p:sp>
        <p:nvSpPr>
          <p:cNvPr id="179" name="Text 50"/>
          <p:cNvSpPr txBox="1"/>
          <p:nvPr/>
        </p:nvSpPr>
        <p:spPr>
          <a:xfrm>
            <a:off x="12230099" y="6299398"/>
            <a:ext cx="1377159" cy="244476"/>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ct val="140000"/>
              </a:lnSpc>
              <a:defRPr sz="1300">
                <a:solidFill>
                  <a:srgbClr val="29261B"/>
                </a:solidFill>
                <a:latin typeface="Tahoma"/>
                <a:ea typeface="Tahoma"/>
                <a:cs typeface="Tahoma"/>
                <a:sym typeface="Tahoma"/>
              </a:defRPr>
            </a:lvl1pPr>
          </a:lstStyle>
          <a:p>
            <a:pPr/>
            <a:r>
              <a:t>Battery Recycling</a:t>
            </a:r>
          </a:p>
        </p:txBody>
      </p:sp>
      <p:sp>
        <p:nvSpPr>
          <p:cNvPr id="180" name="Text 51"/>
          <p:cNvSpPr txBox="1"/>
          <p:nvPr/>
        </p:nvSpPr>
        <p:spPr>
          <a:xfrm>
            <a:off x="11925300" y="6599734"/>
            <a:ext cx="26670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876D4B"/>
                </a:solidFill>
                <a:latin typeface="Tahoma"/>
                <a:ea typeface="Tahoma"/>
                <a:cs typeface="Tahoma"/>
                <a:sym typeface="Tahoma"/>
              </a:defRPr>
            </a:lvl1pPr>
          </a:lstStyle>
          <a:p>
            <a:pPr/>
            <a:r>
              <a:t>▸</a:t>
            </a:r>
          </a:p>
        </p:txBody>
      </p:sp>
      <p:sp>
        <p:nvSpPr>
          <p:cNvPr id="181" name="Text 52"/>
          <p:cNvSpPr txBox="1"/>
          <p:nvPr/>
        </p:nvSpPr>
        <p:spPr>
          <a:xfrm>
            <a:off x="12230100" y="6615609"/>
            <a:ext cx="1344613" cy="244476"/>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ct val="140000"/>
              </a:lnSpc>
              <a:defRPr sz="1300">
                <a:solidFill>
                  <a:srgbClr val="29261B"/>
                </a:solidFill>
                <a:latin typeface="Tahoma"/>
                <a:ea typeface="Tahoma"/>
                <a:cs typeface="Tahoma"/>
                <a:sym typeface="Tahoma"/>
              </a:defRPr>
            </a:lvl1pPr>
          </a:lstStyle>
          <a:p>
            <a:pPr/>
            <a:r>
              <a:t>Advanced Metals</a:t>
            </a:r>
          </a:p>
        </p:txBody>
      </p:sp>
      <p:sp>
        <p:nvSpPr>
          <p:cNvPr id="182" name="Text 53"/>
          <p:cNvSpPr txBox="1"/>
          <p:nvPr/>
        </p:nvSpPr>
        <p:spPr>
          <a:xfrm>
            <a:off x="11925300" y="6915943"/>
            <a:ext cx="26670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876D4B"/>
                </a:solidFill>
                <a:latin typeface="Tahoma"/>
                <a:ea typeface="Tahoma"/>
                <a:cs typeface="Tahoma"/>
                <a:sym typeface="Tahoma"/>
              </a:defRPr>
            </a:lvl1pPr>
          </a:lstStyle>
          <a:p>
            <a:pPr/>
            <a:r>
              <a:t>▸</a:t>
            </a:r>
          </a:p>
        </p:txBody>
      </p:sp>
      <p:sp>
        <p:nvSpPr>
          <p:cNvPr id="183" name="Text 54"/>
          <p:cNvSpPr txBox="1"/>
          <p:nvPr/>
        </p:nvSpPr>
        <p:spPr>
          <a:xfrm>
            <a:off x="12230099" y="6931818"/>
            <a:ext cx="2270524" cy="244476"/>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ct val="140000"/>
              </a:lnSpc>
              <a:defRPr sz="1300">
                <a:solidFill>
                  <a:srgbClr val="29261B"/>
                </a:solidFill>
                <a:latin typeface="Tahoma"/>
                <a:ea typeface="Tahoma"/>
                <a:cs typeface="Tahoma"/>
                <a:sym typeface="Tahoma"/>
              </a:defRPr>
            </a:lvl1pPr>
          </a:lstStyle>
          <a:p>
            <a:pPr/>
            <a:r>
              <a:t>Food Storage and Cold Chain</a:t>
            </a:r>
          </a:p>
        </p:txBody>
      </p:sp>
      <p:sp>
        <p:nvSpPr>
          <p:cNvPr id="184" name="Shape 55"/>
          <p:cNvSpPr/>
          <p:nvPr/>
        </p:nvSpPr>
        <p:spPr>
          <a:xfrm>
            <a:off x="762000" y="9390062"/>
            <a:ext cx="16764000" cy="12701"/>
          </a:xfrm>
          <a:prstGeom prst="rect">
            <a:avLst/>
          </a:prstGeom>
          <a:solidFill>
            <a:srgbClr val="E5E0D2"/>
          </a:solidFill>
          <a:ln w="12700">
            <a:miter lim="400000"/>
          </a:ln>
        </p:spPr>
        <p:txBody>
          <a:bodyPr lIns="45719" rIns="45719"/>
          <a:lstStyle/>
          <a:p>
            <a:pPr/>
          </a:p>
        </p:txBody>
      </p:sp>
      <p:sp>
        <p:nvSpPr>
          <p:cNvPr id="185" name="Text 56"/>
          <p:cNvSpPr txBox="1"/>
          <p:nvPr/>
        </p:nvSpPr>
        <p:spPr>
          <a:xfrm>
            <a:off x="761999" y="9775528"/>
            <a:ext cx="7144272" cy="320974"/>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35000"/>
              </a:lnSpc>
              <a:defRPr b="1" sz="1600">
                <a:solidFill>
                  <a:srgbClr val="29261B"/>
                </a:solidFill>
                <a:latin typeface="Tahoma"/>
                <a:ea typeface="Tahoma"/>
                <a:cs typeface="Tahoma"/>
                <a:sym typeface="Tahoma"/>
              </a:defRPr>
            </a:pPr>
            <a:r>
              <a:t>Source: </a:t>
            </a:r>
            <a:r>
              <a:rPr b="0">
                <a:solidFill>
                  <a:srgbClr val="57534A"/>
                </a:solidFill>
              </a:rPr>
              <a:t>Internal framework and analysis. All criteria are equally weighted.</a:t>
            </a:r>
          </a:p>
        </p:txBody>
      </p:sp>
      <p:sp>
        <p:nvSpPr>
          <p:cNvPr id="186" name="Text 57"/>
          <p:cNvSpPr txBox="1"/>
          <p:nvPr/>
        </p:nvSpPr>
        <p:spPr>
          <a:xfrm>
            <a:off x="14181286" y="9791699"/>
            <a:ext cx="2821716"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9A9A9A"/>
                </a:solidFill>
                <a:latin typeface="Tahoma"/>
                <a:ea typeface="Tahoma"/>
                <a:cs typeface="Tahoma"/>
                <a:sym typeface="Tahoma"/>
              </a:defRPr>
            </a:lvl1pPr>
          </a:lstStyle>
          <a:p>
            <a:pPr/>
            <a:r>
              <a:t>STRICTLY CONFIDENTIAL</a:t>
            </a:r>
          </a:p>
        </p:txBody>
      </p:sp>
      <p:sp>
        <p:nvSpPr>
          <p:cNvPr id="187" name="Text 58"/>
          <p:cNvSpPr txBox="1"/>
          <p:nvPr/>
        </p:nvSpPr>
        <p:spPr>
          <a:xfrm>
            <a:off x="17225615" y="9765059"/>
            <a:ext cx="3765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600">
                <a:solidFill>
                  <a:srgbClr val="433626"/>
                </a:solidFill>
                <a:latin typeface="Tahoma"/>
                <a:ea typeface="Tahoma"/>
                <a:cs typeface="Tahoma"/>
                <a:sym typeface="Tahoma"/>
              </a:defRPr>
            </a:lvl1pPr>
          </a:lstStyle>
          <a:p>
            <a:pPr/>
            <a:r>
              <a:t>05</a:t>
            </a:r>
          </a:p>
        </p:txBody>
      </p:sp>
      <p:pic>
        <p:nvPicPr>
          <p:cNvPr id="188"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190" name="Text 0"/>
          <p:cNvSpPr txBox="1"/>
          <p:nvPr/>
        </p:nvSpPr>
        <p:spPr>
          <a:xfrm>
            <a:off x="761999" y="266699"/>
            <a:ext cx="16246604"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C · EXECUTIVE SUMMARY</a:t>
            </a:r>
          </a:p>
        </p:txBody>
      </p:sp>
      <p:sp>
        <p:nvSpPr>
          <p:cNvPr id="191" name="Text 1"/>
          <p:cNvSpPr txBox="1"/>
          <p:nvPr/>
        </p:nvSpPr>
        <p:spPr>
          <a:xfrm>
            <a:off x="761999" y="659110"/>
            <a:ext cx="15893416" cy="874714"/>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22959">
              <a:lnSpc>
                <a:spcPct val="122000"/>
              </a:lnSpc>
              <a:defRPr b="1" spc="-90" sz="2430">
                <a:solidFill>
                  <a:srgbClr val="433626"/>
                </a:solidFill>
                <a:latin typeface="Tahoma"/>
                <a:ea typeface="Tahoma"/>
                <a:cs typeface="Tahoma"/>
                <a:sym typeface="Tahoma"/>
              </a:defRPr>
            </a:lvl1pPr>
          </a:lstStyle>
          <a:p>
            <a:pPr/>
            <a:r>
              <a:t>Shortlisting highlights top‑ranked opportunities within Health &amp; Life Sciences, Critical Inputs &amp; Storage, Digital &amp; Communication, and Energy themes</a:t>
            </a:r>
          </a:p>
        </p:txBody>
      </p:sp>
      <p:sp>
        <p:nvSpPr>
          <p:cNvPr id="192" name="Shape 4"/>
          <p:cNvSpPr/>
          <p:nvPr/>
        </p:nvSpPr>
        <p:spPr>
          <a:xfrm>
            <a:off x="762000" y="2400300"/>
            <a:ext cx="571500" cy="587673"/>
          </a:xfrm>
          <a:prstGeom prst="rect">
            <a:avLst/>
          </a:prstGeom>
          <a:solidFill>
            <a:srgbClr val="433626"/>
          </a:solidFill>
          <a:ln w="12700">
            <a:miter lim="400000"/>
          </a:ln>
        </p:spPr>
        <p:txBody>
          <a:bodyPr lIns="45719" rIns="45719"/>
          <a:lstStyle/>
          <a:p>
            <a:pPr/>
          </a:p>
        </p:txBody>
      </p:sp>
      <p:sp>
        <p:nvSpPr>
          <p:cNvPr id="193" name="Shape 5"/>
          <p:cNvSpPr/>
          <p:nvPr/>
        </p:nvSpPr>
        <p:spPr>
          <a:xfrm>
            <a:off x="762000" y="2976860"/>
            <a:ext cx="571500" cy="12701"/>
          </a:xfrm>
          <a:prstGeom prst="rect">
            <a:avLst/>
          </a:prstGeom>
          <a:solidFill>
            <a:srgbClr val="433626"/>
          </a:solidFill>
          <a:ln w="12700">
            <a:miter lim="400000"/>
          </a:ln>
        </p:spPr>
        <p:txBody>
          <a:bodyPr lIns="45719" rIns="45719"/>
          <a:lstStyle/>
          <a:p>
            <a:pPr/>
          </a:p>
        </p:txBody>
      </p:sp>
      <p:sp>
        <p:nvSpPr>
          <p:cNvPr id="194" name="Text 6"/>
          <p:cNvSpPr txBox="1"/>
          <p:nvPr/>
        </p:nvSpPr>
        <p:spPr>
          <a:xfrm>
            <a:off x="933450" y="2571750"/>
            <a:ext cx="304800" cy="273348"/>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a:t>
            </a:r>
          </a:p>
        </p:txBody>
      </p:sp>
      <p:sp>
        <p:nvSpPr>
          <p:cNvPr id="195" name="Shape 7"/>
          <p:cNvSpPr/>
          <p:nvPr/>
        </p:nvSpPr>
        <p:spPr>
          <a:xfrm>
            <a:off x="1333500" y="2400300"/>
            <a:ext cx="2286000" cy="587673"/>
          </a:xfrm>
          <a:prstGeom prst="rect">
            <a:avLst/>
          </a:prstGeom>
          <a:solidFill>
            <a:srgbClr val="433626"/>
          </a:solidFill>
          <a:ln w="12700">
            <a:miter lim="400000"/>
          </a:ln>
        </p:spPr>
        <p:txBody>
          <a:bodyPr lIns="45719" rIns="45719"/>
          <a:lstStyle/>
          <a:p>
            <a:pPr/>
          </a:p>
        </p:txBody>
      </p:sp>
      <p:sp>
        <p:nvSpPr>
          <p:cNvPr id="196" name="Shape 8"/>
          <p:cNvSpPr/>
          <p:nvPr/>
        </p:nvSpPr>
        <p:spPr>
          <a:xfrm>
            <a:off x="1333500" y="2976860"/>
            <a:ext cx="2286000" cy="12701"/>
          </a:xfrm>
          <a:prstGeom prst="rect">
            <a:avLst/>
          </a:prstGeom>
          <a:solidFill>
            <a:srgbClr val="433626"/>
          </a:solidFill>
          <a:ln w="12700">
            <a:miter lim="400000"/>
          </a:ln>
        </p:spPr>
        <p:txBody>
          <a:bodyPr lIns="45719" rIns="45719"/>
          <a:lstStyle/>
          <a:p>
            <a:pPr/>
          </a:p>
        </p:txBody>
      </p:sp>
      <p:sp>
        <p:nvSpPr>
          <p:cNvPr id="197" name="Text 9"/>
          <p:cNvSpPr txBox="1"/>
          <p:nvPr/>
        </p:nvSpPr>
        <p:spPr>
          <a:xfrm>
            <a:off x="1504950" y="2571750"/>
            <a:ext cx="2019300" cy="273348"/>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THEME</a:t>
            </a:r>
          </a:p>
        </p:txBody>
      </p:sp>
      <p:sp>
        <p:nvSpPr>
          <p:cNvPr id="198" name="Shape 10"/>
          <p:cNvSpPr/>
          <p:nvPr/>
        </p:nvSpPr>
        <p:spPr>
          <a:xfrm>
            <a:off x="3619500" y="2400300"/>
            <a:ext cx="3238500" cy="587673"/>
          </a:xfrm>
          <a:prstGeom prst="rect">
            <a:avLst/>
          </a:prstGeom>
          <a:solidFill>
            <a:srgbClr val="433626"/>
          </a:solidFill>
          <a:ln w="12700">
            <a:miter lim="400000"/>
          </a:ln>
        </p:spPr>
        <p:txBody>
          <a:bodyPr lIns="45719" rIns="45719"/>
          <a:lstStyle/>
          <a:p>
            <a:pPr/>
          </a:p>
        </p:txBody>
      </p:sp>
      <p:sp>
        <p:nvSpPr>
          <p:cNvPr id="199" name="Shape 11"/>
          <p:cNvSpPr/>
          <p:nvPr/>
        </p:nvSpPr>
        <p:spPr>
          <a:xfrm>
            <a:off x="3619500" y="2976860"/>
            <a:ext cx="3238500" cy="12701"/>
          </a:xfrm>
          <a:prstGeom prst="rect">
            <a:avLst/>
          </a:prstGeom>
          <a:solidFill>
            <a:srgbClr val="433626"/>
          </a:solidFill>
          <a:ln w="12700">
            <a:miter lim="400000"/>
          </a:ln>
        </p:spPr>
        <p:txBody>
          <a:bodyPr lIns="45719" rIns="45719"/>
          <a:lstStyle/>
          <a:p>
            <a:pPr/>
          </a:p>
        </p:txBody>
      </p:sp>
      <p:sp>
        <p:nvSpPr>
          <p:cNvPr id="200" name="Text 12"/>
          <p:cNvSpPr txBox="1"/>
          <p:nvPr/>
        </p:nvSpPr>
        <p:spPr>
          <a:xfrm>
            <a:off x="3790949" y="2571750"/>
            <a:ext cx="2992757" cy="273348"/>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OPPORTUNITY</a:t>
            </a:r>
          </a:p>
        </p:txBody>
      </p:sp>
      <p:sp>
        <p:nvSpPr>
          <p:cNvPr id="201" name="Shape 13"/>
          <p:cNvSpPr/>
          <p:nvPr/>
        </p:nvSpPr>
        <p:spPr>
          <a:xfrm>
            <a:off x="6858000" y="2400300"/>
            <a:ext cx="10668000" cy="587673"/>
          </a:xfrm>
          <a:prstGeom prst="rect">
            <a:avLst/>
          </a:prstGeom>
          <a:solidFill>
            <a:srgbClr val="433626"/>
          </a:solidFill>
          <a:ln w="12700">
            <a:miter lim="400000"/>
          </a:ln>
        </p:spPr>
        <p:txBody>
          <a:bodyPr lIns="45719" rIns="45719"/>
          <a:lstStyle/>
          <a:p>
            <a:pPr/>
          </a:p>
        </p:txBody>
      </p:sp>
      <p:sp>
        <p:nvSpPr>
          <p:cNvPr id="202" name="Shape 14"/>
          <p:cNvSpPr/>
          <p:nvPr/>
        </p:nvSpPr>
        <p:spPr>
          <a:xfrm>
            <a:off x="6858000" y="2976860"/>
            <a:ext cx="10668000" cy="12701"/>
          </a:xfrm>
          <a:prstGeom prst="rect">
            <a:avLst/>
          </a:prstGeom>
          <a:solidFill>
            <a:srgbClr val="433626"/>
          </a:solidFill>
          <a:ln w="12700">
            <a:miter lim="400000"/>
          </a:ln>
        </p:spPr>
        <p:txBody>
          <a:bodyPr lIns="45719" rIns="45719"/>
          <a:lstStyle/>
          <a:p>
            <a:pPr/>
          </a:p>
        </p:txBody>
      </p:sp>
      <p:sp>
        <p:nvSpPr>
          <p:cNvPr id="203" name="Text 15"/>
          <p:cNvSpPr txBox="1"/>
          <p:nvPr/>
        </p:nvSpPr>
        <p:spPr>
          <a:xfrm>
            <a:off x="7029449" y="2571750"/>
            <a:ext cx="10645142" cy="273348"/>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RATIONALE</a:t>
            </a:r>
          </a:p>
        </p:txBody>
      </p:sp>
      <p:sp>
        <p:nvSpPr>
          <p:cNvPr id="204" name="Shape 16"/>
          <p:cNvSpPr/>
          <p:nvPr/>
        </p:nvSpPr>
        <p:spPr>
          <a:xfrm>
            <a:off x="762000" y="3797895"/>
            <a:ext cx="571500" cy="12701"/>
          </a:xfrm>
          <a:prstGeom prst="rect">
            <a:avLst/>
          </a:prstGeom>
          <a:solidFill>
            <a:srgbClr val="E5E0D2"/>
          </a:solidFill>
          <a:ln w="12700">
            <a:miter lim="400000"/>
          </a:ln>
        </p:spPr>
        <p:txBody>
          <a:bodyPr lIns="45719" rIns="45719"/>
          <a:lstStyle/>
          <a:p>
            <a:pPr/>
          </a:p>
        </p:txBody>
      </p:sp>
      <p:sp>
        <p:nvSpPr>
          <p:cNvPr id="205" name="Text 17"/>
          <p:cNvSpPr txBox="1"/>
          <p:nvPr/>
        </p:nvSpPr>
        <p:spPr>
          <a:xfrm>
            <a:off x="933450" y="3140373"/>
            <a:ext cx="3048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2200">
                <a:solidFill>
                  <a:srgbClr val="433626"/>
                </a:solidFill>
                <a:latin typeface="Tahoma"/>
                <a:ea typeface="Tahoma"/>
                <a:cs typeface="Tahoma"/>
                <a:sym typeface="Tahoma"/>
              </a:defRPr>
            </a:lvl1pPr>
          </a:lstStyle>
          <a:p>
            <a:pPr/>
            <a:r>
              <a:t>1</a:t>
            </a:r>
          </a:p>
        </p:txBody>
      </p:sp>
      <p:sp>
        <p:nvSpPr>
          <p:cNvPr id="206" name="Shape 18"/>
          <p:cNvSpPr/>
          <p:nvPr/>
        </p:nvSpPr>
        <p:spPr>
          <a:xfrm>
            <a:off x="1333500" y="3797895"/>
            <a:ext cx="2286000" cy="12701"/>
          </a:xfrm>
          <a:prstGeom prst="rect">
            <a:avLst/>
          </a:prstGeom>
          <a:solidFill>
            <a:srgbClr val="E5E0D2"/>
          </a:solidFill>
          <a:ln w="12700">
            <a:miter lim="400000"/>
          </a:ln>
        </p:spPr>
        <p:txBody>
          <a:bodyPr lIns="45719" rIns="45719"/>
          <a:lstStyle/>
          <a:p>
            <a:pPr/>
          </a:p>
        </p:txBody>
      </p:sp>
      <p:sp>
        <p:nvSpPr>
          <p:cNvPr id="207" name="Text 19"/>
          <p:cNvSpPr txBox="1"/>
          <p:nvPr/>
        </p:nvSpPr>
        <p:spPr>
          <a:xfrm>
            <a:off x="1504950" y="3140373"/>
            <a:ext cx="20193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876D4B"/>
                </a:solidFill>
                <a:latin typeface="Tahoma"/>
                <a:ea typeface="Tahoma"/>
                <a:cs typeface="Tahoma"/>
                <a:sym typeface="Tahoma"/>
              </a:defRPr>
            </a:lvl1pPr>
          </a:lstStyle>
          <a:p>
            <a:pPr/>
            <a:r>
              <a:t>Critical Inputs &amp; Storage</a:t>
            </a:r>
          </a:p>
        </p:txBody>
      </p:sp>
      <p:sp>
        <p:nvSpPr>
          <p:cNvPr id="208" name="Shape 20"/>
          <p:cNvSpPr/>
          <p:nvPr/>
        </p:nvSpPr>
        <p:spPr>
          <a:xfrm>
            <a:off x="3619500" y="3797895"/>
            <a:ext cx="3238500" cy="12701"/>
          </a:xfrm>
          <a:prstGeom prst="rect">
            <a:avLst/>
          </a:prstGeom>
          <a:solidFill>
            <a:srgbClr val="E5E0D2"/>
          </a:solidFill>
          <a:ln w="12700">
            <a:miter lim="400000"/>
          </a:ln>
        </p:spPr>
        <p:txBody>
          <a:bodyPr lIns="45719" rIns="45719"/>
          <a:lstStyle/>
          <a:p>
            <a:pPr/>
          </a:p>
        </p:txBody>
      </p:sp>
      <p:sp>
        <p:nvSpPr>
          <p:cNvPr id="209" name="Text 21"/>
          <p:cNvSpPr txBox="1"/>
          <p:nvPr/>
        </p:nvSpPr>
        <p:spPr>
          <a:xfrm>
            <a:off x="3790949" y="3140373"/>
            <a:ext cx="2992757"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433626"/>
                </a:solidFill>
                <a:latin typeface="Tahoma"/>
                <a:ea typeface="Tahoma"/>
                <a:cs typeface="Tahoma"/>
                <a:sym typeface="Tahoma"/>
              </a:defRPr>
            </a:lvl1pPr>
          </a:lstStyle>
          <a:p>
            <a:pPr/>
            <a:r>
              <a:t>Specialty chemicals and industrial gases</a:t>
            </a:r>
          </a:p>
        </p:txBody>
      </p:sp>
      <p:sp>
        <p:nvSpPr>
          <p:cNvPr id="210" name="Shape 22"/>
          <p:cNvSpPr/>
          <p:nvPr/>
        </p:nvSpPr>
        <p:spPr>
          <a:xfrm>
            <a:off x="6858000" y="3797895"/>
            <a:ext cx="10668000" cy="12701"/>
          </a:xfrm>
          <a:prstGeom prst="rect">
            <a:avLst/>
          </a:prstGeom>
          <a:solidFill>
            <a:srgbClr val="E5E0D2"/>
          </a:solidFill>
          <a:ln w="12700">
            <a:miter lim="400000"/>
          </a:ln>
        </p:spPr>
        <p:txBody>
          <a:bodyPr lIns="45719" rIns="45719"/>
          <a:lstStyle/>
          <a:p>
            <a:pPr/>
          </a:p>
        </p:txBody>
      </p:sp>
      <p:sp>
        <p:nvSpPr>
          <p:cNvPr id="211" name="Text 23"/>
          <p:cNvSpPr txBox="1"/>
          <p:nvPr/>
        </p:nvSpPr>
        <p:spPr>
          <a:xfrm>
            <a:off x="7029449" y="3140373"/>
            <a:ext cx="10645142"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344">
                <a:solidFill>
                  <a:srgbClr val="29261B"/>
                </a:solidFill>
                <a:latin typeface="Tahoma"/>
                <a:ea typeface="Tahoma"/>
                <a:cs typeface="Tahoma"/>
                <a:sym typeface="Tahoma"/>
              </a:defRPr>
            </a:lvl1pPr>
          </a:lstStyle>
          <a:p>
            <a:pPr/>
            <a:r>
              <a:t>Establishes the Megazone's chemical backbone yielding synergies with other opportunities; leverages TA'ZIZ infrastructure for structural cost advantage. International JV pathway already in feasibility (Air Liquide, Linde).</a:t>
            </a:r>
          </a:p>
        </p:txBody>
      </p:sp>
      <p:sp>
        <p:nvSpPr>
          <p:cNvPr id="212" name="Shape 24"/>
          <p:cNvSpPr/>
          <p:nvPr/>
        </p:nvSpPr>
        <p:spPr>
          <a:xfrm>
            <a:off x="762000" y="3809007"/>
            <a:ext cx="16764000" cy="821035"/>
          </a:xfrm>
          <a:prstGeom prst="rect">
            <a:avLst/>
          </a:prstGeom>
          <a:solidFill>
            <a:srgbClr val="433626">
              <a:alpha val="3000"/>
            </a:srgbClr>
          </a:solidFill>
          <a:ln w="12700">
            <a:miter lim="400000"/>
          </a:ln>
        </p:spPr>
        <p:txBody>
          <a:bodyPr lIns="45719" rIns="45719"/>
          <a:lstStyle/>
          <a:p>
            <a:pPr/>
          </a:p>
        </p:txBody>
      </p:sp>
      <p:sp>
        <p:nvSpPr>
          <p:cNvPr id="213" name="Shape 25"/>
          <p:cNvSpPr/>
          <p:nvPr/>
        </p:nvSpPr>
        <p:spPr>
          <a:xfrm>
            <a:off x="762000" y="4618930"/>
            <a:ext cx="571500" cy="12701"/>
          </a:xfrm>
          <a:prstGeom prst="rect">
            <a:avLst/>
          </a:prstGeom>
          <a:solidFill>
            <a:srgbClr val="E5E0D2"/>
          </a:solidFill>
          <a:ln w="12700">
            <a:miter lim="400000"/>
          </a:ln>
        </p:spPr>
        <p:txBody>
          <a:bodyPr lIns="45719" rIns="45719"/>
          <a:lstStyle/>
          <a:p>
            <a:pPr/>
          </a:p>
        </p:txBody>
      </p:sp>
      <p:sp>
        <p:nvSpPr>
          <p:cNvPr id="214" name="Text 26"/>
          <p:cNvSpPr txBox="1"/>
          <p:nvPr/>
        </p:nvSpPr>
        <p:spPr>
          <a:xfrm>
            <a:off x="933450" y="3961407"/>
            <a:ext cx="3048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2200">
                <a:solidFill>
                  <a:srgbClr val="433626"/>
                </a:solidFill>
                <a:latin typeface="Tahoma"/>
                <a:ea typeface="Tahoma"/>
                <a:cs typeface="Tahoma"/>
                <a:sym typeface="Tahoma"/>
              </a:defRPr>
            </a:lvl1pPr>
          </a:lstStyle>
          <a:p>
            <a:pPr/>
            <a:r>
              <a:t>2</a:t>
            </a:r>
          </a:p>
        </p:txBody>
      </p:sp>
      <p:sp>
        <p:nvSpPr>
          <p:cNvPr id="215" name="Shape 27"/>
          <p:cNvSpPr/>
          <p:nvPr/>
        </p:nvSpPr>
        <p:spPr>
          <a:xfrm>
            <a:off x="1333500" y="4618930"/>
            <a:ext cx="2286000" cy="12701"/>
          </a:xfrm>
          <a:prstGeom prst="rect">
            <a:avLst/>
          </a:prstGeom>
          <a:solidFill>
            <a:srgbClr val="E5E0D2"/>
          </a:solidFill>
          <a:ln w="12700">
            <a:miter lim="400000"/>
          </a:ln>
        </p:spPr>
        <p:txBody>
          <a:bodyPr lIns="45719" rIns="45719"/>
          <a:lstStyle/>
          <a:p>
            <a:pPr/>
          </a:p>
        </p:txBody>
      </p:sp>
      <p:sp>
        <p:nvSpPr>
          <p:cNvPr id="216" name="Text 28"/>
          <p:cNvSpPr txBox="1"/>
          <p:nvPr/>
        </p:nvSpPr>
        <p:spPr>
          <a:xfrm>
            <a:off x="1504950" y="3961407"/>
            <a:ext cx="20193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876D4B"/>
                </a:solidFill>
                <a:latin typeface="Tahoma"/>
                <a:ea typeface="Tahoma"/>
                <a:cs typeface="Tahoma"/>
                <a:sym typeface="Tahoma"/>
              </a:defRPr>
            </a:lvl1pPr>
          </a:lstStyle>
          <a:p>
            <a:pPr/>
            <a:r>
              <a:t>Critical Inputs &amp; Storage</a:t>
            </a:r>
          </a:p>
        </p:txBody>
      </p:sp>
      <p:sp>
        <p:nvSpPr>
          <p:cNvPr id="217" name="Shape 29"/>
          <p:cNvSpPr/>
          <p:nvPr/>
        </p:nvSpPr>
        <p:spPr>
          <a:xfrm>
            <a:off x="3619500" y="4618930"/>
            <a:ext cx="3238500" cy="12701"/>
          </a:xfrm>
          <a:prstGeom prst="rect">
            <a:avLst/>
          </a:prstGeom>
          <a:solidFill>
            <a:srgbClr val="E5E0D2"/>
          </a:solidFill>
          <a:ln w="12700">
            <a:miter lim="400000"/>
          </a:ln>
        </p:spPr>
        <p:txBody>
          <a:bodyPr lIns="45719" rIns="45719"/>
          <a:lstStyle/>
          <a:p>
            <a:pPr/>
          </a:p>
        </p:txBody>
      </p:sp>
      <p:sp>
        <p:nvSpPr>
          <p:cNvPr id="218" name="Text 30"/>
          <p:cNvSpPr txBox="1"/>
          <p:nvPr/>
        </p:nvSpPr>
        <p:spPr>
          <a:xfrm>
            <a:off x="3790949" y="3961407"/>
            <a:ext cx="2992757"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433626"/>
                </a:solidFill>
                <a:latin typeface="Tahoma"/>
                <a:ea typeface="Tahoma"/>
                <a:cs typeface="Tahoma"/>
                <a:sym typeface="Tahoma"/>
              </a:defRPr>
            </a:lvl1pPr>
          </a:lstStyle>
          <a:p>
            <a:pPr/>
            <a:r>
              <a:t>Critical minerals processing and refining</a:t>
            </a:r>
          </a:p>
        </p:txBody>
      </p:sp>
      <p:sp>
        <p:nvSpPr>
          <p:cNvPr id="219" name="Shape 31"/>
          <p:cNvSpPr/>
          <p:nvPr/>
        </p:nvSpPr>
        <p:spPr>
          <a:xfrm>
            <a:off x="6858000" y="4618930"/>
            <a:ext cx="10668000" cy="12701"/>
          </a:xfrm>
          <a:prstGeom prst="rect">
            <a:avLst/>
          </a:prstGeom>
          <a:solidFill>
            <a:srgbClr val="E5E0D2"/>
          </a:solidFill>
          <a:ln w="12700">
            <a:miter lim="400000"/>
          </a:ln>
        </p:spPr>
        <p:txBody>
          <a:bodyPr lIns="45719" rIns="45719"/>
          <a:lstStyle/>
          <a:p>
            <a:pPr/>
          </a:p>
        </p:txBody>
      </p:sp>
      <p:sp>
        <p:nvSpPr>
          <p:cNvPr id="220" name="Text 32"/>
          <p:cNvSpPr txBox="1"/>
          <p:nvPr/>
        </p:nvSpPr>
        <p:spPr>
          <a:xfrm>
            <a:off x="7029449" y="3961407"/>
            <a:ext cx="10645142"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344">
                <a:solidFill>
                  <a:srgbClr val="29261B"/>
                </a:solidFill>
                <a:latin typeface="Tahoma"/>
                <a:ea typeface="Tahoma"/>
                <a:cs typeface="Tahoma"/>
                <a:sym typeface="Tahoma"/>
              </a:defRPr>
            </a:lvl1pPr>
          </a:lstStyle>
          <a:p>
            <a:pPr/>
            <a:r>
              <a:t>China‑diversification initiatives as Western customers actively seek non‑Chinese midstream capacity. Cluster‑anchor opportunity supporting Advanced Metals and Copper / Electrical Components.</a:t>
            </a:r>
          </a:p>
        </p:txBody>
      </p:sp>
      <p:sp>
        <p:nvSpPr>
          <p:cNvPr id="221" name="Shape 33"/>
          <p:cNvSpPr/>
          <p:nvPr/>
        </p:nvSpPr>
        <p:spPr>
          <a:xfrm>
            <a:off x="762000" y="5439965"/>
            <a:ext cx="571500" cy="12701"/>
          </a:xfrm>
          <a:prstGeom prst="rect">
            <a:avLst/>
          </a:prstGeom>
          <a:solidFill>
            <a:srgbClr val="E5E0D2"/>
          </a:solidFill>
          <a:ln w="12700">
            <a:miter lim="400000"/>
          </a:ln>
        </p:spPr>
        <p:txBody>
          <a:bodyPr lIns="45719" rIns="45719"/>
          <a:lstStyle/>
          <a:p>
            <a:pPr/>
          </a:p>
        </p:txBody>
      </p:sp>
      <p:sp>
        <p:nvSpPr>
          <p:cNvPr id="222" name="Text 34"/>
          <p:cNvSpPr txBox="1"/>
          <p:nvPr/>
        </p:nvSpPr>
        <p:spPr>
          <a:xfrm>
            <a:off x="933450" y="4782442"/>
            <a:ext cx="3048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2200">
                <a:solidFill>
                  <a:srgbClr val="433626"/>
                </a:solidFill>
                <a:latin typeface="Tahoma"/>
                <a:ea typeface="Tahoma"/>
                <a:cs typeface="Tahoma"/>
                <a:sym typeface="Tahoma"/>
              </a:defRPr>
            </a:lvl1pPr>
          </a:lstStyle>
          <a:p>
            <a:pPr/>
            <a:r>
              <a:t>3</a:t>
            </a:r>
          </a:p>
        </p:txBody>
      </p:sp>
      <p:sp>
        <p:nvSpPr>
          <p:cNvPr id="223" name="Shape 35"/>
          <p:cNvSpPr/>
          <p:nvPr/>
        </p:nvSpPr>
        <p:spPr>
          <a:xfrm>
            <a:off x="1333500" y="5439965"/>
            <a:ext cx="2286000" cy="12701"/>
          </a:xfrm>
          <a:prstGeom prst="rect">
            <a:avLst/>
          </a:prstGeom>
          <a:solidFill>
            <a:srgbClr val="E5E0D2"/>
          </a:solidFill>
          <a:ln w="12700">
            <a:miter lim="400000"/>
          </a:ln>
        </p:spPr>
        <p:txBody>
          <a:bodyPr lIns="45719" rIns="45719"/>
          <a:lstStyle/>
          <a:p>
            <a:pPr/>
          </a:p>
        </p:txBody>
      </p:sp>
      <p:sp>
        <p:nvSpPr>
          <p:cNvPr id="224" name="Text 36"/>
          <p:cNvSpPr txBox="1"/>
          <p:nvPr/>
        </p:nvSpPr>
        <p:spPr>
          <a:xfrm>
            <a:off x="1504950" y="4782442"/>
            <a:ext cx="20193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876D4B"/>
                </a:solidFill>
                <a:latin typeface="Tahoma"/>
                <a:ea typeface="Tahoma"/>
                <a:cs typeface="Tahoma"/>
                <a:sym typeface="Tahoma"/>
              </a:defRPr>
            </a:lvl1pPr>
          </a:lstStyle>
          <a:p>
            <a:pPr/>
            <a:r>
              <a:t>Advanced Manufacturing</a:t>
            </a:r>
          </a:p>
        </p:txBody>
      </p:sp>
      <p:sp>
        <p:nvSpPr>
          <p:cNvPr id="225" name="Shape 37"/>
          <p:cNvSpPr/>
          <p:nvPr/>
        </p:nvSpPr>
        <p:spPr>
          <a:xfrm>
            <a:off x="3619500" y="5439965"/>
            <a:ext cx="3238500" cy="12701"/>
          </a:xfrm>
          <a:prstGeom prst="rect">
            <a:avLst/>
          </a:prstGeom>
          <a:solidFill>
            <a:srgbClr val="E5E0D2"/>
          </a:solidFill>
          <a:ln w="12700">
            <a:miter lim="400000"/>
          </a:ln>
        </p:spPr>
        <p:txBody>
          <a:bodyPr lIns="45719" rIns="45719"/>
          <a:lstStyle/>
          <a:p>
            <a:pPr/>
          </a:p>
        </p:txBody>
      </p:sp>
      <p:sp>
        <p:nvSpPr>
          <p:cNvPr id="226" name="Text 38"/>
          <p:cNvSpPr txBox="1"/>
          <p:nvPr/>
        </p:nvSpPr>
        <p:spPr>
          <a:xfrm>
            <a:off x="3790949" y="4782442"/>
            <a:ext cx="2992757"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433626"/>
                </a:solidFill>
                <a:latin typeface="Tahoma"/>
                <a:ea typeface="Tahoma"/>
                <a:cs typeface="Tahoma"/>
                <a:sym typeface="Tahoma"/>
              </a:defRPr>
            </a:lvl1pPr>
          </a:lstStyle>
          <a:p>
            <a:pPr/>
            <a:r>
              <a:t>Advanced metals: magnets, specialty alloys and foundry</a:t>
            </a:r>
          </a:p>
        </p:txBody>
      </p:sp>
      <p:sp>
        <p:nvSpPr>
          <p:cNvPr id="227" name="Shape 39"/>
          <p:cNvSpPr/>
          <p:nvPr/>
        </p:nvSpPr>
        <p:spPr>
          <a:xfrm>
            <a:off x="6858000" y="5439965"/>
            <a:ext cx="10668000" cy="12701"/>
          </a:xfrm>
          <a:prstGeom prst="rect">
            <a:avLst/>
          </a:prstGeom>
          <a:solidFill>
            <a:srgbClr val="E5E0D2"/>
          </a:solidFill>
          <a:ln w="12700">
            <a:miter lim="400000"/>
          </a:ln>
        </p:spPr>
        <p:txBody>
          <a:bodyPr lIns="45719" rIns="45719"/>
          <a:lstStyle/>
          <a:p>
            <a:pPr/>
          </a:p>
        </p:txBody>
      </p:sp>
      <p:sp>
        <p:nvSpPr>
          <p:cNvPr id="228" name="Text 40"/>
          <p:cNvSpPr txBox="1"/>
          <p:nvPr/>
        </p:nvSpPr>
        <p:spPr>
          <a:xfrm>
            <a:off x="7029449" y="4782442"/>
            <a:ext cx="10645142"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344">
                <a:solidFill>
                  <a:srgbClr val="29261B"/>
                </a:solidFill>
                <a:latin typeface="Tahoma"/>
                <a:ea typeface="Tahoma"/>
                <a:cs typeface="Tahoma"/>
                <a:sym typeface="Tahoma"/>
              </a:defRPr>
            </a:lvl1pPr>
          </a:lstStyle>
          <a:p>
            <a:pPr/>
            <a:r>
              <a:t>Specialty alloys serve adjacent sectors (e.g. ADNOC sour gas, duplex stainless). Low‑cost industrial power and geopolitical neutrality; EGA processing capability transferable, multiple licensing pathways.</a:t>
            </a:r>
          </a:p>
        </p:txBody>
      </p:sp>
      <p:sp>
        <p:nvSpPr>
          <p:cNvPr id="229" name="Shape 41"/>
          <p:cNvSpPr/>
          <p:nvPr/>
        </p:nvSpPr>
        <p:spPr>
          <a:xfrm>
            <a:off x="762000" y="5451078"/>
            <a:ext cx="16764000" cy="821035"/>
          </a:xfrm>
          <a:prstGeom prst="rect">
            <a:avLst/>
          </a:prstGeom>
          <a:solidFill>
            <a:srgbClr val="433626">
              <a:alpha val="3000"/>
            </a:srgbClr>
          </a:solidFill>
          <a:ln w="12700">
            <a:miter lim="400000"/>
          </a:ln>
        </p:spPr>
        <p:txBody>
          <a:bodyPr lIns="45719" rIns="45719"/>
          <a:lstStyle/>
          <a:p>
            <a:pPr/>
          </a:p>
        </p:txBody>
      </p:sp>
      <p:sp>
        <p:nvSpPr>
          <p:cNvPr id="230" name="Shape 42"/>
          <p:cNvSpPr/>
          <p:nvPr/>
        </p:nvSpPr>
        <p:spPr>
          <a:xfrm>
            <a:off x="762000" y="6261001"/>
            <a:ext cx="571500" cy="12701"/>
          </a:xfrm>
          <a:prstGeom prst="rect">
            <a:avLst/>
          </a:prstGeom>
          <a:solidFill>
            <a:srgbClr val="E5E0D2"/>
          </a:solidFill>
          <a:ln w="12700">
            <a:miter lim="400000"/>
          </a:ln>
        </p:spPr>
        <p:txBody>
          <a:bodyPr lIns="45719" rIns="45719"/>
          <a:lstStyle/>
          <a:p>
            <a:pPr/>
          </a:p>
        </p:txBody>
      </p:sp>
      <p:sp>
        <p:nvSpPr>
          <p:cNvPr id="231" name="Text 43"/>
          <p:cNvSpPr txBox="1"/>
          <p:nvPr/>
        </p:nvSpPr>
        <p:spPr>
          <a:xfrm>
            <a:off x="933450" y="5603478"/>
            <a:ext cx="3048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2200">
                <a:solidFill>
                  <a:srgbClr val="433626"/>
                </a:solidFill>
                <a:latin typeface="Tahoma"/>
                <a:ea typeface="Tahoma"/>
                <a:cs typeface="Tahoma"/>
                <a:sym typeface="Tahoma"/>
              </a:defRPr>
            </a:lvl1pPr>
          </a:lstStyle>
          <a:p>
            <a:pPr/>
            <a:r>
              <a:t>4</a:t>
            </a:r>
          </a:p>
        </p:txBody>
      </p:sp>
      <p:sp>
        <p:nvSpPr>
          <p:cNvPr id="232" name="Shape 44"/>
          <p:cNvSpPr/>
          <p:nvPr/>
        </p:nvSpPr>
        <p:spPr>
          <a:xfrm>
            <a:off x="1333500" y="6261001"/>
            <a:ext cx="2286000" cy="12701"/>
          </a:xfrm>
          <a:prstGeom prst="rect">
            <a:avLst/>
          </a:prstGeom>
          <a:solidFill>
            <a:srgbClr val="E5E0D2"/>
          </a:solidFill>
          <a:ln w="12700">
            <a:miter lim="400000"/>
          </a:ln>
        </p:spPr>
        <p:txBody>
          <a:bodyPr lIns="45719" rIns="45719"/>
          <a:lstStyle/>
          <a:p>
            <a:pPr/>
          </a:p>
        </p:txBody>
      </p:sp>
      <p:sp>
        <p:nvSpPr>
          <p:cNvPr id="233" name="Text 45"/>
          <p:cNvSpPr txBox="1"/>
          <p:nvPr/>
        </p:nvSpPr>
        <p:spPr>
          <a:xfrm>
            <a:off x="1504950" y="5603478"/>
            <a:ext cx="20193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876D4B"/>
                </a:solidFill>
                <a:latin typeface="Tahoma"/>
                <a:ea typeface="Tahoma"/>
                <a:cs typeface="Tahoma"/>
                <a:sym typeface="Tahoma"/>
              </a:defRPr>
            </a:lvl1pPr>
          </a:lstStyle>
          <a:p>
            <a:pPr/>
            <a:r>
              <a:t>Critical Inputs &amp; Storage</a:t>
            </a:r>
          </a:p>
        </p:txBody>
      </p:sp>
      <p:sp>
        <p:nvSpPr>
          <p:cNvPr id="234" name="Shape 46"/>
          <p:cNvSpPr/>
          <p:nvPr/>
        </p:nvSpPr>
        <p:spPr>
          <a:xfrm>
            <a:off x="3619500" y="6261001"/>
            <a:ext cx="3238500" cy="12701"/>
          </a:xfrm>
          <a:prstGeom prst="rect">
            <a:avLst/>
          </a:prstGeom>
          <a:solidFill>
            <a:srgbClr val="E5E0D2"/>
          </a:solidFill>
          <a:ln w="12700">
            <a:miter lim="400000"/>
          </a:ln>
        </p:spPr>
        <p:txBody>
          <a:bodyPr lIns="45719" rIns="45719"/>
          <a:lstStyle/>
          <a:p>
            <a:pPr/>
          </a:p>
        </p:txBody>
      </p:sp>
      <p:sp>
        <p:nvSpPr>
          <p:cNvPr id="235" name="Text 47"/>
          <p:cNvSpPr txBox="1"/>
          <p:nvPr/>
        </p:nvSpPr>
        <p:spPr>
          <a:xfrm>
            <a:off x="3790949" y="5603478"/>
            <a:ext cx="2992757"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400">
                <a:solidFill>
                  <a:srgbClr val="433626"/>
                </a:solidFill>
                <a:latin typeface="Tahoma"/>
                <a:ea typeface="Tahoma"/>
                <a:cs typeface="Tahoma"/>
                <a:sym typeface="Tahoma"/>
              </a:defRPr>
            </a:lvl1pPr>
          </a:lstStyle>
          <a:p>
            <a:pPr/>
            <a:r>
              <a:t>Food storage and cold chain</a:t>
            </a:r>
          </a:p>
        </p:txBody>
      </p:sp>
      <p:sp>
        <p:nvSpPr>
          <p:cNvPr id="236" name="Shape 48"/>
          <p:cNvSpPr/>
          <p:nvPr/>
        </p:nvSpPr>
        <p:spPr>
          <a:xfrm>
            <a:off x="6858000" y="6261001"/>
            <a:ext cx="10668000" cy="12701"/>
          </a:xfrm>
          <a:prstGeom prst="rect">
            <a:avLst/>
          </a:prstGeom>
          <a:solidFill>
            <a:srgbClr val="E5E0D2"/>
          </a:solidFill>
          <a:ln w="12700">
            <a:miter lim="400000"/>
          </a:ln>
        </p:spPr>
        <p:txBody>
          <a:bodyPr lIns="45719" rIns="45719"/>
          <a:lstStyle/>
          <a:p>
            <a:pPr/>
          </a:p>
        </p:txBody>
      </p:sp>
      <p:sp>
        <p:nvSpPr>
          <p:cNvPr id="237" name="Text 49"/>
          <p:cNvSpPr txBox="1"/>
          <p:nvPr/>
        </p:nvSpPr>
        <p:spPr>
          <a:xfrm>
            <a:off x="7029449" y="5603478"/>
            <a:ext cx="10645142"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344">
                <a:solidFill>
                  <a:srgbClr val="29261B"/>
                </a:solidFill>
                <a:latin typeface="Tahoma"/>
                <a:ea typeface="Tahoma"/>
                <a:cs typeface="Tahoma"/>
                <a:sym typeface="Tahoma"/>
              </a:defRPr>
            </a:lvl1pPr>
          </a:lstStyle>
          <a:p>
            <a:pPr/>
            <a:r>
              <a:t>Supports UAE food security through strategic storage of staples and perishables. Highly executable resilience platform with clear public and private demand; leverages port connectivity and local food anchors.</a:t>
            </a:r>
          </a:p>
        </p:txBody>
      </p:sp>
      <p:sp>
        <p:nvSpPr>
          <p:cNvPr id="238" name="Shape 50"/>
          <p:cNvSpPr/>
          <p:nvPr/>
        </p:nvSpPr>
        <p:spPr>
          <a:xfrm>
            <a:off x="762000" y="7082036"/>
            <a:ext cx="571500" cy="12701"/>
          </a:xfrm>
          <a:prstGeom prst="rect">
            <a:avLst/>
          </a:prstGeom>
          <a:solidFill>
            <a:srgbClr val="E5E0D2"/>
          </a:solidFill>
          <a:ln w="12700">
            <a:miter lim="400000"/>
          </a:ln>
        </p:spPr>
        <p:txBody>
          <a:bodyPr lIns="45719" rIns="45719"/>
          <a:lstStyle/>
          <a:p>
            <a:pPr/>
          </a:p>
        </p:txBody>
      </p:sp>
      <p:sp>
        <p:nvSpPr>
          <p:cNvPr id="239" name="Text 51"/>
          <p:cNvSpPr txBox="1"/>
          <p:nvPr/>
        </p:nvSpPr>
        <p:spPr>
          <a:xfrm>
            <a:off x="933450" y="6424514"/>
            <a:ext cx="3048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2200">
                <a:solidFill>
                  <a:srgbClr val="433626"/>
                </a:solidFill>
                <a:latin typeface="Tahoma"/>
                <a:ea typeface="Tahoma"/>
                <a:cs typeface="Tahoma"/>
                <a:sym typeface="Tahoma"/>
              </a:defRPr>
            </a:lvl1pPr>
          </a:lstStyle>
          <a:p>
            <a:pPr/>
            <a:r>
              <a:t>5</a:t>
            </a:r>
          </a:p>
        </p:txBody>
      </p:sp>
      <p:sp>
        <p:nvSpPr>
          <p:cNvPr id="240" name="Shape 52"/>
          <p:cNvSpPr/>
          <p:nvPr/>
        </p:nvSpPr>
        <p:spPr>
          <a:xfrm>
            <a:off x="1333500" y="7082036"/>
            <a:ext cx="2286000" cy="12701"/>
          </a:xfrm>
          <a:prstGeom prst="rect">
            <a:avLst/>
          </a:prstGeom>
          <a:solidFill>
            <a:srgbClr val="E5E0D2"/>
          </a:solidFill>
          <a:ln w="12700">
            <a:miter lim="400000"/>
          </a:ln>
        </p:spPr>
        <p:txBody>
          <a:bodyPr lIns="45719" rIns="45719"/>
          <a:lstStyle/>
          <a:p>
            <a:pPr/>
          </a:p>
        </p:txBody>
      </p:sp>
      <p:sp>
        <p:nvSpPr>
          <p:cNvPr id="241" name="Text 53"/>
          <p:cNvSpPr txBox="1"/>
          <p:nvPr/>
        </p:nvSpPr>
        <p:spPr>
          <a:xfrm>
            <a:off x="1504950" y="6424514"/>
            <a:ext cx="20193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905255">
              <a:lnSpc>
                <a:spcPct val="140000"/>
              </a:lnSpc>
              <a:defRPr b="1" sz="1386">
                <a:solidFill>
                  <a:srgbClr val="876D4B"/>
                </a:solidFill>
                <a:latin typeface="Tahoma"/>
                <a:ea typeface="Tahoma"/>
                <a:cs typeface="Tahoma"/>
                <a:sym typeface="Tahoma"/>
              </a:defRPr>
            </a:lvl1pPr>
          </a:lstStyle>
          <a:p>
            <a:pPr/>
            <a:r>
              <a:t>Health &amp; Life Sciences</a:t>
            </a:r>
          </a:p>
        </p:txBody>
      </p:sp>
      <p:sp>
        <p:nvSpPr>
          <p:cNvPr id="242" name="Shape 54"/>
          <p:cNvSpPr/>
          <p:nvPr/>
        </p:nvSpPr>
        <p:spPr>
          <a:xfrm>
            <a:off x="3619500" y="7082036"/>
            <a:ext cx="3238500" cy="12701"/>
          </a:xfrm>
          <a:prstGeom prst="rect">
            <a:avLst/>
          </a:prstGeom>
          <a:solidFill>
            <a:srgbClr val="E5E0D2"/>
          </a:solidFill>
          <a:ln w="12700">
            <a:miter lim="400000"/>
          </a:ln>
        </p:spPr>
        <p:txBody>
          <a:bodyPr lIns="45719" rIns="45719"/>
          <a:lstStyle/>
          <a:p>
            <a:pPr/>
          </a:p>
        </p:txBody>
      </p:sp>
      <p:sp>
        <p:nvSpPr>
          <p:cNvPr id="243" name="Text 55"/>
          <p:cNvSpPr txBox="1"/>
          <p:nvPr/>
        </p:nvSpPr>
        <p:spPr>
          <a:xfrm>
            <a:off x="3790949" y="6424514"/>
            <a:ext cx="2992757"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433626"/>
                </a:solidFill>
                <a:latin typeface="Tahoma"/>
                <a:ea typeface="Tahoma"/>
                <a:cs typeface="Tahoma"/>
                <a:sym typeface="Tahoma"/>
              </a:defRPr>
            </a:lvl1pPr>
          </a:lstStyle>
          <a:p>
            <a:pPr/>
            <a:r>
              <a:t>Pharmaceutical distribution and storage hub</a:t>
            </a:r>
          </a:p>
        </p:txBody>
      </p:sp>
      <p:sp>
        <p:nvSpPr>
          <p:cNvPr id="244" name="Shape 56"/>
          <p:cNvSpPr/>
          <p:nvPr/>
        </p:nvSpPr>
        <p:spPr>
          <a:xfrm>
            <a:off x="6858000" y="7082036"/>
            <a:ext cx="10668000" cy="12701"/>
          </a:xfrm>
          <a:prstGeom prst="rect">
            <a:avLst/>
          </a:prstGeom>
          <a:solidFill>
            <a:srgbClr val="E5E0D2"/>
          </a:solidFill>
          <a:ln w="12700">
            <a:miter lim="400000"/>
          </a:ln>
        </p:spPr>
        <p:txBody>
          <a:bodyPr lIns="45719" rIns="45719"/>
          <a:lstStyle/>
          <a:p>
            <a:pPr/>
          </a:p>
        </p:txBody>
      </p:sp>
      <p:sp>
        <p:nvSpPr>
          <p:cNvPr id="245" name="Text 57"/>
          <p:cNvSpPr txBox="1"/>
          <p:nvPr/>
        </p:nvSpPr>
        <p:spPr>
          <a:xfrm>
            <a:off x="7029449" y="6424514"/>
            <a:ext cx="10645142"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344">
                <a:solidFill>
                  <a:srgbClr val="29261B"/>
                </a:solidFill>
                <a:latin typeface="Tahoma"/>
                <a:ea typeface="Tahoma"/>
                <a:cs typeface="Tahoma"/>
                <a:sym typeface="Tahoma"/>
              </a:defRPr>
            </a:lvl1pPr>
          </a:lstStyle>
          <a:p>
            <a:pPr/>
            <a:r>
              <a:t>Distribution-led positioning leverages UAE's logistics strengths; embeds emergency medical stockpile and pharma reserves. Fast execution 24‑36 month, multiple JV‑ready partners actively seeking MENA hub.</a:t>
            </a:r>
          </a:p>
        </p:txBody>
      </p:sp>
      <p:sp>
        <p:nvSpPr>
          <p:cNvPr id="246" name="Shape 58"/>
          <p:cNvSpPr/>
          <p:nvPr/>
        </p:nvSpPr>
        <p:spPr>
          <a:xfrm>
            <a:off x="762000" y="7093147"/>
            <a:ext cx="16764000" cy="821035"/>
          </a:xfrm>
          <a:prstGeom prst="rect">
            <a:avLst/>
          </a:prstGeom>
          <a:solidFill>
            <a:srgbClr val="433626">
              <a:alpha val="3000"/>
            </a:srgbClr>
          </a:solidFill>
          <a:ln w="12700">
            <a:miter lim="400000"/>
          </a:ln>
        </p:spPr>
        <p:txBody>
          <a:bodyPr lIns="45719" rIns="45719"/>
          <a:lstStyle/>
          <a:p>
            <a:pPr/>
          </a:p>
        </p:txBody>
      </p:sp>
      <p:sp>
        <p:nvSpPr>
          <p:cNvPr id="247" name="Shape 59"/>
          <p:cNvSpPr/>
          <p:nvPr/>
        </p:nvSpPr>
        <p:spPr>
          <a:xfrm>
            <a:off x="762000" y="7903071"/>
            <a:ext cx="571500" cy="12701"/>
          </a:xfrm>
          <a:prstGeom prst="rect">
            <a:avLst/>
          </a:prstGeom>
          <a:solidFill>
            <a:srgbClr val="E5E0D2"/>
          </a:solidFill>
          <a:ln w="12700">
            <a:miter lim="400000"/>
          </a:ln>
        </p:spPr>
        <p:txBody>
          <a:bodyPr lIns="45719" rIns="45719"/>
          <a:lstStyle/>
          <a:p>
            <a:pPr/>
          </a:p>
        </p:txBody>
      </p:sp>
      <p:sp>
        <p:nvSpPr>
          <p:cNvPr id="248" name="Text 60"/>
          <p:cNvSpPr txBox="1"/>
          <p:nvPr/>
        </p:nvSpPr>
        <p:spPr>
          <a:xfrm>
            <a:off x="933450" y="7245547"/>
            <a:ext cx="3048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2200">
                <a:solidFill>
                  <a:srgbClr val="433626"/>
                </a:solidFill>
                <a:latin typeface="Tahoma"/>
                <a:ea typeface="Tahoma"/>
                <a:cs typeface="Tahoma"/>
                <a:sym typeface="Tahoma"/>
              </a:defRPr>
            </a:lvl1pPr>
          </a:lstStyle>
          <a:p>
            <a:pPr/>
            <a:r>
              <a:t>6</a:t>
            </a:r>
          </a:p>
        </p:txBody>
      </p:sp>
      <p:sp>
        <p:nvSpPr>
          <p:cNvPr id="249" name="Shape 61"/>
          <p:cNvSpPr/>
          <p:nvPr/>
        </p:nvSpPr>
        <p:spPr>
          <a:xfrm>
            <a:off x="1333500" y="7903071"/>
            <a:ext cx="2286000" cy="12701"/>
          </a:xfrm>
          <a:prstGeom prst="rect">
            <a:avLst/>
          </a:prstGeom>
          <a:solidFill>
            <a:srgbClr val="E5E0D2"/>
          </a:solidFill>
          <a:ln w="12700">
            <a:miter lim="400000"/>
          </a:ln>
        </p:spPr>
        <p:txBody>
          <a:bodyPr lIns="45719" rIns="45719"/>
          <a:lstStyle/>
          <a:p>
            <a:pPr/>
          </a:p>
        </p:txBody>
      </p:sp>
      <p:sp>
        <p:nvSpPr>
          <p:cNvPr id="250" name="Text 62"/>
          <p:cNvSpPr txBox="1"/>
          <p:nvPr/>
        </p:nvSpPr>
        <p:spPr>
          <a:xfrm>
            <a:off x="1504950" y="7245547"/>
            <a:ext cx="20193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876D4B"/>
                </a:solidFill>
                <a:latin typeface="Tahoma"/>
                <a:ea typeface="Tahoma"/>
                <a:cs typeface="Tahoma"/>
                <a:sym typeface="Tahoma"/>
              </a:defRPr>
            </a:lvl1pPr>
          </a:lstStyle>
          <a:p>
            <a:pPr/>
            <a:r>
              <a:t>Digital &amp; Communication</a:t>
            </a:r>
          </a:p>
        </p:txBody>
      </p:sp>
      <p:sp>
        <p:nvSpPr>
          <p:cNvPr id="251" name="Shape 63"/>
          <p:cNvSpPr/>
          <p:nvPr/>
        </p:nvSpPr>
        <p:spPr>
          <a:xfrm>
            <a:off x="3619500" y="7903071"/>
            <a:ext cx="3238500" cy="12701"/>
          </a:xfrm>
          <a:prstGeom prst="rect">
            <a:avLst/>
          </a:prstGeom>
          <a:solidFill>
            <a:srgbClr val="E5E0D2"/>
          </a:solidFill>
          <a:ln w="12700">
            <a:miter lim="400000"/>
          </a:ln>
        </p:spPr>
        <p:txBody>
          <a:bodyPr lIns="45719" rIns="45719"/>
          <a:lstStyle/>
          <a:p>
            <a:pPr/>
          </a:p>
        </p:txBody>
      </p:sp>
      <p:sp>
        <p:nvSpPr>
          <p:cNvPr id="252" name="Text 64"/>
          <p:cNvSpPr txBox="1"/>
          <p:nvPr/>
        </p:nvSpPr>
        <p:spPr>
          <a:xfrm>
            <a:off x="3790949" y="7245547"/>
            <a:ext cx="2992757"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433626"/>
                </a:solidFill>
                <a:latin typeface="Tahoma"/>
                <a:ea typeface="Tahoma"/>
                <a:cs typeface="Tahoma"/>
                <a:sym typeface="Tahoma"/>
              </a:defRPr>
            </a:lvl1pPr>
          </a:lstStyle>
          <a:p>
            <a:pPr/>
            <a:r>
              <a:t>Semiconductor advanced packaging and ATP</a:t>
            </a:r>
          </a:p>
        </p:txBody>
      </p:sp>
      <p:sp>
        <p:nvSpPr>
          <p:cNvPr id="253" name="Shape 65"/>
          <p:cNvSpPr/>
          <p:nvPr/>
        </p:nvSpPr>
        <p:spPr>
          <a:xfrm>
            <a:off x="6858000" y="7903071"/>
            <a:ext cx="10668000" cy="12701"/>
          </a:xfrm>
          <a:prstGeom prst="rect">
            <a:avLst/>
          </a:prstGeom>
          <a:solidFill>
            <a:srgbClr val="E5E0D2"/>
          </a:solidFill>
          <a:ln w="12700">
            <a:miter lim="400000"/>
          </a:ln>
        </p:spPr>
        <p:txBody>
          <a:bodyPr lIns="45719" rIns="45719"/>
          <a:lstStyle/>
          <a:p>
            <a:pPr/>
          </a:p>
        </p:txBody>
      </p:sp>
      <p:sp>
        <p:nvSpPr>
          <p:cNvPr id="254" name="Text 66"/>
          <p:cNvSpPr txBox="1"/>
          <p:nvPr/>
        </p:nvSpPr>
        <p:spPr>
          <a:xfrm>
            <a:off x="7029449" y="7245547"/>
            <a:ext cx="10645142"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344">
                <a:solidFill>
                  <a:srgbClr val="29261B"/>
                </a:solidFill>
                <a:latin typeface="Tahoma"/>
                <a:ea typeface="Tahoma"/>
                <a:cs typeface="Tahoma"/>
                <a:sym typeface="Tahoma"/>
              </a:defRPr>
            </a:lvl1pPr>
          </a:lstStyle>
          <a:p>
            <a:pPr/>
            <a:r>
              <a:t>Global whitespace, addresses industry need to reduce Taiwan concentration risk. Captive UAE demand from G42 / Stargate AI build‑out provides anchor offtake. GlobalFoundries (Mubadala) provides established UAE‑semiconductor relationship.</a:t>
            </a:r>
          </a:p>
        </p:txBody>
      </p:sp>
      <p:sp>
        <p:nvSpPr>
          <p:cNvPr id="255" name="Shape 67"/>
          <p:cNvSpPr/>
          <p:nvPr/>
        </p:nvSpPr>
        <p:spPr>
          <a:xfrm>
            <a:off x="762000" y="8724106"/>
            <a:ext cx="571500" cy="12701"/>
          </a:xfrm>
          <a:prstGeom prst="rect">
            <a:avLst/>
          </a:prstGeom>
          <a:solidFill>
            <a:srgbClr val="E5E0D2"/>
          </a:solidFill>
          <a:ln w="12700">
            <a:miter lim="400000"/>
          </a:ln>
        </p:spPr>
        <p:txBody>
          <a:bodyPr lIns="45719" rIns="45719"/>
          <a:lstStyle/>
          <a:p>
            <a:pPr/>
          </a:p>
        </p:txBody>
      </p:sp>
      <p:sp>
        <p:nvSpPr>
          <p:cNvPr id="256" name="Text 68"/>
          <p:cNvSpPr txBox="1"/>
          <p:nvPr/>
        </p:nvSpPr>
        <p:spPr>
          <a:xfrm>
            <a:off x="933450" y="8066584"/>
            <a:ext cx="3048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2200">
                <a:solidFill>
                  <a:srgbClr val="433626"/>
                </a:solidFill>
                <a:latin typeface="Tahoma"/>
                <a:ea typeface="Tahoma"/>
                <a:cs typeface="Tahoma"/>
                <a:sym typeface="Tahoma"/>
              </a:defRPr>
            </a:lvl1pPr>
          </a:lstStyle>
          <a:p>
            <a:pPr/>
            <a:r>
              <a:t>7</a:t>
            </a:r>
          </a:p>
        </p:txBody>
      </p:sp>
      <p:sp>
        <p:nvSpPr>
          <p:cNvPr id="257" name="Shape 69"/>
          <p:cNvSpPr/>
          <p:nvPr/>
        </p:nvSpPr>
        <p:spPr>
          <a:xfrm>
            <a:off x="1333500" y="8724106"/>
            <a:ext cx="2286000" cy="12701"/>
          </a:xfrm>
          <a:prstGeom prst="rect">
            <a:avLst/>
          </a:prstGeom>
          <a:solidFill>
            <a:srgbClr val="E5E0D2"/>
          </a:solidFill>
          <a:ln w="12700">
            <a:miter lim="400000"/>
          </a:ln>
        </p:spPr>
        <p:txBody>
          <a:bodyPr lIns="45719" rIns="45719"/>
          <a:lstStyle/>
          <a:p>
            <a:pPr/>
          </a:p>
        </p:txBody>
      </p:sp>
      <p:sp>
        <p:nvSpPr>
          <p:cNvPr id="258" name="Text 70"/>
          <p:cNvSpPr txBox="1"/>
          <p:nvPr/>
        </p:nvSpPr>
        <p:spPr>
          <a:xfrm>
            <a:off x="1504950" y="8066584"/>
            <a:ext cx="2019300"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400">
                <a:solidFill>
                  <a:srgbClr val="876D4B"/>
                </a:solidFill>
                <a:latin typeface="Tahoma"/>
                <a:ea typeface="Tahoma"/>
                <a:cs typeface="Tahoma"/>
                <a:sym typeface="Tahoma"/>
              </a:defRPr>
            </a:lvl1pPr>
          </a:lstStyle>
          <a:p>
            <a:pPr/>
            <a:r>
              <a:t>Energy</a:t>
            </a:r>
          </a:p>
        </p:txBody>
      </p:sp>
      <p:sp>
        <p:nvSpPr>
          <p:cNvPr id="259" name="Shape 71"/>
          <p:cNvSpPr/>
          <p:nvPr/>
        </p:nvSpPr>
        <p:spPr>
          <a:xfrm>
            <a:off x="3619500" y="8724106"/>
            <a:ext cx="3238500" cy="12701"/>
          </a:xfrm>
          <a:prstGeom prst="rect">
            <a:avLst/>
          </a:prstGeom>
          <a:solidFill>
            <a:srgbClr val="E5E0D2"/>
          </a:solidFill>
          <a:ln w="12700">
            <a:miter lim="400000"/>
          </a:ln>
        </p:spPr>
        <p:txBody>
          <a:bodyPr lIns="45719" rIns="45719"/>
          <a:lstStyle/>
          <a:p>
            <a:pPr/>
          </a:p>
        </p:txBody>
      </p:sp>
      <p:sp>
        <p:nvSpPr>
          <p:cNvPr id="260" name="Text 72"/>
          <p:cNvSpPr txBox="1"/>
          <p:nvPr/>
        </p:nvSpPr>
        <p:spPr>
          <a:xfrm>
            <a:off x="3790949" y="8066584"/>
            <a:ext cx="2992757"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b="1" sz="1344">
                <a:solidFill>
                  <a:srgbClr val="433626"/>
                </a:solidFill>
                <a:latin typeface="Tahoma"/>
                <a:ea typeface="Tahoma"/>
                <a:cs typeface="Tahoma"/>
                <a:sym typeface="Tahoma"/>
              </a:defRPr>
            </a:lvl1pPr>
          </a:lstStyle>
          <a:p>
            <a:pPr/>
            <a:r>
              <a:t>Battery recycling and black mass processing</a:t>
            </a:r>
          </a:p>
        </p:txBody>
      </p:sp>
      <p:sp>
        <p:nvSpPr>
          <p:cNvPr id="261" name="Shape 73"/>
          <p:cNvSpPr/>
          <p:nvPr/>
        </p:nvSpPr>
        <p:spPr>
          <a:xfrm>
            <a:off x="6858000" y="8724106"/>
            <a:ext cx="10668000" cy="12701"/>
          </a:xfrm>
          <a:prstGeom prst="rect">
            <a:avLst/>
          </a:prstGeom>
          <a:solidFill>
            <a:srgbClr val="E5E0D2"/>
          </a:solidFill>
          <a:ln w="12700">
            <a:miter lim="400000"/>
          </a:ln>
        </p:spPr>
        <p:txBody>
          <a:bodyPr lIns="45719" rIns="45719"/>
          <a:lstStyle/>
          <a:p>
            <a:pPr/>
          </a:p>
        </p:txBody>
      </p:sp>
      <p:sp>
        <p:nvSpPr>
          <p:cNvPr id="262" name="Text 74"/>
          <p:cNvSpPr txBox="1"/>
          <p:nvPr/>
        </p:nvSpPr>
        <p:spPr>
          <a:xfrm>
            <a:off x="7029449" y="8066584"/>
            <a:ext cx="10645142" cy="5448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344">
                <a:solidFill>
                  <a:srgbClr val="29261B"/>
                </a:solidFill>
                <a:latin typeface="Tahoma"/>
                <a:ea typeface="Tahoma"/>
                <a:cs typeface="Tahoma"/>
                <a:sym typeface="Tahoma"/>
              </a:defRPr>
            </a:lvl1pPr>
          </a:lstStyle>
          <a:p>
            <a:pPr/>
            <a:r>
              <a:t>Creates circular value with recovered minerals feeding critical mineral processing. Regional EV deployment and stationary storage build‑out will create black mass supply. Mature, IP licensable from multiple potential partners.</a:t>
            </a:r>
          </a:p>
        </p:txBody>
      </p:sp>
      <p:sp>
        <p:nvSpPr>
          <p:cNvPr id="263" name="Shape 75"/>
          <p:cNvSpPr/>
          <p:nvPr/>
        </p:nvSpPr>
        <p:spPr>
          <a:xfrm>
            <a:off x="762000" y="9390062"/>
            <a:ext cx="16764000" cy="12701"/>
          </a:xfrm>
          <a:prstGeom prst="rect">
            <a:avLst/>
          </a:prstGeom>
          <a:solidFill>
            <a:srgbClr val="E5E0D2"/>
          </a:solidFill>
          <a:ln w="12700">
            <a:miter lim="400000"/>
          </a:ln>
        </p:spPr>
        <p:txBody>
          <a:bodyPr lIns="45719" rIns="45719"/>
          <a:lstStyle/>
          <a:p>
            <a:pPr/>
          </a:p>
        </p:txBody>
      </p:sp>
      <p:sp>
        <p:nvSpPr>
          <p:cNvPr id="264" name="Text 76"/>
          <p:cNvSpPr txBox="1"/>
          <p:nvPr/>
        </p:nvSpPr>
        <p:spPr>
          <a:xfrm>
            <a:off x="761999" y="9492654"/>
            <a:ext cx="12086846" cy="60384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35000"/>
              </a:lnSpc>
              <a:defRPr b="1" sz="1536">
                <a:solidFill>
                  <a:srgbClr val="29261B"/>
                </a:solidFill>
                <a:latin typeface="Tahoma"/>
                <a:ea typeface="Tahoma"/>
                <a:cs typeface="Tahoma"/>
                <a:sym typeface="Tahoma"/>
              </a:defRPr>
            </a:pPr>
            <a:r>
              <a:t>Source: </a:t>
            </a:r>
            <a:r>
              <a:rPr b="0">
                <a:solidFill>
                  <a:srgbClr val="57534A"/>
                </a:solidFill>
              </a:rPr>
              <a:t>Internal framework and analysis. Indicative entities operational in or linked to UAE — not confirmed anchor commitments. Includes ADQ portfolio, broader UAE sovereign entities, and international targets.</a:t>
            </a:r>
          </a:p>
        </p:txBody>
      </p:sp>
      <p:sp>
        <p:nvSpPr>
          <p:cNvPr id="265" name="Text 77"/>
          <p:cNvSpPr txBox="1"/>
          <p:nvPr/>
        </p:nvSpPr>
        <p:spPr>
          <a:xfrm>
            <a:off x="14181286" y="9791699"/>
            <a:ext cx="2821716"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9A9A9A"/>
                </a:solidFill>
                <a:latin typeface="Tahoma"/>
                <a:ea typeface="Tahoma"/>
                <a:cs typeface="Tahoma"/>
                <a:sym typeface="Tahoma"/>
              </a:defRPr>
            </a:lvl1pPr>
          </a:lstStyle>
          <a:p>
            <a:pPr/>
            <a:r>
              <a:t>STRICTLY CONFIDENTIAL</a:t>
            </a:r>
          </a:p>
        </p:txBody>
      </p:sp>
      <p:sp>
        <p:nvSpPr>
          <p:cNvPr id="266" name="Text 78"/>
          <p:cNvSpPr txBox="1"/>
          <p:nvPr/>
        </p:nvSpPr>
        <p:spPr>
          <a:xfrm>
            <a:off x="17225615" y="9765059"/>
            <a:ext cx="3765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600">
                <a:solidFill>
                  <a:srgbClr val="433626"/>
                </a:solidFill>
                <a:latin typeface="Tahoma"/>
                <a:ea typeface="Tahoma"/>
                <a:cs typeface="Tahoma"/>
                <a:sym typeface="Tahoma"/>
              </a:defRPr>
            </a:lvl1pPr>
          </a:lstStyle>
          <a:p>
            <a:pPr/>
            <a:r>
              <a:t>06</a:t>
            </a:r>
          </a:p>
        </p:txBody>
      </p:sp>
      <p:pic>
        <p:nvPicPr>
          <p:cNvPr id="267"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433626"/>
        </a:solidFill>
      </p:bgPr>
    </p:bg>
    <p:spTree>
      <p:nvGrpSpPr>
        <p:cNvPr id="1" name=""/>
        <p:cNvGrpSpPr/>
        <p:nvPr/>
      </p:nvGrpSpPr>
      <p:grpSpPr>
        <a:xfrm>
          <a:off x="0" y="0"/>
          <a:ext cx="0" cy="0"/>
          <a:chOff x="0" y="0"/>
          <a:chExt cx="0" cy="0"/>
        </a:xfrm>
      </p:grpSpPr>
      <p:sp>
        <p:nvSpPr>
          <p:cNvPr id="269" name="Text 2"/>
          <p:cNvSpPr txBox="1"/>
          <p:nvPr/>
        </p:nvSpPr>
        <p:spPr>
          <a:xfrm>
            <a:off x="1066799" y="3671937"/>
            <a:ext cx="16639034" cy="41146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600" sz="2100">
                <a:solidFill>
                  <a:srgbClr val="C2B59B"/>
                </a:solidFill>
                <a:latin typeface="Tahoma"/>
                <a:ea typeface="Tahoma"/>
                <a:cs typeface="Tahoma"/>
                <a:sym typeface="Tahoma"/>
              </a:defRPr>
            </a:lvl1pPr>
          </a:lstStyle>
          <a:p>
            <a:pPr/>
            <a:r>
              <a:t>SECTION 2</a:t>
            </a:r>
          </a:p>
        </p:txBody>
      </p:sp>
      <p:sp>
        <p:nvSpPr>
          <p:cNvPr id="270" name="Text 3"/>
          <p:cNvSpPr txBox="1"/>
          <p:nvPr/>
        </p:nvSpPr>
        <p:spPr>
          <a:xfrm>
            <a:off x="1066800" y="4502496"/>
            <a:ext cx="14716125" cy="29337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31520">
              <a:lnSpc>
                <a:spcPct val="95000"/>
              </a:lnSpc>
              <a:defRPr spc="-240" sz="9600">
                <a:solidFill>
                  <a:srgbClr val="F2F0EB"/>
                </a:solidFill>
                <a:latin typeface="Tahoma"/>
                <a:ea typeface="Tahoma"/>
                <a:cs typeface="Tahoma"/>
                <a:sym typeface="Tahoma"/>
              </a:defRPr>
            </a:lvl1pPr>
          </a:lstStyle>
          <a:p>
            <a:pPr/>
            <a:r>
              <a:t>Assessment of seven opportunities</a:t>
            </a:r>
          </a:p>
        </p:txBody>
      </p:sp>
      <p:sp>
        <p:nvSpPr>
          <p:cNvPr id="271" name="Shape 4"/>
          <p:cNvSpPr/>
          <p:nvPr/>
        </p:nvSpPr>
        <p:spPr>
          <a:xfrm>
            <a:off x="1066800" y="8801447"/>
            <a:ext cx="16154400" cy="12701"/>
          </a:xfrm>
          <a:prstGeom prst="rect">
            <a:avLst/>
          </a:prstGeom>
          <a:solidFill>
            <a:srgbClr val="F2F0EB">
              <a:alpha val="25000"/>
            </a:srgbClr>
          </a:solidFill>
          <a:ln w="12700">
            <a:miter lim="400000"/>
          </a:ln>
        </p:spPr>
        <p:txBody>
          <a:bodyPr lIns="45719" rIns="45719"/>
          <a:lstStyle/>
          <a:p>
            <a:pPr/>
          </a:p>
        </p:txBody>
      </p:sp>
      <p:sp>
        <p:nvSpPr>
          <p:cNvPr id="272" name="Text 5"/>
          <p:cNvSpPr txBox="1"/>
          <p:nvPr/>
        </p:nvSpPr>
        <p:spPr>
          <a:xfrm>
            <a:off x="1066800" y="9079259"/>
            <a:ext cx="7447023"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600">
                <a:solidFill>
                  <a:srgbClr val="C2B59B"/>
                </a:solidFill>
                <a:latin typeface="Tahoma"/>
                <a:ea typeface="Tahoma"/>
                <a:cs typeface="Tahoma"/>
                <a:sym typeface="Tahoma"/>
              </a:defRPr>
            </a:lvl1pPr>
          </a:lstStyle>
          <a:p>
            <a:pPr/>
            <a:r>
              <a:t>STRICTLY CONFIDENTIAL · DRAFT FOR DISCUSSION</a:t>
            </a:r>
          </a:p>
        </p:txBody>
      </p:sp>
      <p:sp>
        <p:nvSpPr>
          <p:cNvPr id="273" name="Text 6"/>
          <p:cNvSpPr txBox="1"/>
          <p:nvPr/>
        </p:nvSpPr>
        <p:spPr>
          <a:xfrm>
            <a:off x="16878895" y="9079259"/>
            <a:ext cx="418505"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600">
                <a:solidFill>
                  <a:srgbClr val="F2F0EB"/>
                </a:solidFill>
                <a:latin typeface="Tahoma"/>
                <a:ea typeface="Tahoma"/>
                <a:cs typeface="Tahoma"/>
                <a:sym typeface="Tahoma"/>
              </a:defRPr>
            </a:lvl1pPr>
          </a:lstStyle>
          <a:p>
            <a:pPr/>
            <a:r>
              <a:t>07</a:t>
            </a:r>
          </a:p>
        </p:txBody>
      </p:sp>
      <p:pic>
        <p:nvPicPr>
          <p:cNvPr id="274" name="logo_limad_transparent_white.png" descr="logo_limad_transparent_white.png"/>
          <p:cNvPicPr>
            <a:picLocks noChangeAspect="1"/>
          </p:cNvPicPr>
          <p:nvPr/>
        </p:nvPicPr>
        <p:blipFill>
          <a:blip r:embed="rId2">
            <a:extLst/>
          </a:blip>
          <a:stretch>
            <a:fillRect/>
          </a:stretch>
        </p:blipFill>
        <p:spPr>
          <a:xfrm>
            <a:off x="16965294" y="260799"/>
            <a:ext cx="889001" cy="49933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276" name="Text 2"/>
          <p:cNvSpPr txBox="1"/>
          <p:nvPr/>
        </p:nvSpPr>
        <p:spPr>
          <a:xfrm>
            <a:off x="1066800" y="2910928"/>
            <a:ext cx="15697200" cy="41146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600" sz="2100">
                <a:solidFill>
                  <a:srgbClr val="876D4B"/>
                </a:solidFill>
                <a:latin typeface="Tahoma"/>
                <a:ea typeface="Tahoma"/>
                <a:cs typeface="Tahoma"/>
                <a:sym typeface="Tahoma"/>
              </a:defRPr>
            </a:lvl1pPr>
          </a:lstStyle>
          <a:p>
            <a:pPr/>
            <a:r>
              <a:t>OPPORTUNITY #1 · HEALTH &amp; LIFE SCIENCES</a:t>
            </a:r>
          </a:p>
        </p:txBody>
      </p:sp>
      <p:sp>
        <p:nvSpPr>
          <p:cNvPr id="277" name="Text 3"/>
          <p:cNvSpPr txBox="1"/>
          <p:nvPr/>
        </p:nvSpPr>
        <p:spPr>
          <a:xfrm>
            <a:off x="1066800" y="3589089"/>
            <a:ext cx="15697200" cy="315079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31520">
              <a:lnSpc>
                <a:spcPct val="95000"/>
              </a:lnSpc>
              <a:defRPr spc="-320" sz="10320">
                <a:solidFill>
                  <a:srgbClr val="433626"/>
                </a:solidFill>
                <a:latin typeface="Tahoma"/>
                <a:ea typeface="Tahoma"/>
                <a:cs typeface="Tahoma"/>
                <a:sym typeface="Tahoma"/>
              </a:defRPr>
            </a:lvl1pPr>
          </a:lstStyle>
          <a:p>
            <a:pPr/>
            <a:r>
              <a:t>Pharmaceutical Distribution &amp; Storage</a:t>
            </a:r>
          </a:p>
        </p:txBody>
      </p:sp>
      <p:sp>
        <p:nvSpPr>
          <p:cNvPr id="278" name="Text 5"/>
          <p:cNvSpPr txBox="1"/>
          <p:nvPr/>
        </p:nvSpPr>
        <p:spPr>
          <a:xfrm>
            <a:off x="1066800" y="7320905"/>
            <a:ext cx="14716125"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86968">
              <a:lnSpc>
                <a:spcPct val="140000"/>
              </a:lnSpc>
              <a:defRPr sz="2134">
                <a:solidFill>
                  <a:srgbClr val="57534A"/>
                </a:solidFill>
                <a:latin typeface="Tahoma"/>
                <a:ea typeface="Tahoma"/>
                <a:cs typeface="Tahoma"/>
                <a:sym typeface="Tahoma"/>
              </a:defRPr>
            </a:lvl1pPr>
          </a:lstStyle>
          <a:p>
            <a:pPr/>
            <a:r>
              <a:t>A distribution‑led pharma hub leveraging Etihad CEIV cargo, KEZAD cold‑chain corridor, and the 2026 multi‑distributor mandate.</a:t>
            </a:r>
          </a:p>
        </p:txBody>
      </p:sp>
      <p:sp>
        <p:nvSpPr>
          <p:cNvPr id="279" name="Shape 6"/>
          <p:cNvSpPr/>
          <p:nvPr/>
        </p:nvSpPr>
        <p:spPr>
          <a:xfrm>
            <a:off x="1066800" y="8839547"/>
            <a:ext cx="16154400" cy="12701"/>
          </a:xfrm>
          <a:prstGeom prst="rect">
            <a:avLst/>
          </a:prstGeom>
          <a:solidFill>
            <a:srgbClr val="E5E0D2"/>
          </a:solidFill>
          <a:ln w="12700">
            <a:miter lim="400000"/>
          </a:ln>
        </p:spPr>
        <p:txBody>
          <a:bodyPr lIns="45719" rIns="45719"/>
          <a:lstStyle/>
          <a:p>
            <a:pPr/>
          </a:p>
        </p:txBody>
      </p:sp>
      <p:sp>
        <p:nvSpPr>
          <p:cNvPr id="280" name="Text 7"/>
          <p:cNvSpPr txBox="1"/>
          <p:nvPr/>
        </p:nvSpPr>
        <p:spPr>
          <a:xfrm>
            <a:off x="1066800" y="9079259"/>
            <a:ext cx="7447023"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600">
                <a:solidFill>
                  <a:srgbClr val="9A9A9A"/>
                </a:solidFill>
                <a:latin typeface="Tahoma"/>
                <a:ea typeface="Tahoma"/>
                <a:cs typeface="Tahoma"/>
                <a:sym typeface="Tahoma"/>
              </a:defRPr>
            </a:lvl1pPr>
          </a:lstStyle>
          <a:p>
            <a:pPr/>
            <a:r>
              <a:t>STRICTLY CONFIDENTIAL · DRAFT FOR DISCUSSION</a:t>
            </a:r>
          </a:p>
        </p:txBody>
      </p:sp>
      <p:sp>
        <p:nvSpPr>
          <p:cNvPr id="281" name="Text 8"/>
          <p:cNvSpPr txBox="1"/>
          <p:nvPr/>
        </p:nvSpPr>
        <p:spPr>
          <a:xfrm>
            <a:off x="16878895" y="9079259"/>
            <a:ext cx="418505"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600">
                <a:solidFill>
                  <a:srgbClr val="433626"/>
                </a:solidFill>
                <a:latin typeface="Tahoma"/>
                <a:ea typeface="Tahoma"/>
                <a:cs typeface="Tahoma"/>
                <a:sym typeface="Tahoma"/>
              </a:defRPr>
            </a:lvl1pPr>
          </a:lstStyle>
          <a:p>
            <a:pPr/>
            <a:r>
              <a:t>08</a:t>
            </a:r>
          </a:p>
        </p:txBody>
      </p:sp>
      <p:pic>
        <p:nvPicPr>
          <p:cNvPr id="282"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
        <p:nvSpPr>
          <p:cNvPr id="283" name="Shape 4"/>
          <p:cNvSpPr/>
          <p:nvPr/>
        </p:nvSpPr>
        <p:spPr>
          <a:xfrm>
            <a:off x="1066800" y="7079158"/>
            <a:ext cx="16154400" cy="25401"/>
          </a:xfrm>
          <a:prstGeom prst="rect">
            <a:avLst/>
          </a:prstGeom>
          <a:solidFill>
            <a:srgbClr val="C2B59B"/>
          </a:solidFill>
          <a:ln w="12700">
            <a:miter lim="400000"/>
          </a:ln>
        </p:spPr>
        <p:txBody>
          <a:bodyPr lIns="45719" rIns="45719"/>
          <a:lstStyle/>
          <a:p>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285" name="Text 1"/>
          <p:cNvSpPr txBox="1"/>
          <p:nvPr/>
        </p:nvSpPr>
        <p:spPr>
          <a:xfrm>
            <a:off x="761999" y="266699"/>
            <a:ext cx="16246604"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HEALTH &amp; LIFE SCIENCES · OPPORTUNITY #1</a:t>
            </a:r>
          </a:p>
        </p:txBody>
      </p:sp>
      <p:sp>
        <p:nvSpPr>
          <p:cNvPr id="286" name="Text 2"/>
          <p:cNvSpPr txBox="1"/>
          <p:nvPr/>
        </p:nvSpPr>
        <p:spPr>
          <a:xfrm>
            <a:off x="761999" y="659110"/>
            <a:ext cx="15893416" cy="9981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32104">
              <a:lnSpc>
                <a:spcPct val="120000"/>
              </a:lnSpc>
              <a:defRPr b="1" spc="-91" sz="2821">
                <a:solidFill>
                  <a:srgbClr val="433626"/>
                </a:solidFill>
                <a:latin typeface="Tahoma"/>
                <a:ea typeface="Tahoma"/>
                <a:cs typeface="Tahoma"/>
                <a:sym typeface="Tahoma"/>
              </a:defRPr>
            </a:lvl1pPr>
          </a:lstStyle>
          <a:p>
            <a:pPr/>
            <a:r>
              <a:t>A world‑class pharma cold chain allows the Megazone to win in pharma distribution without competing on drug manufacturing</a:t>
            </a:r>
          </a:p>
        </p:txBody>
      </p:sp>
      <p:sp>
        <p:nvSpPr>
          <p:cNvPr id="287" name="Shape 5"/>
          <p:cNvSpPr/>
          <p:nvPr/>
        </p:nvSpPr>
        <p:spPr>
          <a:xfrm>
            <a:off x="761999" y="2400300"/>
            <a:ext cx="4148139" cy="742950"/>
          </a:xfrm>
          <a:prstGeom prst="rect">
            <a:avLst/>
          </a:prstGeom>
          <a:solidFill>
            <a:srgbClr val="F8F7F3"/>
          </a:solidFill>
          <a:ln>
            <a:solidFill>
              <a:srgbClr val="E5E0D2"/>
            </a:solidFill>
          </a:ln>
        </p:spPr>
        <p:txBody>
          <a:bodyPr lIns="45719" rIns="45719"/>
          <a:lstStyle/>
          <a:p>
            <a:pPr/>
          </a:p>
        </p:txBody>
      </p:sp>
      <p:sp>
        <p:nvSpPr>
          <p:cNvPr id="288" name="Text 6"/>
          <p:cNvSpPr txBox="1"/>
          <p:nvPr/>
        </p:nvSpPr>
        <p:spPr>
          <a:xfrm>
            <a:off x="981074" y="2581275"/>
            <a:ext cx="3853483" cy="4191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1900">
                <a:solidFill>
                  <a:srgbClr val="9A9A9A"/>
                </a:solidFill>
                <a:latin typeface="Tahoma"/>
                <a:ea typeface="Tahoma"/>
                <a:cs typeface="Tahoma"/>
                <a:sym typeface="Tahoma"/>
              </a:defRPr>
            </a:lvl1pPr>
          </a:lstStyle>
          <a:p>
            <a:pPr/>
            <a:r>
              <a:t>Research &amp; Discovery</a:t>
            </a:r>
          </a:p>
        </p:txBody>
      </p:sp>
      <p:sp>
        <p:nvSpPr>
          <p:cNvPr id="289" name="Shape 7"/>
          <p:cNvSpPr/>
          <p:nvPr/>
        </p:nvSpPr>
        <p:spPr>
          <a:xfrm>
            <a:off x="4967287" y="2400300"/>
            <a:ext cx="4148138" cy="742950"/>
          </a:xfrm>
          <a:prstGeom prst="rect">
            <a:avLst/>
          </a:prstGeom>
          <a:solidFill>
            <a:srgbClr val="F8F7F3"/>
          </a:solidFill>
          <a:ln>
            <a:solidFill>
              <a:srgbClr val="E5E0D2"/>
            </a:solidFill>
          </a:ln>
        </p:spPr>
        <p:txBody>
          <a:bodyPr lIns="45719" rIns="45719"/>
          <a:lstStyle/>
          <a:p>
            <a:pPr/>
          </a:p>
        </p:txBody>
      </p:sp>
      <p:sp>
        <p:nvSpPr>
          <p:cNvPr id="290" name="Text 8"/>
          <p:cNvSpPr txBox="1"/>
          <p:nvPr/>
        </p:nvSpPr>
        <p:spPr>
          <a:xfrm>
            <a:off x="5319712" y="2581275"/>
            <a:ext cx="3720132" cy="4191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1900">
                <a:solidFill>
                  <a:srgbClr val="9A9A9A"/>
                </a:solidFill>
                <a:latin typeface="Tahoma"/>
                <a:ea typeface="Tahoma"/>
                <a:cs typeface="Tahoma"/>
                <a:sym typeface="Tahoma"/>
              </a:defRPr>
            </a:lvl1pPr>
          </a:lstStyle>
          <a:p>
            <a:pPr/>
            <a:r>
              <a:t>Manufacturing</a:t>
            </a:r>
          </a:p>
        </p:txBody>
      </p:sp>
      <p:sp>
        <p:nvSpPr>
          <p:cNvPr id="291" name="Shape 9"/>
          <p:cNvSpPr/>
          <p:nvPr/>
        </p:nvSpPr>
        <p:spPr>
          <a:xfrm>
            <a:off x="9172574" y="2400300"/>
            <a:ext cx="4148139" cy="742950"/>
          </a:xfrm>
          <a:prstGeom prst="rect">
            <a:avLst/>
          </a:prstGeom>
          <a:solidFill>
            <a:srgbClr val="433626"/>
          </a:solidFill>
          <a:ln>
            <a:solidFill>
              <a:srgbClr val="433626"/>
            </a:solidFill>
          </a:ln>
        </p:spPr>
        <p:txBody>
          <a:bodyPr lIns="45719" rIns="45719"/>
          <a:lstStyle/>
          <a:p>
            <a:pPr/>
          </a:p>
        </p:txBody>
      </p:sp>
      <p:sp>
        <p:nvSpPr>
          <p:cNvPr id="292" name="Text 10"/>
          <p:cNvSpPr txBox="1"/>
          <p:nvPr/>
        </p:nvSpPr>
        <p:spPr>
          <a:xfrm>
            <a:off x="9524999" y="2581275"/>
            <a:ext cx="3720133" cy="4191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1900">
                <a:solidFill>
                  <a:srgbClr val="F2F0EB"/>
                </a:solidFill>
                <a:latin typeface="Tahoma"/>
                <a:ea typeface="Tahoma"/>
                <a:cs typeface="Tahoma"/>
                <a:sym typeface="Tahoma"/>
              </a:defRPr>
            </a:lvl1pPr>
          </a:lstStyle>
          <a:p>
            <a:pPr/>
            <a:r>
              <a:t>Distribution</a:t>
            </a:r>
          </a:p>
        </p:txBody>
      </p:sp>
      <p:sp>
        <p:nvSpPr>
          <p:cNvPr id="293" name="Shape 11"/>
          <p:cNvSpPr/>
          <p:nvPr/>
        </p:nvSpPr>
        <p:spPr>
          <a:xfrm>
            <a:off x="13377862" y="2400300"/>
            <a:ext cx="4148138" cy="742950"/>
          </a:xfrm>
          <a:prstGeom prst="rect">
            <a:avLst/>
          </a:prstGeom>
          <a:solidFill>
            <a:srgbClr val="F8F7F3"/>
          </a:solidFill>
          <a:ln>
            <a:solidFill>
              <a:srgbClr val="E5E0D2"/>
            </a:solidFill>
          </a:ln>
        </p:spPr>
        <p:txBody>
          <a:bodyPr lIns="45719" rIns="45719"/>
          <a:lstStyle/>
          <a:p>
            <a:pPr/>
          </a:p>
        </p:txBody>
      </p:sp>
      <p:sp>
        <p:nvSpPr>
          <p:cNvPr id="294" name="Text 12"/>
          <p:cNvSpPr txBox="1"/>
          <p:nvPr/>
        </p:nvSpPr>
        <p:spPr>
          <a:xfrm>
            <a:off x="13730287" y="2581275"/>
            <a:ext cx="3720132" cy="4191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1900">
                <a:solidFill>
                  <a:srgbClr val="9A9A9A"/>
                </a:solidFill>
                <a:latin typeface="Tahoma"/>
                <a:ea typeface="Tahoma"/>
                <a:cs typeface="Tahoma"/>
                <a:sym typeface="Tahoma"/>
              </a:defRPr>
            </a:lvl1pPr>
          </a:lstStyle>
          <a:p>
            <a:pPr/>
            <a:r>
              <a:t>Lifecycle Management</a:t>
            </a:r>
          </a:p>
        </p:txBody>
      </p:sp>
      <p:sp>
        <p:nvSpPr>
          <p:cNvPr id="295" name="Text 13"/>
          <p:cNvSpPr txBox="1"/>
          <p:nvPr/>
        </p:nvSpPr>
        <p:spPr>
          <a:xfrm>
            <a:off x="761999" y="3371849"/>
            <a:ext cx="4110706" cy="31050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b="1" sz="1600">
                <a:solidFill>
                  <a:srgbClr val="433626"/>
                </a:solidFill>
                <a:latin typeface="Tahoma"/>
                <a:ea typeface="Tahoma"/>
                <a:cs typeface="Tahoma"/>
                <a:sym typeface="Tahoma"/>
              </a:defRPr>
            </a:lvl1pPr>
          </a:lstStyle>
          <a:p>
            <a:pPr/>
            <a:r>
              <a:t>Biology, chemistry, genomics</a:t>
            </a:r>
          </a:p>
        </p:txBody>
      </p:sp>
      <p:sp>
        <p:nvSpPr>
          <p:cNvPr id="296" name="Text 14"/>
          <p:cNvSpPr txBox="1"/>
          <p:nvPr/>
        </p:nvSpPr>
        <p:spPr>
          <a:xfrm>
            <a:off x="762000" y="3815705"/>
            <a:ext cx="1064171" cy="40005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58951">
              <a:defRPr sz="2324">
                <a:solidFill>
                  <a:srgbClr val="433626"/>
                </a:solidFill>
                <a:latin typeface="Tahoma"/>
                <a:ea typeface="Tahoma"/>
                <a:cs typeface="Tahoma"/>
                <a:sym typeface="Tahoma"/>
              </a:defRPr>
            </a:lvl1pPr>
          </a:lstStyle>
          <a:p>
            <a:pPr/>
            <a:r>
              <a:t>$2025</a:t>
            </a:r>
          </a:p>
        </p:txBody>
      </p:sp>
      <p:sp>
        <p:nvSpPr>
          <p:cNvPr id="297" name="Text 15"/>
          <p:cNvSpPr txBox="1"/>
          <p:nvPr/>
        </p:nvSpPr>
        <p:spPr>
          <a:xfrm>
            <a:off x="1883321" y="3910955"/>
            <a:ext cx="14941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600">
                <a:solidFill>
                  <a:srgbClr val="876D4B"/>
                </a:solidFill>
                <a:latin typeface="Tahoma"/>
                <a:ea typeface="Tahoma"/>
                <a:cs typeface="Tahoma"/>
                <a:sym typeface="Tahoma"/>
              </a:defRPr>
            </a:lvl1pPr>
          </a:lstStyle>
          <a:p>
            <a:pPr/>
            <a:r>
              <a:t>+10% CAGR</a:t>
            </a:r>
          </a:p>
        </p:txBody>
      </p:sp>
      <p:sp>
        <p:nvSpPr>
          <p:cNvPr id="298" name="Text 16"/>
          <p:cNvSpPr txBox="1"/>
          <p:nvPr/>
        </p:nvSpPr>
        <p:spPr>
          <a:xfrm>
            <a:off x="761999" y="4375744"/>
            <a:ext cx="4110706"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13816">
              <a:lnSpc>
                <a:spcPct val="140000"/>
              </a:lnSpc>
              <a:defRPr b="1" sz="1335">
                <a:solidFill>
                  <a:srgbClr val="57534A"/>
                </a:solidFill>
                <a:latin typeface="Tahoma"/>
                <a:ea typeface="Tahoma"/>
                <a:cs typeface="Tahoma"/>
                <a:sym typeface="Tahoma"/>
              </a:defRPr>
            </a:pPr>
            <a:r>
              <a:t>Global landscape: </a:t>
            </a:r>
            <a:r>
              <a:rPr b="0"/>
              <a:t>Dominated by countries with strong medical research; USA most advanced, China fast growing.</a:t>
            </a:r>
          </a:p>
        </p:txBody>
      </p:sp>
      <p:sp>
        <p:nvSpPr>
          <p:cNvPr id="299" name="Text 17"/>
          <p:cNvSpPr txBox="1"/>
          <p:nvPr/>
        </p:nvSpPr>
        <p:spPr>
          <a:xfrm>
            <a:off x="761999" y="5347296"/>
            <a:ext cx="4110706" cy="5715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40000"/>
              </a:lnSpc>
              <a:defRPr b="1" sz="1440">
                <a:solidFill>
                  <a:srgbClr val="57534A"/>
                </a:solidFill>
                <a:latin typeface="Tahoma"/>
                <a:ea typeface="Tahoma"/>
                <a:cs typeface="Tahoma"/>
                <a:sym typeface="Tahoma"/>
              </a:defRPr>
            </a:pPr>
            <a:r>
              <a:t>Profit drivers: </a:t>
            </a:r>
            <a:r>
              <a:rPr b="0"/>
              <a:t>IP strength &amp; defensibility, clinic success, speed to market.</a:t>
            </a:r>
          </a:p>
        </p:txBody>
      </p:sp>
      <p:sp>
        <p:nvSpPr>
          <p:cNvPr id="300" name="Shape 18"/>
          <p:cNvSpPr/>
          <p:nvPr/>
        </p:nvSpPr>
        <p:spPr>
          <a:xfrm>
            <a:off x="761999" y="6601420"/>
            <a:ext cx="1388370" cy="411461"/>
          </a:xfrm>
          <a:prstGeom prst="rect">
            <a:avLst/>
          </a:prstGeom>
          <a:solidFill>
            <a:srgbClr val="F1DCDC"/>
          </a:solidFill>
          <a:ln>
            <a:solidFill>
              <a:srgbClr val="C99A9A"/>
            </a:solidFill>
          </a:ln>
        </p:spPr>
        <p:txBody>
          <a:bodyPr lIns="45719" rIns="45719"/>
          <a:lstStyle/>
          <a:p>
            <a:pPr/>
          </a:p>
        </p:txBody>
      </p:sp>
      <p:sp>
        <p:nvSpPr>
          <p:cNvPr id="301" name="Text 19"/>
          <p:cNvSpPr txBox="1"/>
          <p:nvPr/>
        </p:nvSpPr>
        <p:spPr>
          <a:xfrm>
            <a:off x="904874" y="6687145"/>
            <a:ext cx="117882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pc="100" sz="1300">
                <a:solidFill>
                  <a:srgbClr val="6E2828"/>
                </a:solidFill>
                <a:latin typeface="Tahoma"/>
                <a:ea typeface="Tahoma"/>
                <a:cs typeface="Tahoma"/>
                <a:sym typeface="Tahoma"/>
              </a:defRPr>
            </a:lvl1pPr>
          </a:lstStyle>
          <a:p>
            <a:pPr/>
            <a:r>
              <a:t>LOW FIT</a:t>
            </a:r>
          </a:p>
        </p:txBody>
      </p:sp>
      <p:sp>
        <p:nvSpPr>
          <p:cNvPr id="302" name="Text 20"/>
          <p:cNvSpPr txBox="1"/>
          <p:nvPr/>
        </p:nvSpPr>
        <p:spPr>
          <a:xfrm>
            <a:off x="5019674" y="3371849"/>
            <a:ext cx="4110706" cy="5829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b="1" sz="1600">
                <a:solidFill>
                  <a:srgbClr val="433626"/>
                </a:solidFill>
                <a:latin typeface="Tahoma"/>
                <a:ea typeface="Tahoma"/>
                <a:cs typeface="Tahoma"/>
                <a:sym typeface="Tahoma"/>
              </a:defRPr>
            </a:lvl1pPr>
          </a:lstStyle>
          <a:p>
            <a:pPr/>
            <a:r>
              <a:t>Raw materials, formulation, packaging</a:t>
            </a:r>
          </a:p>
        </p:txBody>
      </p:sp>
      <p:sp>
        <p:nvSpPr>
          <p:cNvPr id="303" name="Text 21"/>
          <p:cNvSpPr txBox="1"/>
          <p:nvPr/>
        </p:nvSpPr>
        <p:spPr>
          <a:xfrm>
            <a:off x="5019675" y="4088110"/>
            <a:ext cx="1064171" cy="40005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58951">
              <a:defRPr sz="2324">
                <a:solidFill>
                  <a:srgbClr val="433626"/>
                </a:solidFill>
                <a:latin typeface="Tahoma"/>
                <a:ea typeface="Tahoma"/>
                <a:cs typeface="Tahoma"/>
                <a:sym typeface="Tahoma"/>
              </a:defRPr>
            </a:lvl1pPr>
          </a:lstStyle>
          <a:p>
            <a:pPr/>
            <a:r>
              <a:t>$2025</a:t>
            </a:r>
          </a:p>
        </p:txBody>
      </p:sp>
      <p:sp>
        <p:nvSpPr>
          <p:cNvPr id="304" name="Text 22"/>
          <p:cNvSpPr txBox="1"/>
          <p:nvPr/>
        </p:nvSpPr>
        <p:spPr>
          <a:xfrm>
            <a:off x="6140996" y="4183360"/>
            <a:ext cx="1352402"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600">
                <a:solidFill>
                  <a:srgbClr val="876D4B"/>
                </a:solidFill>
                <a:latin typeface="Tahoma"/>
                <a:ea typeface="Tahoma"/>
                <a:cs typeface="Tahoma"/>
                <a:sym typeface="Tahoma"/>
              </a:defRPr>
            </a:lvl1pPr>
          </a:lstStyle>
          <a:p>
            <a:pPr/>
            <a:r>
              <a:t>+7% CAGR</a:t>
            </a:r>
          </a:p>
        </p:txBody>
      </p:sp>
      <p:sp>
        <p:nvSpPr>
          <p:cNvPr id="305" name="Text 23"/>
          <p:cNvSpPr txBox="1"/>
          <p:nvPr/>
        </p:nvSpPr>
        <p:spPr>
          <a:xfrm>
            <a:off x="5019674" y="4648151"/>
            <a:ext cx="4110706" cy="5715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40000"/>
              </a:lnSpc>
              <a:defRPr b="1" sz="1440">
                <a:solidFill>
                  <a:srgbClr val="57534A"/>
                </a:solidFill>
                <a:latin typeface="Tahoma"/>
                <a:ea typeface="Tahoma"/>
                <a:cs typeface="Tahoma"/>
                <a:sym typeface="Tahoma"/>
              </a:defRPr>
            </a:pPr>
            <a:r>
              <a:t>Global landscape: </a:t>
            </a:r>
            <a:r>
              <a:rPr b="0"/>
              <a:t>Concentrated supply; product complexity and scale dominate.</a:t>
            </a:r>
          </a:p>
        </p:txBody>
      </p:sp>
      <p:sp>
        <p:nvSpPr>
          <p:cNvPr id="306" name="Text 24"/>
          <p:cNvSpPr txBox="1"/>
          <p:nvPr/>
        </p:nvSpPr>
        <p:spPr>
          <a:xfrm>
            <a:off x="5019674" y="5353001"/>
            <a:ext cx="4110706" cy="5715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40000"/>
              </a:lnSpc>
              <a:defRPr b="1" sz="1440">
                <a:solidFill>
                  <a:srgbClr val="57534A"/>
                </a:solidFill>
                <a:latin typeface="Tahoma"/>
                <a:ea typeface="Tahoma"/>
                <a:cs typeface="Tahoma"/>
                <a:sym typeface="Tahoma"/>
              </a:defRPr>
            </a:pPr>
            <a:r>
              <a:t>Profit drivers: </a:t>
            </a:r>
            <a:r>
              <a:rPr b="0"/>
              <a:t>Product complexity, manufacturing scale.</a:t>
            </a:r>
          </a:p>
        </p:txBody>
      </p:sp>
      <p:sp>
        <p:nvSpPr>
          <p:cNvPr id="307" name="Shape 25"/>
          <p:cNvSpPr/>
          <p:nvPr/>
        </p:nvSpPr>
        <p:spPr>
          <a:xfrm>
            <a:off x="5019674" y="6601420"/>
            <a:ext cx="3164088" cy="411461"/>
          </a:xfrm>
          <a:prstGeom prst="rect">
            <a:avLst/>
          </a:prstGeom>
          <a:solidFill>
            <a:srgbClr val="DDEBD8"/>
          </a:solidFill>
          <a:ln>
            <a:solidFill>
              <a:srgbClr val="9CC7A0"/>
            </a:solidFill>
          </a:ln>
        </p:spPr>
        <p:txBody>
          <a:bodyPr lIns="45719" rIns="45719"/>
          <a:lstStyle/>
          <a:p>
            <a:pPr/>
          </a:p>
        </p:txBody>
      </p:sp>
      <p:sp>
        <p:nvSpPr>
          <p:cNvPr id="308" name="Text 26"/>
          <p:cNvSpPr txBox="1"/>
          <p:nvPr/>
        </p:nvSpPr>
        <p:spPr>
          <a:xfrm>
            <a:off x="5162549" y="6687145"/>
            <a:ext cx="2973261"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pc="100" sz="1300">
                <a:solidFill>
                  <a:srgbClr val="2C5530"/>
                </a:solidFill>
                <a:latin typeface="Tahoma"/>
                <a:ea typeface="Tahoma"/>
                <a:cs typeface="Tahoma"/>
                <a:sym typeface="Tahoma"/>
              </a:defRPr>
            </a:lvl1pPr>
          </a:lstStyle>
          <a:p>
            <a:pPr/>
            <a:r>
              <a:t>INDIRECT OPPORTUNITY</a:t>
            </a:r>
          </a:p>
        </p:txBody>
      </p:sp>
      <p:sp>
        <p:nvSpPr>
          <p:cNvPr id="309" name="Shape 27"/>
          <p:cNvSpPr/>
          <p:nvPr/>
        </p:nvSpPr>
        <p:spPr>
          <a:xfrm>
            <a:off x="9163050" y="3257549"/>
            <a:ext cx="4167188" cy="3869632"/>
          </a:xfrm>
          <a:prstGeom prst="rect">
            <a:avLst/>
          </a:prstGeom>
          <a:solidFill>
            <a:srgbClr val="433626"/>
          </a:solidFill>
          <a:ln w="12700">
            <a:miter lim="400000"/>
          </a:ln>
        </p:spPr>
        <p:txBody>
          <a:bodyPr lIns="45719" rIns="45719"/>
          <a:lstStyle/>
          <a:p>
            <a:pPr/>
          </a:p>
        </p:txBody>
      </p:sp>
      <p:sp>
        <p:nvSpPr>
          <p:cNvPr id="310" name="Text 28"/>
          <p:cNvSpPr txBox="1"/>
          <p:nvPr/>
        </p:nvSpPr>
        <p:spPr>
          <a:xfrm>
            <a:off x="9391649" y="3486149"/>
            <a:ext cx="3875248" cy="5829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30000"/>
              </a:lnSpc>
              <a:defRPr b="1" sz="1536">
                <a:solidFill>
                  <a:srgbClr val="F2F0EB"/>
                </a:solidFill>
                <a:latin typeface="Tahoma"/>
                <a:ea typeface="Tahoma"/>
                <a:cs typeface="Tahoma"/>
                <a:sym typeface="Tahoma"/>
              </a:defRPr>
            </a:lvl1pPr>
          </a:lstStyle>
          <a:p>
            <a:pPr/>
            <a:r>
              <a:t>Wholesale, pharmacies and hospital systems</a:t>
            </a:r>
          </a:p>
        </p:txBody>
      </p:sp>
      <p:sp>
        <p:nvSpPr>
          <p:cNvPr id="311" name="Text 29"/>
          <p:cNvSpPr txBox="1"/>
          <p:nvPr/>
        </p:nvSpPr>
        <p:spPr>
          <a:xfrm>
            <a:off x="9391650" y="4202410"/>
            <a:ext cx="1064171" cy="40005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58951">
              <a:defRPr sz="2324">
                <a:solidFill>
                  <a:srgbClr val="F2F0EB"/>
                </a:solidFill>
                <a:latin typeface="Tahoma"/>
                <a:ea typeface="Tahoma"/>
                <a:cs typeface="Tahoma"/>
                <a:sym typeface="Tahoma"/>
              </a:defRPr>
            </a:lvl1pPr>
          </a:lstStyle>
          <a:p>
            <a:pPr/>
            <a:r>
              <a:t>$2025</a:t>
            </a:r>
          </a:p>
        </p:txBody>
      </p:sp>
      <p:sp>
        <p:nvSpPr>
          <p:cNvPr id="312" name="Text 30"/>
          <p:cNvSpPr txBox="1"/>
          <p:nvPr/>
        </p:nvSpPr>
        <p:spPr>
          <a:xfrm>
            <a:off x="10512970" y="4297660"/>
            <a:ext cx="1352402"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600">
                <a:solidFill>
                  <a:srgbClr val="C2B59B"/>
                </a:solidFill>
                <a:latin typeface="Tahoma"/>
                <a:ea typeface="Tahoma"/>
                <a:cs typeface="Tahoma"/>
                <a:sym typeface="Tahoma"/>
              </a:defRPr>
            </a:lvl1pPr>
          </a:lstStyle>
          <a:p>
            <a:pPr/>
            <a:r>
              <a:t>+7% CAGR</a:t>
            </a:r>
          </a:p>
        </p:txBody>
      </p:sp>
      <p:sp>
        <p:nvSpPr>
          <p:cNvPr id="313" name="Text 31"/>
          <p:cNvSpPr txBox="1"/>
          <p:nvPr/>
        </p:nvSpPr>
        <p:spPr>
          <a:xfrm>
            <a:off x="9391649" y="4762451"/>
            <a:ext cx="3875248"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13816">
              <a:lnSpc>
                <a:spcPct val="140000"/>
              </a:lnSpc>
              <a:defRPr b="1" sz="1335">
                <a:solidFill>
                  <a:srgbClr val="F2F0EB"/>
                </a:solidFill>
                <a:latin typeface="Tahoma"/>
                <a:ea typeface="Tahoma"/>
                <a:cs typeface="Tahoma"/>
                <a:sym typeface="Tahoma"/>
              </a:defRPr>
            </a:pPr>
            <a:r>
              <a:t>Global landscape: </a:t>
            </a:r>
            <a:r>
              <a:rPr b="0">
                <a:solidFill>
                  <a:srgbClr val="C2B59B"/>
                </a:solidFill>
              </a:rPr>
              <a:t>Fragmented; cold-chain infrastructure (KEZAD), air freight (Etihad) advantage.</a:t>
            </a:r>
          </a:p>
        </p:txBody>
      </p:sp>
      <p:sp>
        <p:nvSpPr>
          <p:cNvPr id="314" name="Text 32"/>
          <p:cNvSpPr txBox="1"/>
          <p:nvPr/>
        </p:nvSpPr>
        <p:spPr>
          <a:xfrm>
            <a:off x="9391649" y="5734001"/>
            <a:ext cx="3875248" cy="5715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40000"/>
              </a:lnSpc>
              <a:defRPr b="1" sz="1440">
                <a:solidFill>
                  <a:srgbClr val="F2F0EB"/>
                </a:solidFill>
                <a:latin typeface="Tahoma"/>
                <a:ea typeface="Tahoma"/>
                <a:cs typeface="Tahoma"/>
                <a:sym typeface="Tahoma"/>
              </a:defRPr>
            </a:pPr>
            <a:r>
              <a:t>Profit drivers: </a:t>
            </a:r>
            <a:r>
              <a:rPr b="0">
                <a:solidFill>
                  <a:srgbClr val="C2B59B"/>
                </a:solidFill>
              </a:rPr>
              <a:t>Market access, scale, product mix, channel control.</a:t>
            </a:r>
          </a:p>
        </p:txBody>
      </p:sp>
      <p:sp>
        <p:nvSpPr>
          <p:cNvPr id="315" name="Shape 33"/>
          <p:cNvSpPr/>
          <p:nvPr/>
        </p:nvSpPr>
        <p:spPr>
          <a:xfrm>
            <a:off x="9391649" y="6487119"/>
            <a:ext cx="3175349" cy="411461"/>
          </a:xfrm>
          <a:prstGeom prst="rect">
            <a:avLst/>
          </a:prstGeom>
          <a:solidFill>
            <a:srgbClr val="433626"/>
          </a:solidFill>
          <a:ln>
            <a:solidFill>
              <a:srgbClr val="433626"/>
            </a:solidFill>
          </a:ln>
        </p:spPr>
        <p:txBody>
          <a:bodyPr lIns="45719" rIns="45719"/>
          <a:lstStyle/>
          <a:p>
            <a:pPr/>
          </a:p>
        </p:txBody>
      </p:sp>
      <p:sp>
        <p:nvSpPr>
          <p:cNvPr id="316" name="Text 34"/>
          <p:cNvSpPr txBox="1"/>
          <p:nvPr/>
        </p:nvSpPr>
        <p:spPr>
          <a:xfrm>
            <a:off x="9534524" y="6572845"/>
            <a:ext cx="298486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FOCUS OF ASSESSMENT ▸</a:t>
            </a:r>
          </a:p>
        </p:txBody>
      </p:sp>
      <p:sp>
        <p:nvSpPr>
          <p:cNvPr id="317" name="Text 35"/>
          <p:cNvSpPr txBox="1"/>
          <p:nvPr/>
        </p:nvSpPr>
        <p:spPr>
          <a:xfrm>
            <a:off x="13535024" y="3371849"/>
            <a:ext cx="4110706" cy="31050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b="1" sz="1600">
                <a:solidFill>
                  <a:srgbClr val="433626"/>
                </a:solidFill>
                <a:latin typeface="Tahoma"/>
                <a:ea typeface="Tahoma"/>
                <a:cs typeface="Tahoma"/>
                <a:sym typeface="Tahoma"/>
              </a:defRPr>
            </a:lvl1pPr>
          </a:lstStyle>
          <a:p>
            <a:pPr/>
            <a:r>
              <a:t>Pharmacovigilance, follow‑on trials</a:t>
            </a:r>
          </a:p>
        </p:txBody>
      </p:sp>
      <p:sp>
        <p:nvSpPr>
          <p:cNvPr id="318" name="Text 36"/>
          <p:cNvSpPr txBox="1"/>
          <p:nvPr/>
        </p:nvSpPr>
        <p:spPr>
          <a:xfrm>
            <a:off x="13535025" y="3815705"/>
            <a:ext cx="1064171" cy="40005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58951">
              <a:defRPr sz="2324">
                <a:solidFill>
                  <a:srgbClr val="433626"/>
                </a:solidFill>
                <a:latin typeface="Tahoma"/>
                <a:ea typeface="Tahoma"/>
                <a:cs typeface="Tahoma"/>
                <a:sym typeface="Tahoma"/>
              </a:defRPr>
            </a:lvl1pPr>
          </a:lstStyle>
          <a:p>
            <a:pPr/>
            <a:r>
              <a:t>$2025</a:t>
            </a:r>
          </a:p>
        </p:txBody>
      </p:sp>
      <p:sp>
        <p:nvSpPr>
          <p:cNvPr id="319" name="Text 37"/>
          <p:cNvSpPr txBox="1"/>
          <p:nvPr/>
        </p:nvSpPr>
        <p:spPr>
          <a:xfrm>
            <a:off x="14656345" y="3910955"/>
            <a:ext cx="1352402"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600">
                <a:solidFill>
                  <a:srgbClr val="876D4B"/>
                </a:solidFill>
                <a:latin typeface="Tahoma"/>
                <a:ea typeface="Tahoma"/>
                <a:cs typeface="Tahoma"/>
                <a:sym typeface="Tahoma"/>
              </a:defRPr>
            </a:lvl1pPr>
          </a:lstStyle>
          <a:p>
            <a:pPr/>
            <a:r>
              <a:t>+6% CAGR</a:t>
            </a:r>
          </a:p>
        </p:txBody>
      </p:sp>
      <p:sp>
        <p:nvSpPr>
          <p:cNvPr id="320" name="Text 38"/>
          <p:cNvSpPr txBox="1"/>
          <p:nvPr/>
        </p:nvSpPr>
        <p:spPr>
          <a:xfrm>
            <a:off x="13535024" y="4375744"/>
            <a:ext cx="4110706" cy="5715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40000"/>
              </a:lnSpc>
              <a:defRPr b="1" sz="1440">
                <a:solidFill>
                  <a:srgbClr val="57534A"/>
                </a:solidFill>
                <a:latin typeface="Tahoma"/>
                <a:ea typeface="Tahoma"/>
                <a:cs typeface="Tahoma"/>
                <a:sym typeface="Tahoma"/>
              </a:defRPr>
            </a:pPr>
            <a:r>
              <a:t>Global landscape: </a:t>
            </a:r>
            <a:r>
              <a:rPr b="0"/>
              <a:t>Fragmented; patent extension, brand loyalty.</a:t>
            </a:r>
          </a:p>
        </p:txBody>
      </p:sp>
      <p:sp>
        <p:nvSpPr>
          <p:cNvPr id="321" name="Text 39"/>
          <p:cNvSpPr txBox="1"/>
          <p:nvPr/>
        </p:nvSpPr>
        <p:spPr>
          <a:xfrm>
            <a:off x="13535024" y="5080596"/>
            <a:ext cx="4110706" cy="5715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40000"/>
              </a:lnSpc>
              <a:defRPr b="1" sz="1440">
                <a:solidFill>
                  <a:srgbClr val="57534A"/>
                </a:solidFill>
                <a:latin typeface="Tahoma"/>
                <a:ea typeface="Tahoma"/>
                <a:cs typeface="Tahoma"/>
                <a:sym typeface="Tahoma"/>
              </a:defRPr>
            </a:pPr>
            <a:r>
              <a:t>Profit drivers: </a:t>
            </a:r>
            <a:r>
              <a:rPr b="0"/>
              <a:t>Data platforms and outcome tracking — but very small market.</a:t>
            </a:r>
          </a:p>
        </p:txBody>
      </p:sp>
      <p:sp>
        <p:nvSpPr>
          <p:cNvPr id="322" name="Shape 40"/>
          <p:cNvSpPr/>
          <p:nvPr/>
        </p:nvSpPr>
        <p:spPr>
          <a:xfrm>
            <a:off x="13535024" y="6601420"/>
            <a:ext cx="1388370" cy="411461"/>
          </a:xfrm>
          <a:prstGeom prst="rect">
            <a:avLst/>
          </a:prstGeom>
          <a:solidFill>
            <a:srgbClr val="F1DCDC"/>
          </a:solidFill>
          <a:ln>
            <a:solidFill>
              <a:srgbClr val="C99A9A"/>
            </a:solidFill>
          </a:ln>
        </p:spPr>
        <p:txBody>
          <a:bodyPr lIns="45719" rIns="45719"/>
          <a:lstStyle/>
          <a:p>
            <a:pPr/>
          </a:p>
        </p:txBody>
      </p:sp>
      <p:sp>
        <p:nvSpPr>
          <p:cNvPr id="323" name="Text 41"/>
          <p:cNvSpPr txBox="1"/>
          <p:nvPr/>
        </p:nvSpPr>
        <p:spPr>
          <a:xfrm>
            <a:off x="13677899" y="6687145"/>
            <a:ext cx="117882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pc="100" sz="1300">
                <a:solidFill>
                  <a:srgbClr val="6E2828"/>
                </a:solidFill>
                <a:latin typeface="Tahoma"/>
                <a:ea typeface="Tahoma"/>
                <a:cs typeface="Tahoma"/>
                <a:sym typeface="Tahoma"/>
              </a:defRPr>
            </a:lvl1pPr>
          </a:lstStyle>
          <a:p>
            <a:pPr/>
            <a:r>
              <a:t>LOW FIT</a:t>
            </a:r>
          </a:p>
        </p:txBody>
      </p:sp>
      <p:sp>
        <p:nvSpPr>
          <p:cNvPr id="324" name="Shape 42"/>
          <p:cNvSpPr/>
          <p:nvPr/>
        </p:nvSpPr>
        <p:spPr>
          <a:xfrm>
            <a:off x="762000" y="7241481"/>
            <a:ext cx="16764000" cy="712392"/>
          </a:xfrm>
          <a:prstGeom prst="rect">
            <a:avLst/>
          </a:prstGeom>
          <a:solidFill>
            <a:srgbClr val="F8F7F3"/>
          </a:solidFill>
          <a:ln>
            <a:solidFill>
              <a:srgbClr val="E5E0D2"/>
            </a:solidFill>
          </a:ln>
        </p:spPr>
        <p:txBody>
          <a:bodyPr lIns="45719" rIns="45719"/>
          <a:lstStyle/>
          <a:p>
            <a:pPr/>
          </a:p>
        </p:txBody>
      </p:sp>
      <p:sp>
        <p:nvSpPr>
          <p:cNvPr id="325" name="Text 43"/>
          <p:cNvSpPr txBox="1"/>
          <p:nvPr/>
        </p:nvSpPr>
        <p:spPr>
          <a:xfrm>
            <a:off x="1000125" y="7511008"/>
            <a:ext cx="2892638"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900">
                <a:solidFill>
                  <a:srgbClr val="876D4B"/>
                </a:solidFill>
                <a:latin typeface="Tahoma"/>
                <a:ea typeface="Tahoma"/>
                <a:cs typeface="Tahoma"/>
                <a:sym typeface="Tahoma"/>
              </a:defRPr>
            </a:lvl1pPr>
          </a:lstStyle>
          <a:p>
            <a:pPr/>
            <a:r>
              <a:t>STRATEGIC FIT FOR L'IMAD / UAE</a:t>
            </a:r>
          </a:p>
        </p:txBody>
      </p:sp>
      <p:sp>
        <p:nvSpPr>
          <p:cNvPr id="326" name="Text 44"/>
          <p:cNvSpPr txBox="1"/>
          <p:nvPr/>
        </p:nvSpPr>
        <p:spPr>
          <a:xfrm>
            <a:off x="4037111" y="7384356"/>
            <a:ext cx="13648288" cy="4647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68680">
              <a:lnSpc>
                <a:spcPct val="140000"/>
              </a:lnSpc>
              <a:defRPr sz="1140">
                <a:solidFill>
                  <a:srgbClr val="29261B"/>
                </a:solidFill>
                <a:latin typeface="Tahoma"/>
                <a:ea typeface="Tahoma"/>
                <a:cs typeface="Tahoma"/>
                <a:sym typeface="Tahoma"/>
              </a:defRPr>
            </a:lvl1pPr>
          </a:lstStyle>
          <a:p>
            <a:pPr/>
            <a:r>
              <a:t>Distribution leverages UAE infrastructure (Etihad cargo, KEZAD cold corridor). Manufacturing constrained by destination‑country regulations and small local market — partial leverage of UAE pharma champions Neopharma, Arcera, Julphar. Research is long‑timeline; PureHealth‑led Abu Dhabi Health Research Centre partnership model applies.</a:t>
            </a:r>
          </a:p>
        </p:txBody>
      </p:sp>
      <p:sp>
        <p:nvSpPr>
          <p:cNvPr id="327" name="Shape 45"/>
          <p:cNvSpPr/>
          <p:nvPr/>
        </p:nvSpPr>
        <p:spPr>
          <a:xfrm>
            <a:off x="762000" y="9390062"/>
            <a:ext cx="16764000" cy="12701"/>
          </a:xfrm>
          <a:prstGeom prst="rect">
            <a:avLst/>
          </a:prstGeom>
          <a:solidFill>
            <a:srgbClr val="E5E0D2"/>
          </a:solidFill>
          <a:ln w="12700">
            <a:miter lim="400000"/>
          </a:ln>
        </p:spPr>
        <p:txBody>
          <a:bodyPr lIns="45719" rIns="45719"/>
          <a:lstStyle/>
          <a:p>
            <a:pPr/>
          </a:p>
        </p:txBody>
      </p:sp>
      <p:sp>
        <p:nvSpPr>
          <p:cNvPr id="328" name="Text 46"/>
          <p:cNvSpPr txBox="1"/>
          <p:nvPr/>
        </p:nvSpPr>
        <p:spPr>
          <a:xfrm>
            <a:off x="761999" y="8828782"/>
            <a:ext cx="12086846" cy="49933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defRPr b="1" spc="0" sz="1200">
                <a:solidFill>
                  <a:srgbClr val="29261B"/>
                </a:solidFill>
                <a:latin typeface="Tahoma"/>
                <a:ea typeface="Tahoma"/>
                <a:cs typeface="Tahoma"/>
                <a:sym typeface="Tahoma"/>
              </a:defRPr>
            </a:pPr>
            <a:r>
              <a:t>Source: </a:t>
            </a:r>
            <a:r>
              <a:rPr b="0">
                <a:solidFill>
                  <a:srgbClr val="57534A"/>
                </a:solidFill>
              </a:rPr>
              <a:t>Internal Analysis, IEA, IRENA, Mordor Intelligence, GrandView Research, Research and Markets, Business Research Insights, Cognitive Market Research, Yahoo Finance, Press search. 1. Market size estimates triangulated from multiple market research and industry reports. 2. Destination‑country regulations could constrain global distribution.</a:t>
            </a:r>
          </a:p>
        </p:txBody>
      </p:sp>
      <p:sp>
        <p:nvSpPr>
          <p:cNvPr id="329" name="Text 47"/>
          <p:cNvSpPr txBox="1"/>
          <p:nvPr/>
        </p:nvSpPr>
        <p:spPr>
          <a:xfrm>
            <a:off x="14181286" y="9791699"/>
            <a:ext cx="2821716"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9A9A9A"/>
                </a:solidFill>
                <a:latin typeface="Tahoma"/>
                <a:ea typeface="Tahoma"/>
                <a:cs typeface="Tahoma"/>
                <a:sym typeface="Tahoma"/>
              </a:defRPr>
            </a:lvl1pPr>
          </a:lstStyle>
          <a:p>
            <a:pPr/>
            <a:r>
              <a:t>STRICTLY CONFIDENTIAL</a:t>
            </a:r>
          </a:p>
        </p:txBody>
      </p:sp>
      <p:sp>
        <p:nvSpPr>
          <p:cNvPr id="330" name="Text 48"/>
          <p:cNvSpPr txBox="1"/>
          <p:nvPr/>
        </p:nvSpPr>
        <p:spPr>
          <a:xfrm>
            <a:off x="17225615" y="9765059"/>
            <a:ext cx="3765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600">
                <a:solidFill>
                  <a:srgbClr val="433626"/>
                </a:solidFill>
                <a:latin typeface="Tahoma"/>
                <a:ea typeface="Tahoma"/>
                <a:cs typeface="Tahoma"/>
                <a:sym typeface="Tahoma"/>
              </a:defRPr>
            </a:lvl1pPr>
          </a:lstStyle>
          <a:p>
            <a:pPr/>
            <a:r>
              <a:t>09</a:t>
            </a:r>
          </a:p>
        </p:txBody>
      </p:sp>
      <p:pic>
        <p:nvPicPr>
          <p:cNvPr id="331"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333" name="Text 1"/>
          <p:cNvSpPr txBox="1"/>
          <p:nvPr/>
        </p:nvSpPr>
        <p:spPr>
          <a:xfrm>
            <a:off x="761999" y="266699"/>
            <a:ext cx="16246604"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PHARMA · DISTRIBUTION SEGMENTS</a:t>
            </a:r>
          </a:p>
        </p:txBody>
      </p:sp>
      <p:sp>
        <p:nvSpPr>
          <p:cNvPr id="334" name="Text 2"/>
          <p:cNvSpPr txBox="1"/>
          <p:nvPr/>
        </p:nvSpPr>
        <p:spPr>
          <a:xfrm>
            <a:off x="761999" y="659110"/>
            <a:ext cx="15893416" cy="9981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32104">
              <a:lnSpc>
                <a:spcPct val="120000"/>
              </a:lnSpc>
              <a:defRPr b="1" spc="-91" sz="2821">
                <a:solidFill>
                  <a:srgbClr val="433626"/>
                </a:solidFill>
                <a:latin typeface="Tahoma"/>
                <a:ea typeface="Tahoma"/>
                <a:cs typeface="Tahoma"/>
                <a:sym typeface="Tahoma"/>
              </a:defRPr>
            </a:lvl1pPr>
          </a:lstStyle>
          <a:p>
            <a:pPr/>
            <a:r>
              <a:t>Four distribution segments map onto three potential UAE plays — generics gateway, multimodal hub, and biologics anchor</a:t>
            </a:r>
          </a:p>
        </p:txBody>
      </p:sp>
      <p:sp>
        <p:nvSpPr>
          <p:cNvPr id="335" name="Shape 5"/>
          <p:cNvSpPr/>
          <p:nvPr/>
        </p:nvSpPr>
        <p:spPr>
          <a:xfrm>
            <a:off x="762000" y="1816100"/>
            <a:ext cx="2857500" cy="1067693"/>
          </a:xfrm>
          <a:prstGeom prst="rect">
            <a:avLst/>
          </a:prstGeom>
          <a:solidFill>
            <a:srgbClr val="433626"/>
          </a:solidFill>
          <a:ln w="12700">
            <a:miter lim="400000"/>
          </a:ln>
        </p:spPr>
        <p:txBody>
          <a:bodyPr lIns="45719" rIns="45719"/>
          <a:lstStyle/>
          <a:p>
            <a:pPr/>
          </a:p>
        </p:txBody>
      </p:sp>
      <p:sp>
        <p:nvSpPr>
          <p:cNvPr id="336" name="Shape 6"/>
          <p:cNvSpPr/>
          <p:nvPr/>
        </p:nvSpPr>
        <p:spPr>
          <a:xfrm>
            <a:off x="762000" y="2872680"/>
            <a:ext cx="2857500" cy="12701"/>
          </a:xfrm>
          <a:prstGeom prst="rect">
            <a:avLst/>
          </a:prstGeom>
          <a:solidFill>
            <a:srgbClr val="433626"/>
          </a:solidFill>
          <a:ln w="12700">
            <a:miter lim="400000"/>
          </a:ln>
        </p:spPr>
        <p:txBody>
          <a:bodyPr lIns="45719" rIns="45719"/>
          <a:lstStyle/>
          <a:p>
            <a:pPr/>
          </a:p>
        </p:txBody>
      </p:sp>
      <p:sp>
        <p:nvSpPr>
          <p:cNvPr id="337" name="Text 7"/>
          <p:cNvSpPr txBox="1"/>
          <p:nvPr/>
        </p:nvSpPr>
        <p:spPr>
          <a:xfrm>
            <a:off x="933450" y="1987549"/>
            <a:ext cx="2600325"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SEGMENT</a:t>
            </a:r>
          </a:p>
        </p:txBody>
      </p:sp>
      <p:sp>
        <p:nvSpPr>
          <p:cNvPr id="338" name="Shape 8"/>
          <p:cNvSpPr/>
          <p:nvPr/>
        </p:nvSpPr>
        <p:spPr>
          <a:xfrm>
            <a:off x="3619500" y="1816100"/>
            <a:ext cx="1333500" cy="1067693"/>
          </a:xfrm>
          <a:prstGeom prst="rect">
            <a:avLst/>
          </a:prstGeom>
          <a:solidFill>
            <a:srgbClr val="433626"/>
          </a:solidFill>
          <a:ln w="12700">
            <a:miter lim="400000"/>
          </a:ln>
        </p:spPr>
        <p:txBody>
          <a:bodyPr lIns="45719" rIns="45719"/>
          <a:lstStyle/>
          <a:p>
            <a:pPr/>
          </a:p>
        </p:txBody>
      </p:sp>
      <p:sp>
        <p:nvSpPr>
          <p:cNvPr id="339" name="Shape 9"/>
          <p:cNvSpPr/>
          <p:nvPr/>
        </p:nvSpPr>
        <p:spPr>
          <a:xfrm>
            <a:off x="3619500" y="2872680"/>
            <a:ext cx="1333500" cy="12701"/>
          </a:xfrm>
          <a:prstGeom prst="rect">
            <a:avLst/>
          </a:prstGeom>
          <a:solidFill>
            <a:srgbClr val="433626"/>
          </a:solidFill>
          <a:ln w="12700">
            <a:miter lim="400000"/>
          </a:ln>
        </p:spPr>
        <p:txBody>
          <a:bodyPr lIns="45719" rIns="45719"/>
          <a:lstStyle/>
          <a:p>
            <a:pPr/>
          </a:p>
        </p:txBody>
      </p:sp>
      <p:sp>
        <p:nvSpPr>
          <p:cNvPr id="340" name="Text 10"/>
          <p:cNvSpPr txBox="1"/>
          <p:nvPr/>
        </p:nvSpPr>
        <p:spPr>
          <a:xfrm>
            <a:off x="3790950" y="1987549"/>
            <a:ext cx="1066800"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50391">
              <a:lnSpc>
                <a:spcPct val="140000"/>
              </a:lnSpc>
              <a:defRPr b="1" spc="93" sz="1209">
                <a:solidFill>
                  <a:srgbClr val="F2F0EB"/>
                </a:solidFill>
                <a:latin typeface="Tahoma"/>
                <a:ea typeface="Tahoma"/>
                <a:cs typeface="Tahoma"/>
                <a:sym typeface="Tahoma"/>
              </a:defRPr>
            </a:lvl1pPr>
          </a:lstStyle>
          <a:p>
            <a:pPr/>
            <a:r>
              <a:t>SHARE % G | R | UAE</a:t>
            </a:r>
          </a:p>
        </p:txBody>
      </p:sp>
      <p:sp>
        <p:nvSpPr>
          <p:cNvPr id="341" name="Shape 11"/>
          <p:cNvSpPr/>
          <p:nvPr/>
        </p:nvSpPr>
        <p:spPr>
          <a:xfrm>
            <a:off x="4953000" y="1816100"/>
            <a:ext cx="3619500" cy="1067693"/>
          </a:xfrm>
          <a:prstGeom prst="rect">
            <a:avLst/>
          </a:prstGeom>
          <a:solidFill>
            <a:srgbClr val="433626"/>
          </a:solidFill>
          <a:ln w="12700">
            <a:miter lim="400000"/>
          </a:ln>
        </p:spPr>
        <p:txBody>
          <a:bodyPr lIns="45719" rIns="45719"/>
          <a:lstStyle/>
          <a:p>
            <a:pPr/>
          </a:p>
        </p:txBody>
      </p:sp>
      <p:sp>
        <p:nvSpPr>
          <p:cNvPr id="342" name="Shape 12"/>
          <p:cNvSpPr/>
          <p:nvPr/>
        </p:nvSpPr>
        <p:spPr>
          <a:xfrm>
            <a:off x="4953000" y="2872680"/>
            <a:ext cx="3619500" cy="12701"/>
          </a:xfrm>
          <a:prstGeom prst="rect">
            <a:avLst/>
          </a:prstGeom>
          <a:solidFill>
            <a:srgbClr val="433626"/>
          </a:solidFill>
          <a:ln w="12700">
            <a:miter lim="400000"/>
          </a:ln>
        </p:spPr>
        <p:txBody>
          <a:bodyPr lIns="45719" rIns="45719"/>
          <a:lstStyle/>
          <a:p>
            <a:pPr/>
          </a:p>
        </p:txBody>
      </p:sp>
      <p:sp>
        <p:nvSpPr>
          <p:cNvPr id="343" name="Text 13"/>
          <p:cNvSpPr txBox="1"/>
          <p:nvPr/>
        </p:nvSpPr>
        <p:spPr>
          <a:xfrm>
            <a:off x="5124449" y="1987549"/>
            <a:ext cx="3385186"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MATURITY</a:t>
            </a:r>
          </a:p>
        </p:txBody>
      </p:sp>
      <p:sp>
        <p:nvSpPr>
          <p:cNvPr id="344" name="Shape 14"/>
          <p:cNvSpPr/>
          <p:nvPr/>
        </p:nvSpPr>
        <p:spPr>
          <a:xfrm>
            <a:off x="8572500" y="1816100"/>
            <a:ext cx="3238500" cy="1067693"/>
          </a:xfrm>
          <a:prstGeom prst="rect">
            <a:avLst/>
          </a:prstGeom>
          <a:solidFill>
            <a:srgbClr val="433626"/>
          </a:solidFill>
          <a:ln w="12700">
            <a:miter lim="400000"/>
          </a:ln>
        </p:spPr>
        <p:txBody>
          <a:bodyPr lIns="45719" rIns="45719"/>
          <a:lstStyle/>
          <a:p>
            <a:pPr/>
          </a:p>
        </p:txBody>
      </p:sp>
      <p:sp>
        <p:nvSpPr>
          <p:cNvPr id="345" name="Shape 15"/>
          <p:cNvSpPr/>
          <p:nvPr/>
        </p:nvSpPr>
        <p:spPr>
          <a:xfrm>
            <a:off x="8572500" y="2872680"/>
            <a:ext cx="3238500" cy="12701"/>
          </a:xfrm>
          <a:prstGeom prst="rect">
            <a:avLst/>
          </a:prstGeom>
          <a:solidFill>
            <a:srgbClr val="433626"/>
          </a:solidFill>
          <a:ln w="12700">
            <a:miter lim="400000"/>
          </a:ln>
        </p:spPr>
        <p:txBody>
          <a:bodyPr lIns="45719" rIns="45719"/>
          <a:lstStyle/>
          <a:p>
            <a:pPr/>
          </a:p>
        </p:txBody>
      </p:sp>
      <p:sp>
        <p:nvSpPr>
          <p:cNvPr id="346" name="Text 16"/>
          <p:cNvSpPr txBox="1"/>
          <p:nvPr/>
        </p:nvSpPr>
        <p:spPr>
          <a:xfrm>
            <a:off x="8743949" y="1987549"/>
            <a:ext cx="2992757"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UAE PROS</a:t>
            </a:r>
          </a:p>
        </p:txBody>
      </p:sp>
      <p:sp>
        <p:nvSpPr>
          <p:cNvPr id="347" name="Shape 17"/>
          <p:cNvSpPr/>
          <p:nvPr/>
        </p:nvSpPr>
        <p:spPr>
          <a:xfrm>
            <a:off x="11811000" y="1816100"/>
            <a:ext cx="5715000" cy="1067693"/>
          </a:xfrm>
          <a:prstGeom prst="rect">
            <a:avLst/>
          </a:prstGeom>
          <a:solidFill>
            <a:srgbClr val="433626"/>
          </a:solidFill>
          <a:ln w="12700">
            <a:miter lim="400000"/>
          </a:ln>
        </p:spPr>
        <p:txBody>
          <a:bodyPr lIns="45719" rIns="45719"/>
          <a:lstStyle/>
          <a:p>
            <a:pPr/>
          </a:p>
        </p:txBody>
      </p:sp>
      <p:sp>
        <p:nvSpPr>
          <p:cNvPr id="348" name="Shape 18"/>
          <p:cNvSpPr/>
          <p:nvPr/>
        </p:nvSpPr>
        <p:spPr>
          <a:xfrm>
            <a:off x="11811000" y="2872680"/>
            <a:ext cx="5715000" cy="12701"/>
          </a:xfrm>
          <a:prstGeom prst="rect">
            <a:avLst/>
          </a:prstGeom>
          <a:solidFill>
            <a:srgbClr val="433626"/>
          </a:solidFill>
          <a:ln w="12700">
            <a:miter lim="400000"/>
          </a:ln>
        </p:spPr>
        <p:txBody>
          <a:bodyPr lIns="45719" rIns="45719"/>
          <a:lstStyle/>
          <a:p>
            <a:pPr/>
          </a:p>
        </p:txBody>
      </p:sp>
      <p:sp>
        <p:nvSpPr>
          <p:cNvPr id="349" name="Text 19"/>
          <p:cNvSpPr txBox="1"/>
          <p:nvPr/>
        </p:nvSpPr>
        <p:spPr>
          <a:xfrm>
            <a:off x="11982450" y="1987549"/>
            <a:ext cx="5543550"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UAE CONS / PLAYS</a:t>
            </a:r>
          </a:p>
        </p:txBody>
      </p:sp>
      <p:sp>
        <p:nvSpPr>
          <p:cNvPr id="350" name="Shape 20"/>
          <p:cNvSpPr/>
          <p:nvPr/>
        </p:nvSpPr>
        <p:spPr>
          <a:xfrm>
            <a:off x="762000" y="3987105"/>
            <a:ext cx="2857500" cy="12701"/>
          </a:xfrm>
          <a:prstGeom prst="rect">
            <a:avLst/>
          </a:prstGeom>
          <a:solidFill>
            <a:srgbClr val="E5E0D2"/>
          </a:solidFill>
          <a:ln w="12700">
            <a:miter lim="400000"/>
          </a:ln>
        </p:spPr>
        <p:txBody>
          <a:bodyPr lIns="45719" rIns="45719"/>
          <a:lstStyle/>
          <a:p>
            <a:pPr/>
          </a:p>
        </p:txBody>
      </p:sp>
      <p:sp>
        <p:nvSpPr>
          <p:cNvPr id="351" name="Text 21"/>
          <p:cNvSpPr txBox="1"/>
          <p:nvPr/>
        </p:nvSpPr>
        <p:spPr>
          <a:xfrm>
            <a:off x="933450" y="3036192"/>
            <a:ext cx="2600325"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500">
                <a:solidFill>
                  <a:srgbClr val="433626"/>
                </a:solidFill>
                <a:latin typeface="Tahoma"/>
                <a:ea typeface="Tahoma"/>
                <a:cs typeface="Tahoma"/>
                <a:sym typeface="Tahoma"/>
              </a:defRPr>
            </a:pPr>
            <a:r>
              <a:t>Originator Manufacturers </a:t>
            </a:r>
            <a:r>
              <a:rPr b="0" sz="1300">
                <a:solidFill>
                  <a:srgbClr val="57534A"/>
                </a:solidFill>
              </a:rPr>
              <a:t>Branded pharma manufacturers</a:t>
            </a:r>
          </a:p>
        </p:txBody>
      </p:sp>
      <p:sp>
        <p:nvSpPr>
          <p:cNvPr id="352" name="Shape 22"/>
          <p:cNvSpPr/>
          <p:nvPr/>
        </p:nvSpPr>
        <p:spPr>
          <a:xfrm>
            <a:off x="3619500" y="3987105"/>
            <a:ext cx="1333500" cy="12701"/>
          </a:xfrm>
          <a:prstGeom prst="rect">
            <a:avLst/>
          </a:prstGeom>
          <a:solidFill>
            <a:srgbClr val="E5E0D2"/>
          </a:solidFill>
          <a:ln w="12700">
            <a:miter lim="400000"/>
          </a:ln>
        </p:spPr>
        <p:txBody>
          <a:bodyPr lIns="45719" rIns="45719"/>
          <a:lstStyle/>
          <a:p>
            <a:pPr/>
          </a:p>
        </p:txBody>
      </p:sp>
      <p:sp>
        <p:nvSpPr>
          <p:cNvPr id="353" name="Text 23"/>
          <p:cNvSpPr txBox="1"/>
          <p:nvPr/>
        </p:nvSpPr>
        <p:spPr>
          <a:xfrm>
            <a:off x="3714750" y="3036192"/>
            <a:ext cx="1066800"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gn="r">
              <a:lnSpc>
                <a:spcPct val="140000"/>
              </a:lnSpc>
              <a:defRPr b="1" sz="1500">
                <a:solidFill>
                  <a:srgbClr val="29261B"/>
                </a:solidFill>
                <a:latin typeface="Tahoma"/>
                <a:ea typeface="Tahoma"/>
                <a:cs typeface="Tahoma"/>
                <a:sym typeface="Tahoma"/>
              </a:defRPr>
            </a:pPr>
            <a:r>
              <a:t>45% </a:t>
            </a:r>
            <a:r>
              <a:rPr b="0"/>
              <a:t>| 25% | 7%</a:t>
            </a:r>
          </a:p>
        </p:txBody>
      </p:sp>
      <p:sp>
        <p:nvSpPr>
          <p:cNvPr id="354" name="Shape 24"/>
          <p:cNvSpPr/>
          <p:nvPr/>
        </p:nvSpPr>
        <p:spPr>
          <a:xfrm>
            <a:off x="4953000" y="3987105"/>
            <a:ext cx="3619500" cy="12701"/>
          </a:xfrm>
          <a:prstGeom prst="rect">
            <a:avLst/>
          </a:prstGeom>
          <a:solidFill>
            <a:srgbClr val="E5E0D2"/>
          </a:solidFill>
          <a:ln w="12700">
            <a:miter lim="400000"/>
          </a:ln>
        </p:spPr>
        <p:txBody>
          <a:bodyPr lIns="45719" rIns="45719"/>
          <a:lstStyle/>
          <a:p>
            <a:pPr/>
          </a:p>
        </p:txBody>
      </p:sp>
      <p:sp>
        <p:nvSpPr>
          <p:cNvPr id="355" name="Text 25"/>
          <p:cNvSpPr txBox="1"/>
          <p:nvPr/>
        </p:nvSpPr>
        <p:spPr>
          <a:xfrm>
            <a:off x="5124449" y="3036192"/>
            <a:ext cx="3385186"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1500">
                <a:solidFill>
                  <a:srgbClr val="29261B"/>
                </a:solidFill>
                <a:latin typeface="Tahoma"/>
                <a:ea typeface="Tahoma"/>
                <a:cs typeface="Tahoma"/>
                <a:sym typeface="Tahoma"/>
              </a:defRPr>
            </a:lvl1pPr>
          </a:lstStyle>
          <a:p>
            <a:pPr/>
            <a:r>
              <a:t>Mature; MNCs consolidating regional hubs. Nascent in AD; Dubai‑dominant.</a:t>
            </a:r>
          </a:p>
        </p:txBody>
      </p:sp>
      <p:sp>
        <p:nvSpPr>
          <p:cNvPr id="356" name="Shape 26"/>
          <p:cNvSpPr/>
          <p:nvPr/>
        </p:nvSpPr>
        <p:spPr>
          <a:xfrm>
            <a:off x="8572500" y="3987105"/>
            <a:ext cx="3238500" cy="12701"/>
          </a:xfrm>
          <a:prstGeom prst="rect">
            <a:avLst/>
          </a:prstGeom>
          <a:solidFill>
            <a:srgbClr val="E5E0D2"/>
          </a:solidFill>
          <a:ln w="12700">
            <a:miter lim="400000"/>
          </a:ln>
        </p:spPr>
        <p:txBody>
          <a:bodyPr lIns="45719" rIns="45719"/>
          <a:lstStyle/>
          <a:p>
            <a:pPr/>
          </a:p>
        </p:txBody>
      </p:sp>
      <p:sp>
        <p:nvSpPr>
          <p:cNvPr id="357" name="Text 27"/>
          <p:cNvSpPr txBox="1"/>
          <p:nvPr/>
        </p:nvSpPr>
        <p:spPr>
          <a:xfrm>
            <a:off x="8743949" y="3036192"/>
            <a:ext cx="2992757"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13816">
              <a:lnSpc>
                <a:spcPct val="140000"/>
              </a:lnSpc>
              <a:defRPr sz="1335">
                <a:solidFill>
                  <a:srgbClr val="29261B"/>
                </a:solidFill>
                <a:latin typeface="Tahoma"/>
                <a:ea typeface="Tahoma"/>
                <a:cs typeface="Tahoma"/>
                <a:sym typeface="Tahoma"/>
              </a:defRPr>
            </a:lvl1pPr>
          </a:lstStyle>
          <a:p>
            <a:pPr/>
            <a:r>
              <a:t>GSK / Rafed proof of concept; HELM life sciences cluster; direct access to SEHA / PureHealth.</a:t>
            </a:r>
          </a:p>
        </p:txBody>
      </p:sp>
      <p:sp>
        <p:nvSpPr>
          <p:cNvPr id="358" name="Shape 28"/>
          <p:cNvSpPr/>
          <p:nvPr/>
        </p:nvSpPr>
        <p:spPr>
          <a:xfrm>
            <a:off x="11811000" y="3987105"/>
            <a:ext cx="5715000" cy="12701"/>
          </a:xfrm>
          <a:prstGeom prst="rect">
            <a:avLst/>
          </a:prstGeom>
          <a:solidFill>
            <a:srgbClr val="E5E0D2"/>
          </a:solidFill>
          <a:ln w="12700">
            <a:miter lim="400000"/>
          </a:ln>
        </p:spPr>
        <p:txBody>
          <a:bodyPr lIns="45719" rIns="45719"/>
          <a:lstStyle/>
          <a:p>
            <a:pPr/>
          </a:p>
        </p:txBody>
      </p:sp>
      <p:sp>
        <p:nvSpPr>
          <p:cNvPr id="359" name="Text 29"/>
          <p:cNvSpPr txBox="1"/>
          <p:nvPr/>
        </p:nvSpPr>
        <p:spPr>
          <a:xfrm>
            <a:off x="11982450" y="3036192"/>
            <a:ext cx="5543550"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sz="1500">
                <a:solidFill>
                  <a:srgbClr val="29261B"/>
                </a:solidFill>
                <a:latin typeface="Tahoma"/>
                <a:ea typeface="Tahoma"/>
                <a:cs typeface="Tahoma"/>
                <a:sym typeface="Tahoma"/>
              </a:defRPr>
            </a:pPr>
            <a:r>
              <a:t>Abu Dhabi pharma ecosystem still nascent. </a:t>
            </a:r>
            <a:r>
              <a:rPr b="1">
                <a:solidFill>
                  <a:srgbClr val="876D4B"/>
                </a:solidFill>
              </a:rPr>
              <a:t>Short‑Medium Term Play, declining TAM.</a:t>
            </a:r>
          </a:p>
        </p:txBody>
      </p:sp>
      <p:sp>
        <p:nvSpPr>
          <p:cNvPr id="360" name="Shape 30"/>
          <p:cNvSpPr/>
          <p:nvPr/>
        </p:nvSpPr>
        <p:spPr>
          <a:xfrm>
            <a:off x="762000" y="3998217"/>
            <a:ext cx="16764000" cy="1381126"/>
          </a:xfrm>
          <a:prstGeom prst="rect">
            <a:avLst/>
          </a:prstGeom>
          <a:solidFill>
            <a:srgbClr val="433626">
              <a:alpha val="3000"/>
            </a:srgbClr>
          </a:solidFill>
          <a:ln w="12700">
            <a:miter lim="400000"/>
          </a:ln>
        </p:spPr>
        <p:txBody>
          <a:bodyPr lIns="45719" rIns="45719"/>
          <a:lstStyle/>
          <a:p>
            <a:pPr/>
          </a:p>
        </p:txBody>
      </p:sp>
      <p:sp>
        <p:nvSpPr>
          <p:cNvPr id="361" name="Shape 31"/>
          <p:cNvSpPr/>
          <p:nvPr/>
        </p:nvSpPr>
        <p:spPr>
          <a:xfrm>
            <a:off x="762000" y="5368230"/>
            <a:ext cx="2857500" cy="12701"/>
          </a:xfrm>
          <a:prstGeom prst="rect">
            <a:avLst/>
          </a:prstGeom>
          <a:solidFill>
            <a:srgbClr val="E5E0D2"/>
          </a:solidFill>
          <a:ln w="12700">
            <a:miter lim="400000"/>
          </a:ln>
        </p:spPr>
        <p:txBody>
          <a:bodyPr lIns="45719" rIns="45719"/>
          <a:lstStyle/>
          <a:p>
            <a:pPr/>
          </a:p>
        </p:txBody>
      </p:sp>
      <p:sp>
        <p:nvSpPr>
          <p:cNvPr id="362" name="Text 32"/>
          <p:cNvSpPr txBox="1"/>
          <p:nvPr/>
        </p:nvSpPr>
        <p:spPr>
          <a:xfrm>
            <a:off x="933450" y="4150617"/>
            <a:ext cx="2600325"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500">
                <a:solidFill>
                  <a:srgbClr val="433626"/>
                </a:solidFill>
                <a:latin typeface="Tahoma"/>
                <a:ea typeface="Tahoma"/>
                <a:cs typeface="Tahoma"/>
                <a:sym typeface="Tahoma"/>
              </a:defRPr>
            </a:pPr>
            <a:r>
              <a:t>Generic Manufacturers </a:t>
            </a:r>
            <a:r>
              <a:rPr b="0" sz="1300">
                <a:solidFill>
                  <a:srgbClr val="57534A"/>
                </a:solidFill>
              </a:rPr>
              <a:t>Off‑patent small‑molecule producers</a:t>
            </a:r>
          </a:p>
        </p:txBody>
      </p:sp>
      <p:sp>
        <p:nvSpPr>
          <p:cNvPr id="363" name="Shape 33"/>
          <p:cNvSpPr/>
          <p:nvPr/>
        </p:nvSpPr>
        <p:spPr>
          <a:xfrm>
            <a:off x="3619500" y="5368230"/>
            <a:ext cx="1333500" cy="12701"/>
          </a:xfrm>
          <a:prstGeom prst="rect">
            <a:avLst/>
          </a:prstGeom>
          <a:solidFill>
            <a:srgbClr val="E5E0D2"/>
          </a:solidFill>
          <a:ln w="12700">
            <a:miter lim="400000"/>
          </a:ln>
        </p:spPr>
        <p:txBody>
          <a:bodyPr lIns="45719" rIns="45719"/>
          <a:lstStyle/>
          <a:p>
            <a:pPr/>
          </a:p>
        </p:txBody>
      </p:sp>
      <p:sp>
        <p:nvSpPr>
          <p:cNvPr id="364" name="Text 34"/>
          <p:cNvSpPr txBox="1"/>
          <p:nvPr/>
        </p:nvSpPr>
        <p:spPr>
          <a:xfrm>
            <a:off x="3714750" y="4150617"/>
            <a:ext cx="1066800"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gn="r">
              <a:lnSpc>
                <a:spcPct val="140000"/>
              </a:lnSpc>
              <a:defRPr b="1" sz="1500">
                <a:solidFill>
                  <a:srgbClr val="29261B"/>
                </a:solidFill>
                <a:latin typeface="Tahoma"/>
                <a:ea typeface="Tahoma"/>
                <a:cs typeface="Tahoma"/>
                <a:sym typeface="Tahoma"/>
              </a:defRPr>
            </a:pPr>
            <a:r>
              <a:t>35% </a:t>
            </a:r>
            <a:r>
              <a:rPr b="0"/>
              <a:t>| 15% | 10%</a:t>
            </a:r>
          </a:p>
        </p:txBody>
      </p:sp>
      <p:sp>
        <p:nvSpPr>
          <p:cNvPr id="365" name="Shape 35"/>
          <p:cNvSpPr/>
          <p:nvPr/>
        </p:nvSpPr>
        <p:spPr>
          <a:xfrm>
            <a:off x="4953000" y="5368230"/>
            <a:ext cx="3619500" cy="12701"/>
          </a:xfrm>
          <a:prstGeom prst="rect">
            <a:avLst/>
          </a:prstGeom>
          <a:solidFill>
            <a:srgbClr val="E5E0D2"/>
          </a:solidFill>
          <a:ln w="12700">
            <a:miter lim="400000"/>
          </a:ln>
        </p:spPr>
        <p:txBody>
          <a:bodyPr lIns="45719" rIns="45719"/>
          <a:lstStyle/>
          <a:p>
            <a:pPr/>
          </a:p>
        </p:txBody>
      </p:sp>
      <p:sp>
        <p:nvSpPr>
          <p:cNvPr id="366" name="Text 36"/>
          <p:cNvSpPr txBox="1"/>
          <p:nvPr/>
        </p:nvSpPr>
        <p:spPr>
          <a:xfrm>
            <a:off x="5124449" y="4150617"/>
            <a:ext cx="3385186"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1500">
                <a:solidFill>
                  <a:srgbClr val="29261B"/>
                </a:solidFill>
                <a:latin typeface="Tahoma"/>
                <a:ea typeface="Tahoma"/>
                <a:cs typeface="Tahoma"/>
                <a:sym typeface="Tahoma"/>
              </a:defRPr>
            </a:lvl1pPr>
          </a:lstStyle>
          <a:p>
            <a:pPr/>
            <a:r>
              <a:t>Highly competitive; Indian dominant on cost; EU consolidating; favourable CEPA potential.</a:t>
            </a:r>
          </a:p>
        </p:txBody>
      </p:sp>
      <p:sp>
        <p:nvSpPr>
          <p:cNvPr id="367" name="Shape 37"/>
          <p:cNvSpPr/>
          <p:nvPr/>
        </p:nvSpPr>
        <p:spPr>
          <a:xfrm>
            <a:off x="8572500" y="5368230"/>
            <a:ext cx="3238500" cy="12701"/>
          </a:xfrm>
          <a:prstGeom prst="rect">
            <a:avLst/>
          </a:prstGeom>
          <a:solidFill>
            <a:srgbClr val="E5E0D2"/>
          </a:solidFill>
          <a:ln w="12700">
            <a:miter lim="400000"/>
          </a:ln>
        </p:spPr>
        <p:txBody>
          <a:bodyPr lIns="45719" rIns="45719"/>
          <a:lstStyle/>
          <a:p>
            <a:pPr/>
          </a:p>
        </p:txBody>
      </p:sp>
      <p:sp>
        <p:nvSpPr>
          <p:cNvPr id="368" name="Text 38"/>
          <p:cNvSpPr txBox="1"/>
          <p:nvPr/>
        </p:nvSpPr>
        <p:spPr>
          <a:xfrm>
            <a:off x="8743949" y="4150617"/>
            <a:ext cx="2992757"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86968">
              <a:lnSpc>
                <a:spcPct val="140000"/>
              </a:lnSpc>
              <a:defRPr sz="1455">
                <a:solidFill>
                  <a:srgbClr val="29261B"/>
                </a:solidFill>
                <a:latin typeface="Tahoma"/>
                <a:ea typeface="Tahoma"/>
                <a:cs typeface="Tahoma"/>
                <a:sym typeface="Tahoma"/>
              </a:defRPr>
            </a:lvl1pPr>
          </a:lstStyle>
          <a:p>
            <a:pPr/>
            <a:r>
              <a:t>Khalifa Port — shorter Indian Ocean transit; 90‑day MOHAP fast‑track; PHARMEXCIL‑endorsed gateway.</a:t>
            </a:r>
          </a:p>
        </p:txBody>
      </p:sp>
      <p:sp>
        <p:nvSpPr>
          <p:cNvPr id="369" name="Shape 39"/>
          <p:cNvSpPr/>
          <p:nvPr/>
        </p:nvSpPr>
        <p:spPr>
          <a:xfrm>
            <a:off x="11811000" y="5368230"/>
            <a:ext cx="5715000" cy="12701"/>
          </a:xfrm>
          <a:prstGeom prst="rect">
            <a:avLst/>
          </a:prstGeom>
          <a:solidFill>
            <a:srgbClr val="E5E0D2"/>
          </a:solidFill>
          <a:ln w="12700">
            <a:miter lim="400000"/>
          </a:ln>
        </p:spPr>
        <p:txBody>
          <a:bodyPr lIns="45719" rIns="45719"/>
          <a:lstStyle/>
          <a:p>
            <a:pPr/>
          </a:p>
        </p:txBody>
      </p:sp>
      <p:sp>
        <p:nvSpPr>
          <p:cNvPr id="370" name="Text 40"/>
          <p:cNvSpPr txBox="1"/>
          <p:nvPr/>
        </p:nvSpPr>
        <p:spPr>
          <a:xfrm>
            <a:off x="11982450" y="4150617"/>
            <a:ext cx="5543550"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sz="1500">
                <a:solidFill>
                  <a:srgbClr val="29261B"/>
                </a:solidFill>
                <a:latin typeface="Tahoma"/>
                <a:ea typeface="Tahoma"/>
                <a:cs typeface="Tahoma"/>
                <a:sym typeface="Tahoma"/>
              </a:defRPr>
            </a:pPr>
            <a:r>
              <a:t>UAE high‑cost for price‑sensitive generics; no Tatmeen serialisation yet. </a:t>
            </a:r>
            <a:r>
              <a:rPr b="1">
                <a:solidFill>
                  <a:srgbClr val="876D4B"/>
                </a:solidFill>
              </a:rPr>
              <a:t>India‑GCC Re‑Export Gateway Play.</a:t>
            </a:r>
          </a:p>
        </p:txBody>
      </p:sp>
      <p:sp>
        <p:nvSpPr>
          <p:cNvPr id="371" name="Shape 41"/>
          <p:cNvSpPr/>
          <p:nvPr/>
        </p:nvSpPr>
        <p:spPr>
          <a:xfrm>
            <a:off x="762000" y="6749355"/>
            <a:ext cx="2857500" cy="12701"/>
          </a:xfrm>
          <a:prstGeom prst="rect">
            <a:avLst/>
          </a:prstGeom>
          <a:solidFill>
            <a:srgbClr val="E5E0D2"/>
          </a:solidFill>
          <a:ln w="12700">
            <a:miter lim="400000"/>
          </a:ln>
        </p:spPr>
        <p:txBody>
          <a:bodyPr lIns="45719" rIns="45719"/>
          <a:lstStyle/>
          <a:p>
            <a:pPr/>
          </a:p>
        </p:txBody>
      </p:sp>
      <p:sp>
        <p:nvSpPr>
          <p:cNvPr id="372" name="Text 42"/>
          <p:cNvSpPr txBox="1"/>
          <p:nvPr/>
        </p:nvSpPr>
        <p:spPr>
          <a:xfrm>
            <a:off x="933450" y="5531742"/>
            <a:ext cx="2600325"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500">
                <a:solidFill>
                  <a:srgbClr val="433626"/>
                </a:solidFill>
                <a:latin typeface="Tahoma"/>
                <a:ea typeface="Tahoma"/>
                <a:cs typeface="Tahoma"/>
                <a:sym typeface="Tahoma"/>
              </a:defRPr>
            </a:pPr>
            <a:r>
              <a:t>Global Third‑Party Operators </a:t>
            </a:r>
            <a:r>
              <a:rPr b="0" sz="1300">
                <a:solidFill>
                  <a:srgbClr val="57534A"/>
                </a:solidFill>
              </a:rPr>
              <a:t>Asset‑heavy multi‑client logistics</a:t>
            </a:r>
          </a:p>
        </p:txBody>
      </p:sp>
      <p:sp>
        <p:nvSpPr>
          <p:cNvPr id="373" name="Shape 43"/>
          <p:cNvSpPr/>
          <p:nvPr/>
        </p:nvSpPr>
        <p:spPr>
          <a:xfrm>
            <a:off x="3619500" y="6749355"/>
            <a:ext cx="1333500" cy="12701"/>
          </a:xfrm>
          <a:prstGeom prst="rect">
            <a:avLst/>
          </a:prstGeom>
          <a:solidFill>
            <a:srgbClr val="E5E0D2"/>
          </a:solidFill>
          <a:ln w="12700">
            <a:miter lim="400000"/>
          </a:ln>
        </p:spPr>
        <p:txBody>
          <a:bodyPr lIns="45719" rIns="45719"/>
          <a:lstStyle/>
          <a:p>
            <a:pPr/>
          </a:p>
        </p:txBody>
      </p:sp>
      <p:sp>
        <p:nvSpPr>
          <p:cNvPr id="374" name="Text 44"/>
          <p:cNvSpPr txBox="1"/>
          <p:nvPr/>
        </p:nvSpPr>
        <p:spPr>
          <a:xfrm>
            <a:off x="3714750" y="5531742"/>
            <a:ext cx="1066800"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gn="r">
              <a:lnSpc>
                <a:spcPct val="140000"/>
              </a:lnSpc>
              <a:defRPr b="1" sz="1500">
                <a:solidFill>
                  <a:srgbClr val="29261B"/>
                </a:solidFill>
                <a:latin typeface="Tahoma"/>
                <a:ea typeface="Tahoma"/>
                <a:cs typeface="Tahoma"/>
                <a:sym typeface="Tahoma"/>
              </a:defRPr>
            </a:pPr>
            <a:r>
              <a:t>50% </a:t>
            </a:r>
            <a:r>
              <a:rPr b="0"/>
              <a:t>| 25% | 10%</a:t>
            </a:r>
          </a:p>
        </p:txBody>
      </p:sp>
      <p:sp>
        <p:nvSpPr>
          <p:cNvPr id="375" name="Shape 45"/>
          <p:cNvSpPr/>
          <p:nvPr/>
        </p:nvSpPr>
        <p:spPr>
          <a:xfrm>
            <a:off x="4953000" y="6749355"/>
            <a:ext cx="3619500" cy="12701"/>
          </a:xfrm>
          <a:prstGeom prst="rect">
            <a:avLst/>
          </a:prstGeom>
          <a:solidFill>
            <a:srgbClr val="E5E0D2"/>
          </a:solidFill>
          <a:ln w="12700">
            <a:miter lim="400000"/>
          </a:ln>
        </p:spPr>
        <p:txBody>
          <a:bodyPr lIns="45719" rIns="45719"/>
          <a:lstStyle/>
          <a:p>
            <a:pPr/>
          </a:p>
        </p:txBody>
      </p:sp>
      <p:sp>
        <p:nvSpPr>
          <p:cNvPr id="376" name="Text 46"/>
          <p:cNvSpPr txBox="1"/>
          <p:nvPr/>
        </p:nvSpPr>
        <p:spPr>
          <a:xfrm>
            <a:off x="5124449" y="5531742"/>
            <a:ext cx="3385186"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440">
                <a:solidFill>
                  <a:srgbClr val="29261B"/>
                </a:solidFill>
                <a:latin typeface="Tahoma"/>
                <a:ea typeface="Tahoma"/>
                <a:cs typeface="Tahoma"/>
                <a:sym typeface="Tahoma"/>
              </a:defRPr>
            </a:lvl1pPr>
          </a:lstStyle>
          <a:p>
            <a:pPr/>
            <a:r>
              <a:t>Fast‑growing; consolidating via M&amp;A; cold‑chain complexity drives outsourcing. UAE well‑positioned as MEA gateway.</a:t>
            </a:r>
          </a:p>
        </p:txBody>
      </p:sp>
      <p:sp>
        <p:nvSpPr>
          <p:cNvPr id="377" name="Shape 47"/>
          <p:cNvSpPr/>
          <p:nvPr/>
        </p:nvSpPr>
        <p:spPr>
          <a:xfrm>
            <a:off x="8572500" y="6749355"/>
            <a:ext cx="3238500" cy="12701"/>
          </a:xfrm>
          <a:prstGeom prst="rect">
            <a:avLst/>
          </a:prstGeom>
          <a:solidFill>
            <a:srgbClr val="E5E0D2"/>
          </a:solidFill>
          <a:ln w="12700">
            <a:miter lim="400000"/>
          </a:ln>
        </p:spPr>
        <p:txBody>
          <a:bodyPr lIns="45719" rIns="45719"/>
          <a:lstStyle/>
          <a:p>
            <a:pPr/>
          </a:p>
        </p:txBody>
      </p:sp>
      <p:sp>
        <p:nvSpPr>
          <p:cNvPr id="378" name="Text 48"/>
          <p:cNvSpPr txBox="1"/>
          <p:nvPr/>
        </p:nvSpPr>
        <p:spPr>
          <a:xfrm>
            <a:off x="8743949" y="5531742"/>
            <a:ext cx="2992757"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58951">
              <a:lnSpc>
                <a:spcPct val="140000"/>
              </a:lnSpc>
              <a:defRPr sz="1245">
                <a:solidFill>
                  <a:srgbClr val="29261B"/>
                </a:solidFill>
                <a:latin typeface="Tahoma"/>
                <a:ea typeface="Tahoma"/>
                <a:cs typeface="Tahoma"/>
                <a:sym typeface="Tahoma"/>
              </a:defRPr>
            </a:lvl1pPr>
          </a:lstStyle>
          <a:p>
            <a:pPr/>
            <a:r>
              <a:t>ADPG dual EU+WHO GDP cert enables EU re‑export; Etihad CEIV Pharma + airside‑to‑KEZAD cold corridor; large land bank.</a:t>
            </a:r>
          </a:p>
        </p:txBody>
      </p:sp>
      <p:sp>
        <p:nvSpPr>
          <p:cNvPr id="379" name="Shape 49"/>
          <p:cNvSpPr/>
          <p:nvPr/>
        </p:nvSpPr>
        <p:spPr>
          <a:xfrm>
            <a:off x="11811000" y="6749355"/>
            <a:ext cx="5715000" cy="12701"/>
          </a:xfrm>
          <a:prstGeom prst="rect">
            <a:avLst/>
          </a:prstGeom>
          <a:solidFill>
            <a:srgbClr val="E5E0D2"/>
          </a:solidFill>
          <a:ln w="12700">
            <a:miter lim="400000"/>
          </a:ln>
        </p:spPr>
        <p:txBody>
          <a:bodyPr lIns="45719" rIns="45719"/>
          <a:lstStyle/>
          <a:p>
            <a:pPr/>
          </a:p>
        </p:txBody>
      </p:sp>
      <p:sp>
        <p:nvSpPr>
          <p:cNvPr id="380" name="Text 50"/>
          <p:cNvSpPr txBox="1"/>
          <p:nvPr/>
        </p:nvSpPr>
        <p:spPr>
          <a:xfrm>
            <a:off x="11982450" y="5531742"/>
            <a:ext cx="5543550" cy="11049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sz="1500">
                <a:solidFill>
                  <a:srgbClr val="29261B"/>
                </a:solidFill>
                <a:latin typeface="Tahoma"/>
                <a:ea typeface="Tahoma"/>
                <a:cs typeface="Tahoma"/>
                <a:sym typeface="Tahoma"/>
              </a:defRPr>
            </a:pPr>
            <a:r>
              <a:t>Client base not yet here. </a:t>
            </a:r>
            <a:r>
              <a:rPr b="1">
                <a:solidFill>
                  <a:srgbClr val="876D4B"/>
                </a:solidFill>
              </a:rPr>
              <a:t>Next‑Generation Multimodal Pharma Hub.</a:t>
            </a:r>
          </a:p>
        </p:txBody>
      </p:sp>
      <p:sp>
        <p:nvSpPr>
          <p:cNvPr id="381" name="Shape 51"/>
          <p:cNvSpPr/>
          <p:nvPr/>
        </p:nvSpPr>
        <p:spPr>
          <a:xfrm>
            <a:off x="762000" y="6760467"/>
            <a:ext cx="16764000" cy="1428453"/>
          </a:xfrm>
          <a:prstGeom prst="rect">
            <a:avLst/>
          </a:prstGeom>
          <a:solidFill>
            <a:srgbClr val="433626">
              <a:alpha val="3000"/>
            </a:srgbClr>
          </a:solidFill>
          <a:ln w="12700">
            <a:miter lim="400000"/>
          </a:ln>
        </p:spPr>
        <p:txBody>
          <a:bodyPr lIns="45719" rIns="45719"/>
          <a:lstStyle/>
          <a:p>
            <a:pPr/>
          </a:p>
        </p:txBody>
      </p:sp>
      <p:sp>
        <p:nvSpPr>
          <p:cNvPr id="382" name="Text 53"/>
          <p:cNvSpPr txBox="1"/>
          <p:nvPr/>
        </p:nvSpPr>
        <p:spPr>
          <a:xfrm>
            <a:off x="933450" y="6912867"/>
            <a:ext cx="2600325" cy="13716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500">
                <a:solidFill>
                  <a:srgbClr val="433626"/>
                </a:solidFill>
                <a:latin typeface="Tahoma"/>
                <a:ea typeface="Tahoma"/>
                <a:cs typeface="Tahoma"/>
                <a:sym typeface="Tahoma"/>
              </a:defRPr>
            </a:pPr>
            <a:r>
              <a:t>Distributors &amp; Agents </a:t>
            </a:r>
            <a:r>
              <a:rPr b="0" sz="1300">
                <a:solidFill>
                  <a:srgbClr val="57534A"/>
                </a:solidFill>
              </a:rPr>
              <a:t>Licensed importers, channel distributors</a:t>
            </a:r>
          </a:p>
        </p:txBody>
      </p:sp>
      <p:sp>
        <p:nvSpPr>
          <p:cNvPr id="383" name="Text 55"/>
          <p:cNvSpPr txBox="1"/>
          <p:nvPr/>
        </p:nvSpPr>
        <p:spPr>
          <a:xfrm>
            <a:off x="3714750" y="6912867"/>
            <a:ext cx="1066800" cy="13716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gn="r">
              <a:lnSpc>
                <a:spcPct val="140000"/>
              </a:lnSpc>
              <a:defRPr b="1" sz="1500">
                <a:solidFill>
                  <a:srgbClr val="29261B"/>
                </a:solidFill>
                <a:latin typeface="Tahoma"/>
                <a:ea typeface="Tahoma"/>
                <a:cs typeface="Tahoma"/>
                <a:sym typeface="Tahoma"/>
              </a:defRPr>
            </a:pPr>
            <a:r>
              <a:t>40% </a:t>
            </a:r>
            <a:r>
              <a:rPr b="0"/>
              <a:t>| 30% | 15%</a:t>
            </a:r>
          </a:p>
        </p:txBody>
      </p:sp>
      <p:sp>
        <p:nvSpPr>
          <p:cNvPr id="384" name="Text 57"/>
          <p:cNvSpPr txBox="1"/>
          <p:nvPr/>
        </p:nvSpPr>
        <p:spPr>
          <a:xfrm>
            <a:off x="5124449" y="6912867"/>
            <a:ext cx="3385186" cy="13716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1500">
                <a:solidFill>
                  <a:srgbClr val="29261B"/>
                </a:solidFill>
                <a:latin typeface="Tahoma"/>
                <a:ea typeface="Tahoma"/>
                <a:cs typeface="Tahoma"/>
                <a:sym typeface="Tahoma"/>
              </a:defRPr>
            </a:lvl1pPr>
          </a:lstStyle>
          <a:p>
            <a:pPr/>
            <a:r>
              <a:t>Mature globally; UAE/GCC consolidating; players evolving into market access &amp; regulatory services.</a:t>
            </a:r>
          </a:p>
        </p:txBody>
      </p:sp>
      <p:sp>
        <p:nvSpPr>
          <p:cNvPr id="385" name="Text 59"/>
          <p:cNvSpPr txBox="1"/>
          <p:nvPr/>
        </p:nvSpPr>
        <p:spPr>
          <a:xfrm>
            <a:off x="8743949" y="6912867"/>
            <a:ext cx="2992757" cy="13716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86384">
              <a:lnSpc>
                <a:spcPct val="140000"/>
              </a:lnSpc>
              <a:defRPr sz="1290">
                <a:solidFill>
                  <a:srgbClr val="29261B"/>
                </a:solidFill>
                <a:latin typeface="Tahoma"/>
                <a:ea typeface="Tahoma"/>
                <a:cs typeface="Tahoma"/>
                <a:sym typeface="Tahoma"/>
              </a:defRPr>
            </a:lvl1pPr>
          </a:lstStyle>
          <a:p>
            <a:pPr/>
            <a:r>
              <a:t>2026 multi‑distributor mandate = forced AD entry; strong AD public healthcare demand; duty‑free re‑export to KSA, Kuwait, Oman, Qatar, East Africa, CIS.</a:t>
            </a:r>
          </a:p>
        </p:txBody>
      </p:sp>
      <p:sp>
        <p:nvSpPr>
          <p:cNvPr id="386" name="Text 61"/>
          <p:cNvSpPr txBox="1"/>
          <p:nvPr/>
        </p:nvSpPr>
        <p:spPr>
          <a:xfrm>
            <a:off x="11982450" y="6912867"/>
            <a:ext cx="5543550" cy="13716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sz="1500">
                <a:solidFill>
                  <a:srgbClr val="29261B"/>
                </a:solidFill>
                <a:latin typeface="Tahoma"/>
                <a:ea typeface="Tahoma"/>
                <a:cs typeface="Tahoma"/>
                <a:sym typeface="Tahoma"/>
              </a:defRPr>
            </a:pPr>
            <a:r>
              <a:t>Less existing retail pharmacy / private hospital networks. </a:t>
            </a:r>
            <a:r>
              <a:rPr b="1">
                <a:solidFill>
                  <a:srgbClr val="876D4B"/>
                </a:solidFill>
              </a:rPr>
              <a:t>Anchor MNC biologics hubs (Roche, Novartis, AZ).</a:t>
            </a:r>
          </a:p>
        </p:txBody>
      </p:sp>
      <p:sp>
        <p:nvSpPr>
          <p:cNvPr id="387" name="Shape 62"/>
          <p:cNvSpPr/>
          <p:nvPr/>
        </p:nvSpPr>
        <p:spPr>
          <a:xfrm>
            <a:off x="761999" y="8330504"/>
            <a:ext cx="4090989" cy="908646"/>
          </a:xfrm>
          <a:prstGeom prst="rect">
            <a:avLst/>
          </a:prstGeom>
          <a:solidFill>
            <a:srgbClr val="F8F7F3"/>
          </a:solidFill>
          <a:ln>
            <a:solidFill>
              <a:srgbClr val="E5E0D2"/>
            </a:solidFill>
          </a:ln>
        </p:spPr>
        <p:txBody>
          <a:bodyPr lIns="45719" rIns="45719"/>
          <a:lstStyle/>
          <a:p>
            <a:pPr/>
          </a:p>
        </p:txBody>
      </p:sp>
      <p:sp>
        <p:nvSpPr>
          <p:cNvPr id="388" name="Text 63"/>
          <p:cNvSpPr txBox="1"/>
          <p:nvPr/>
        </p:nvSpPr>
        <p:spPr>
          <a:xfrm>
            <a:off x="904874" y="8444804"/>
            <a:ext cx="3919396"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900">
                <a:solidFill>
                  <a:srgbClr val="876D4B"/>
                </a:solidFill>
                <a:latin typeface="Tahoma"/>
                <a:ea typeface="Tahoma"/>
                <a:cs typeface="Tahoma"/>
                <a:sym typeface="Tahoma"/>
              </a:defRPr>
            </a:lvl1pPr>
          </a:lstStyle>
          <a:p>
            <a:pPr/>
            <a:r>
              <a:t>UAE REFERENCE FACILITY</a:t>
            </a:r>
          </a:p>
        </p:txBody>
      </p:sp>
      <p:sp>
        <p:nvSpPr>
          <p:cNvPr id="389" name="Text 64"/>
          <p:cNvSpPr txBox="1"/>
          <p:nvPr/>
        </p:nvSpPr>
        <p:spPr>
          <a:xfrm>
            <a:off x="904874" y="8656240"/>
            <a:ext cx="3919396"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433626"/>
                </a:solidFill>
                <a:latin typeface="Tahoma"/>
                <a:ea typeface="Tahoma"/>
                <a:cs typeface="Tahoma"/>
                <a:sym typeface="Tahoma"/>
              </a:defRPr>
            </a:lvl1pPr>
          </a:lstStyle>
          <a:p>
            <a:pPr/>
            <a:r>
              <a:t>GSK Vaccine Hub, AD</a:t>
            </a:r>
          </a:p>
        </p:txBody>
      </p:sp>
      <p:sp>
        <p:nvSpPr>
          <p:cNvPr id="390" name="Text 65"/>
          <p:cNvSpPr txBox="1"/>
          <p:nvPr/>
        </p:nvSpPr>
        <p:spPr>
          <a:xfrm>
            <a:off x="904874" y="8924825"/>
            <a:ext cx="3919396" cy="23812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1100">
                <a:solidFill>
                  <a:srgbClr val="57534A"/>
                </a:solidFill>
                <a:latin typeface="Tahoma"/>
                <a:ea typeface="Tahoma"/>
                <a:cs typeface="Tahoma"/>
                <a:sym typeface="Tahoma"/>
              </a:defRPr>
            </a:lvl1pPr>
          </a:lstStyle>
          <a:p>
            <a:pPr/>
            <a:r>
              <a:t>2,000 m² · -80°C to +25°C · 60,000 pallets</a:t>
            </a:r>
          </a:p>
        </p:txBody>
      </p:sp>
      <p:sp>
        <p:nvSpPr>
          <p:cNvPr id="391" name="Shape 66"/>
          <p:cNvSpPr/>
          <p:nvPr/>
        </p:nvSpPr>
        <p:spPr>
          <a:xfrm>
            <a:off x="4986337" y="8330504"/>
            <a:ext cx="4090988" cy="908646"/>
          </a:xfrm>
          <a:prstGeom prst="rect">
            <a:avLst/>
          </a:prstGeom>
          <a:solidFill>
            <a:srgbClr val="F8F7F3"/>
          </a:solidFill>
          <a:ln>
            <a:solidFill>
              <a:srgbClr val="E5E0D2"/>
            </a:solidFill>
          </a:ln>
        </p:spPr>
        <p:txBody>
          <a:bodyPr lIns="45719" rIns="45719"/>
          <a:lstStyle/>
          <a:p>
            <a:pPr/>
          </a:p>
        </p:txBody>
      </p:sp>
      <p:sp>
        <p:nvSpPr>
          <p:cNvPr id="392" name="Text 67"/>
          <p:cNvSpPr txBox="1"/>
          <p:nvPr/>
        </p:nvSpPr>
        <p:spPr>
          <a:xfrm>
            <a:off x="5129212" y="8444804"/>
            <a:ext cx="3919395"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900">
                <a:solidFill>
                  <a:srgbClr val="876D4B"/>
                </a:solidFill>
                <a:latin typeface="Tahoma"/>
                <a:ea typeface="Tahoma"/>
                <a:cs typeface="Tahoma"/>
                <a:sym typeface="Tahoma"/>
              </a:defRPr>
            </a:lvl1pPr>
          </a:lstStyle>
          <a:p>
            <a:pPr/>
            <a:r>
              <a:t>UAE REFERENCE FACILITY</a:t>
            </a:r>
          </a:p>
        </p:txBody>
      </p:sp>
      <p:sp>
        <p:nvSpPr>
          <p:cNvPr id="393" name="Text 68"/>
          <p:cNvSpPr txBox="1"/>
          <p:nvPr/>
        </p:nvSpPr>
        <p:spPr>
          <a:xfrm>
            <a:off x="5129212" y="8656240"/>
            <a:ext cx="3919395"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433626"/>
                </a:solidFill>
                <a:latin typeface="Tahoma"/>
                <a:ea typeface="Tahoma"/>
                <a:cs typeface="Tahoma"/>
                <a:sym typeface="Tahoma"/>
              </a:defRPr>
            </a:lvl1pPr>
          </a:lstStyle>
          <a:p>
            <a:pPr/>
            <a:r>
              <a:t>Kuehne+Nagel, Dubai South</a:t>
            </a:r>
          </a:p>
        </p:txBody>
      </p:sp>
      <p:sp>
        <p:nvSpPr>
          <p:cNvPr id="394" name="Text 69"/>
          <p:cNvSpPr txBox="1"/>
          <p:nvPr/>
        </p:nvSpPr>
        <p:spPr>
          <a:xfrm>
            <a:off x="5129212" y="8924825"/>
            <a:ext cx="3919395" cy="23812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1100">
                <a:solidFill>
                  <a:srgbClr val="57534A"/>
                </a:solidFill>
                <a:latin typeface="Tahoma"/>
                <a:ea typeface="Tahoma"/>
                <a:cs typeface="Tahoma"/>
                <a:sym typeface="Tahoma"/>
              </a:defRPr>
            </a:lvl1pPr>
          </a:lstStyle>
          <a:p>
            <a:pPr/>
            <a:r>
              <a:t>40,000 m² · 2–8°C cold chain · 50,000 pallets</a:t>
            </a:r>
          </a:p>
        </p:txBody>
      </p:sp>
      <p:sp>
        <p:nvSpPr>
          <p:cNvPr id="395" name="Shape 70"/>
          <p:cNvSpPr/>
          <p:nvPr/>
        </p:nvSpPr>
        <p:spPr>
          <a:xfrm>
            <a:off x="9210674" y="8330504"/>
            <a:ext cx="4090989" cy="908646"/>
          </a:xfrm>
          <a:prstGeom prst="rect">
            <a:avLst/>
          </a:prstGeom>
          <a:solidFill>
            <a:srgbClr val="F8F7F3"/>
          </a:solidFill>
          <a:ln>
            <a:solidFill>
              <a:srgbClr val="E5E0D2"/>
            </a:solidFill>
          </a:ln>
        </p:spPr>
        <p:txBody>
          <a:bodyPr lIns="45719" rIns="45719"/>
          <a:lstStyle/>
          <a:p>
            <a:pPr/>
          </a:p>
        </p:txBody>
      </p:sp>
      <p:sp>
        <p:nvSpPr>
          <p:cNvPr id="396" name="Text 71"/>
          <p:cNvSpPr txBox="1"/>
          <p:nvPr/>
        </p:nvSpPr>
        <p:spPr>
          <a:xfrm>
            <a:off x="9353549" y="8444804"/>
            <a:ext cx="3919396"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900">
                <a:solidFill>
                  <a:srgbClr val="876D4B"/>
                </a:solidFill>
                <a:latin typeface="Tahoma"/>
                <a:ea typeface="Tahoma"/>
                <a:cs typeface="Tahoma"/>
                <a:sym typeface="Tahoma"/>
              </a:defRPr>
            </a:lvl1pPr>
          </a:lstStyle>
          <a:p>
            <a:pPr/>
            <a:r>
              <a:t>UAE REFERENCE FACILITY</a:t>
            </a:r>
          </a:p>
        </p:txBody>
      </p:sp>
      <p:sp>
        <p:nvSpPr>
          <p:cNvPr id="397" name="Text 72"/>
          <p:cNvSpPr txBox="1"/>
          <p:nvPr/>
        </p:nvSpPr>
        <p:spPr>
          <a:xfrm>
            <a:off x="9353549" y="8656240"/>
            <a:ext cx="3919396"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433626"/>
                </a:solidFill>
                <a:latin typeface="Tahoma"/>
                <a:ea typeface="Tahoma"/>
                <a:cs typeface="Tahoma"/>
                <a:sym typeface="Tahoma"/>
              </a:defRPr>
            </a:lvl1pPr>
          </a:lstStyle>
          <a:p>
            <a:pPr/>
            <a:r>
              <a:t>MPC Healthcare, DWC</a:t>
            </a:r>
          </a:p>
        </p:txBody>
      </p:sp>
      <p:sp>
        <p:nvSpPr>
          <p:cNvPr id="398" name="Text 73"/>
          <p:cNvSpPr txBox="1"/>
          <p:nvPr/>
        </p:nvSpPr>
        <p:spPr>
          <a:xfrm>
            <a:off x="9353549" y="8924825"/>
            <a:ext cx="3919396" cy="23812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1100">
                <a:solidFill>
                  <a:srgbClr val="57534A"/>
                </a:solidFill>
                <a:latin typeface="Tahoma"/>
                <a:ea typeface="Tahoma"/>
                <a:cs typeface="Tahoma"/>
                <a:sym typeface="Tahoma"/>
              </a:defRPr>
            </a:lvl1pPr>
          </a:lstStyle>
          <a:p>
            <a:pPr/>
            <a:r>
              <a:t>14,600 m² · cold chain + frozen · 17,000 pallets</a:t>
            </a:r>
          </a:p>
        </p:txBody>
      </p:sp>
      <p:sp>
        <p:nvSpPr>
          <p:cNvPr id="399" name="Shape 74"/>
          <p:cNvSpPr/>
          <p:nvPr/>
        </p:nvSpPr>
        <p:spPr>
          <a:xfrm>
            <a:off x="13435012" y="8330504"/>
            <a:ext cx="4090988" cy="908646"/>
          </a:xfrm>
          <a:prstGeom prst="rect">
            <a:avLst/>
          </a:prstGeom>
          <a:solidFill>
            <a:srgbClr val="433626"/>
          </a:solidFill>
          <a:ln w="12700">
            <a:miter lim="400000"/>
          </a:ln>
        </p:spPr>
        <p:txBody>
          <a:bodyPr lIns="45719" rIns="45719"/>
          <a:lstStyle/>
          <a:p>
            <a:pPr/>
          </a:p>
        </p:txBody>
      </p:sp>
      <p:sp>
        <p:nvSpPr>
          <p:cNvPr id="400" name="Text 75"/>
          <p:cNvSpPr txBox="1"/>
          <p:nvPr/>
        </p:nvSpPr>
        <p:spPr>
          <a:xfrm>
            <a:off x="13587412" y="8435279"/>
            <a:ext cx="3899773" cy="21143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900">
                <a:solidFill>
                  <a:srgbClr val="C2B59B"/>
                </a:solidFill>
                <a:latin typeface="Tahoma"/>
                <a:ea typeface="Tahoma"/>
                <a:cs typeface="Tahoma"/>
                <a:sym typeface="Tahoma"/>
              </a:defRPr>
            </a:lvl1pPr>
          </a:lstStyle>
          <a:p>
            <a:pPr/>
            <a:r>
              <a:t>COLD‑CHAIN PREMIUM VS AMBIENT</a:t>
            </a:r>
          </a:p>
        </p:txBody>
      </p:sp>
      <p:sp>
        <p:nvSpPr>
          <p:cNvPr id="401" name="Text 76"/>
          <p:cNvSpPr txBox="1"/>
          <p:nvPr/>
        </p:nvSpPr>
        <p:spPr>
          <a:xfrm>
            <a:off x="13587412" y="8646715"/>
            <a:ext cx="3899773" cy="466726"/>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50000"/>
              </a:lnSpc>
              <a:defRPr sz="1100">
                <a:solidFill>
                  <a:srgbClr val="C2B59B"/>
                </a:solidFill>
                <a:latin typeface="Tahoma"/>
                <a:ea typeface="Tahoma"/>
                <a:cs typeface="Tahoma"/>
                <a:sym typeface="Tahoma"/>
              </a:defRPr>
            </a:lvl1pPr>
          </a:lstStyle>
          <a:p>
            <a:pPr/>
            <a:r>
              <a:t>Ambient 1.0× · Cold 1.4–1.6× · Frozen 2.0–2.5× · Deep frozen 3.5–5.0×</a:t>
            </a:r>
          </a:p>
        </p:txBody>
      </p:sp>
      <p:sp>
        <p:nvSpPr>
          <p:cNvPr id="402" name="Shape 77"/>
          <p:cNvSpPr/>
          <p:nvPr/>
        </p:nvSpPr>
        <p:spPr>
          <a:xfrm>
            <a:off x="762000" y="8628062"/>
            <a:ext cx="16764000" cy="12701"/>
          </a:xfrm>
          <a:prstGeom prst="rect">
            <a:avLst/>
          </a:prstGeom>
          <a:solidFill>
            <a:srgbClr val="E5E0D2"/>
          </a:solidFill>
          <a:ln w="12700">
            <a:miter lim="400000"/>
          </a:ln>
        </p:spPr>
        <p:txBody>
          <a:bodyPr lIns="45719" rIns="45719"/>
          <a:lstStyle/>
          <a:p>
            <a:pPr/>
          </a:p>
        </p:txBody>
      </p:sp>
      <p:sp>
        <p:nvSpPr>
          <p:cNvPr id="403" name="Text 80"/>
          <p:cNvSpPr txBox="1"/>
          <p:nvPr/>
        </p:nvSpPr>
        <p:spPr>
          <a:xfrm>
            <a:off x="17225615" y="9003059"/>
            <a:ext cx="3765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600">
                <a:solidFill>
                  <a:srgbClr val="433626"/>
                </a:solidFill>
                <a:latin typeface="Tahoma"/>
                <a:ea typeface="Tahoma"/>
                <a:cs typeface="Tahoma"/>
                <a:sym typeface="Tahoma"/>
              </a:defRPr>
            </a:lvl1pPr>
          </a:lstStyle>
          <a:p>
            <a:pPr/>
            <a:r>
              <a:t>10</a:t>
            </a:r>
          </a:p>
        </p:txBody>
      </p:sp>
      <p:pic>
        <p:nvPicPr>
          <p:cNvPr id="404"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
        <p:nvSpPr>
          <p:cNvPr id="405" name="Text 47"/>
          <p:cNvSpPr txBox="1"/>
          <p:nvPr/>
        </p:nvSpPr>
        <p:spPr>
          <a:xfrm>
            <a:off x="14181286" y="9791700"/>
            <a:ext cx="2821716"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9A9A9A"/>
                </a:solidFill>
                <a:latin typeface="Tahoma"/>
                <a:ea typeface="Tahoma"/>
                <a:cs typeface="Tahoma"/>
                <a:sym typeface="Tahoma"/>
              </a:defRPr>
            </a:lvl1pPr>
          </a:lstStyle>
          <a:p>
            <a:pPr/>
            <a:r>
              <a:t>STRICTLY CONFIDENTIAL</a:t>
            </a:r>
          </a:p>
        </p:txBody>
      </p:sp>
      <p:sp>
        <p:nvSpPr>
          <p:cNvPr id="406" name="Text 48"/>
          <p:cNvSpPr txBox="1"/>
          <p:nvPr/>
        </p:nvSpPr>
        <p:spPr>
          <a:xfrm>
            <a:off x="17225615" y="9765059"/>
            <a:ext cx="3765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600">
                <a:solidFill>
                  <a:srgbClr val="433626"/>
                </a:solidFill>
                <a:latin typeface="Tahoma"/>
                <a:ea typeface="Tahoma"/>
                <a:cs typeface="Tahoma"/>
                <a:sym typeface="Tahoma"/>
              </a:defRPr>
            </a:lvl1pPr>
          </a:lstStyle>
          <a:p>
            <a:pPr/>
            <a:r>
              <a:t>10</a:t>
            </a:r>
          </a:p>
        </p:txBody>
      </p:sp>
      <p:sp>
        <p:nvSpPr>
          <p:cNvPr id="407" name="Shape 45"/>
          <p:cNvSpPr/>
          <p:nvPr/>
        </p:nvSpPr>
        <p:spPr>
          <a:xfrm>
            <a:off x="762000" y="9390062"/>
            <a:ext cx="16764000" cy="12701"/>
          </a:xfrm>
          <a:prstGeom prst="rect">
            <a:avLst/>
          </a:prstGeom>
          <a:solidFill>
            <a:srgbClr val="E5E0D2"/>
          </a:solidFill>
          <a:ln w="12700">
            <a:miter lim="400000"/>
          </a:ln>
        </p:spPr>
        <p:txBody>
          <a:bodyPr lIns="45719" rIns="45719"/>
          <a:lstStyle/>
          <a:p>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409" name="Text 2"/>
          <p:cNvSpPr txBox="1"/>
          <p:nvPr/>
        </p:nvSpPr>
        <p:spPr>
          <a:xfrm>
            <a:off x="1066799" y="2190749"/>
            <a:ext cx="16639034" cy="41146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600" sz="2100">
                <a:solidFill>
                  <a:srgbClr val="876D4B"/>
                </a:solidFill>
                <a:latin typeface="Tahoma"/>
                <a:ea typeface="Tahoma"/>
                <a:cs typeface="Tahoma"/>
                <a:sym typeface="Tahoma"/>
              </a:defRPr>
            </a:lvl1pPr>
          </a:lstStyle>
          <a:p>
            <a:pPr/>
            <a:r>
              <a:t>OPPORTUNITY #3 · CRITICAL INPUTS &amp; STORAGE</a:t>
            </a:r>
          </a:p>
        </p:txBody>
      </p:sp>
      <p:sp>
        <p:nvSpPr>
          <p:cNvPr id="410" name="Text 3"/>
          <p:cNvSpPr txBox="1"/>
          <p:nvPr/>
        </p:nvSpPr>
        <p:spPr>
          <a:xfrm>
            <a:off x="1066799" y="2868909"/>
            <a:ext cx="16639034" cy="470713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95000"/>
              </a:lnSpc>
              <a:defRPr spc="-400" sz="12900">
                <a:solidFill>
                  <a:srgbClr val="433626"/>
                </a:solidFill>
                <a:latin typeface="Tahoma"/>
                <a:ea typeface="Tahoma"/>
                <a:cs typeface="Tahoma"/>
                <a:sym typeface="Tahoma"/>
              </a:defRPr>
            </a:lvl1pPr>
          </a:lstStyle>
          <a:p>
            <a:pPr/>
            <a:r>
              <a:t>Critical minerals processing and refining</a:t>
            </a:r>
          </a:p>
        </p:txBody>
      </p:sp>
      <p:sp>
        <p:nvSpPr>
          <p:cNvPr id="411" name="Shape 4"/>
          <p:cNvSpPr/>
          <p:nvPr/>
        </p:nvSpPr>
        <p:spPr>
          <a:xfrm>
            <a:off x="1066800" y="7841158"/>
            <a:ext cx="16154400" cy="25401"/>
          </a:xfrm>
          <a:prstGeom prst="rect">
            <a:avLst/>
          </a:prstGeom>
          <a:solidFill>
            <a:srgbClr val="C2B59B"/>
          </a:solidFill>
          <a:ln w="12700">
            <a:miter lim="400000"/>
          </a:ln>
        </p:spPr>
        <p:txBody>
          <a:bodyPr lIns="45719" rIns="45719"/>
          <a:lstStyle/>
          <a:p>
            <a:pPr/>
          </a:p>
        </p:txBody>
      </p:sp>
      <p:sp>
        <p:nvSpPr>
          <p:cNvPr id="412" name="Text 5"/>
          <p:cNvSpPr txBox="1"/>
          <p:nvPr/>
        </p:nvSpPr>
        <p:spPr>
          <a:xfrm>
            <a:off x="1066800" y="7991971"/>
            <a:ext cx="14716125" cy="8382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86968">
              <a:lnSpc>
                <a:spcPct val="140000"/>
              </a:lnSpc>
              <a:defRPr sz="2134">
                <a:solidFill>
                  <a:srgbClr val="57534A"/>
                </a:solidFill>
                <a:latin typeface="Tahoma"/>
                <a:ea typeface="Tahoma"/>
                <a:cs typeface="Tahoma"/>
                <a:sym typeface="Tahoma"/>
              </a:defRPr>
            </a:lvl1pPr>
          </a:lstStyle>
          <a:p>
            <a:pPr/>
            <a:r>
              <a:t>Cluster‑anchor opportunity supporting Advanced Metals; addresses China‑diversification demand from Western customers seeking non‑Chinese midstream capacity.</a:t>
            </a:r>
          </a:p>
        </p:txBody>
      </p:sp>
      <p:sp>
        <p:nvSpPr>
          <p:cNvPr id="413" name="Shape 6"/>
          <p:cNvSpPr/>
          <p:nvPr/>
        </p:nvSpPr>
        <p:spPr>
          <a:xfrm>
            <a:off x="1066800" y="8955583"/>
            <a:ext cx="16154400" cy="12701"/>
          </a:xfrm>
          <a:prstGeom prst="rect">
            <a:avLst/>
          </a:prstGeom>
          <a:solidFill>
            <a:srgbClr val="E5E0D2"/>
          </a:solidFill>
          <a:ln w="12700">
            <a:miter lim="400000"/>
          </a:ln>
        </p:spPr>
        <p:txBody>
          <a:bodyPr lIns="45719" rIns="45719"/>
          <a:lstStyle/>
          <a:p>
            <a:pPr/>
          </a:p>
        </p:txBody>
      </p:sp>
      <p:sp>
        <p:nvSpPr>
          <p:cNvPr id="414" name="Text 7"/>
          <p:cNvSpPr txBox="1"/>
          <p:nvPr/>
        </p:nvSpPr>
        <p:spPr>
          <a:xfrm>
            <a:off x="1066800" y="9195296"/>
            <a:ext cx="7447023"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600">
                <a:solidFill>
                  <a:srgbClr val="9A9A9A"/>
                </a:solidFill>
                <a:latin typeface="Tahoma"/>
                <a:ea typeface="Tahoma"/>
                <a:cs typeface="Tahoma"/>
                <a:sym typeface="Tahoma"/>
              </a:defRPr>
            </a:lvl1pPr>
          </a:lstStyle>
          <a:p>
            <a:pPr/>
            <a:r>
              <a:t>STRICTLY CONFIDENTIAL · DRAFT FOR DISCUSSION</a:t>
            </a:r>
          </a:p>
        </p:txBody>
      </p:sp>
      <p:sp>
        <p:nvSpPr>
          <p:cNvPr id="415" name="Text 8"/>
          <p:cNvSpPr txBox="1"/>
          <p:nvPr/>
        </p:nvSpPr>
        <p:spPr>
          <a:xfrm>
            <a:off x="16878895" y="9195296"/>
            <a:ext cx="418505"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600">
                <a:solidFill>
                  <a:srgbClr val="433626"/>
                </a:solidFill>
                <a:latin typeface="Tahoma"/>
                <a:ea typeface="Tahoma"/>
                <a:cs typeface="Tahoma"/>
                <a:sym typeface="Tahoma"/>
              </a:defRPr>
            </a:lvl1pPr>
          </a:lstStyle>
          <a:p>
            <a:pPr/>
            <a:r>
              <a:t>11</a:t>
            </a:r>
          </a:p>
        </p:txBody>
      </p:sp>
      <p:pic>
        <p:nvPicPr>
          <p:cNvPr id="416"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418" name="Text 1"/>
          <p:cNvSpPr txBox="1"/>
          <p:nvPr/>
        </p:nvSpPr>
        <p:spPr>
          <a:xfrm>
            <a:off x="761999" y="266699"/>
            <a:ext cx="16246604"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CRITICAL INPUTS &amp; STORAGE · OPPORTUNITY #3</a:t>
            </a:r>
          </a:p>
        </p:txBody>
      </p:sp>
      <p:sp>
        <p:nvSpPr>
          <p:cNvPr id="419" name="Text 2"/>
          <p:cNvSpPr txBox="1"/>
          <p:nvPr/>
        </p:nvSpPr>
        <p:spPr>
          <a:xfrm>
            <a:off x="761999" y="659110"/>
            <a:ext cx="15893416" cy="9981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32104">
              <a:lnSpc>
                <a:spcPct val="120000"/>
              </a:lnSpc>
              <a:defRPr b="1" spc="-91" sz="2821">
                <a:solidFill>
                  <a:srgbClr val="433626"/>
                </a:solidFill>
                <a:latin typeface="Tahoma"/>
                <a:ea typeface="Tahoma"/>
                <a:cs typeface="Tahoma"/>
                <a:sym typeface="Tahoma"/>
              </a:defRPr>
            </a:lvl1pPr>
          </a:lstStyle>
          <a:p>
            <a:pPr/>
            <a:r>
              <a:t>Locating critical minerals smelting and refining plant in the Megazone enables the UAE to anchor a durable role in the global critical‑minerals value chain</a:t>
            </a:r>
          </a:p>
        </p:txBody>
      </p:sp>
      <p:sp>
        <p:nvSpPr>
          <p:cNvPr id="420" name="Shape 5"/>
          <p:cNvSpPr/>
          <p:nvPr/>
        </p:nvSpPr>
        <p:spPr>
          <a:xfrm>
            <a:off x="761999" y="2400300"/>
            <a:ext cx="3307062" cy="742950"/>
          </a:xfrm>
          <a:prstGeom prst="rect">
            <a:avLst/>
          </a:prstGeom>
          <a:solidFill>
            <a:srgbClr val="F8F7F3"/>
          </a:solidFill>
          <a:ln>
            <a:solidFill>
              <a:srgbClr val="E5E0D2"/>
            </a:solidFill>
          </a:ln>
        </p:spPr>
        <p:txBody>
          <a:bodyPr lIns="45719" rIns="45719"/>
          <a:lstStyle/>
          <a:p>
            <a:pPr/>
          </a:p>
        </p:txBody>
      </p:sp>
      <p:sp>
        <p:nvSpPr>
          <p:cNvPr id="421" name="Text 6"/>
          <p:cNvSpPr txBox="1"/>
          <p:nvPr/>
        </p:nvSpPr>
        <p:spPr>
          <a:xfrm>
            <a:off x="981074" y="2581275"/>
            <a:ext cx="2987174" cy="4191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1900">
                <a:solidFill>
                  <a:srgbClr val="9A9A9A"/>
                </a:solidFill>
                <a:latin typeface="Tahoma"/>
                <a:ea typeface="Tahoma"/>
                <a:cs typeface="Tahoma"/>
                <a:sym typeface="Tahoma"/>
              </a:defRPr>
            </a:lvl1pPr>
          </a:lstStyle>
          <a:p>
            <a:pPr/>
            <a:r>
              <a:t>Exploration / Mining</a:t>
            </a:r>
          </a:p>
        </p:txBody>
      </p:sp>
      <p:sp>
        <p:nvSpPr>
          <p:cNvPr id="422" name="Shape 7"/>
          <p:cNvSpPr/>
          <p:nvPr/>
        </p:nvSpPr>
        <p:spPr>
          <a:xfrm>
            <a:off x="4126210" y="2400300"/>
            <a:ext cx="3307061" cy="742950"/>
          </a:xfrm>
          <a:prstGeom prst="rect">
            <a:avLst/>
          </a:prstGeom>
          <a:solidFill>
            <a:srgbClr val="F8F7F3"/>
          </a:solidFill>
          <a:ln>
            <a:solidFill>
              <a:srgbClr val="E5E0D2"/>
            </a:solidFill>
          </a:ln>
        </p:spPr>
        <p:txBody>
          <a:bodyPr lIns="45719" rIns="45719"/>
          <a:lstStyle/>
          <a:p>
            <a:pPr/>
          </a:p>
        </p:txBody>
      </p:sp>
      <p:sp>
        <p:nvSpPr>
          <p:cNvPr id="423" name="Text 8"/>
          <p:cNvSpPr txBox="1"/>
          <p:nvPr/>
        </p:nvSpPr>
        <p:spPr>
          <a:xfrm>
            <a:off x="4478635" y="2581275"/>
            <a:ext cx="2853823" cy="4191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1900">
                <a:solidFill>
                  <a:srgbClr val="9A9A9A"/>
                </a:solidFill>
                <a:latin typeface="Tahoma"/>
                <a:ea typeface="Tahoma"/>
                <a:cs typeface="Tahoma"/>
                <a:sym typeface="Tahoma"/>
              </a:defRPr>
            </a:lvl1pPr>
          </a:lstStyle>
          <a:p>
            <a:pPr/>
            <a:r>
              <a:t>Beneficiation</a:t>
            </a:r>
          </a:p>
        </p:txBody>
      </p:sp>
      <p:sp>
        <p:nvSpPr>
          <p:cNvPr id="424" name="Shape 9"/>
          <p:cNvSpPr/>
          <p:nvPr/>
        </p:nvSpPr>
        <p:spPr>
          <a:xfrm>
            <a:off x="7490421" y="2400300"/>
            <a:ext cx="3307111" cy="742950"/>
          </a:xfrm>
          <a:prstGeom prst="rect">
            <a:avLst/>
          </a:prstGeom>
          <a:solidFill>
            <a:srgbClr val="433626"/>
          </a:solidFill>
          <a:ln>
            <a:solidFill>
              <a:srgbClr val="433626"/>
            </a:solidFill>
          </a:ln>
        </p:spPr>
        <p:txBody>
          <a:bodyPr lIns="45719" rIns="45719"/>
          <a:lstStyle/>
          <a:p>
            <a:pPr/>
          </a:p>
        </p:txBody>
      </p:sp>
      <p:sp>
        <p:nvSpPr>
          <p:cNvPr id="425" name="Text 10"/>
          <p:cNvSpPr txBox="1"/>
          <p:nvPr/>
        </p:nvSpPr>
        <p:spPr>
          <a:xfrm>
            <a:off x="7842846" y="2581275"/>
            <a:ext cx="2853874" cy="4191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1900">
                <a:solidFill>
                  <a:srgbClr val="F2F0EB"/>
                </a:solidFill>
                <a:latin typeface="Tahoma"/>
                <a:ea typeface="Tahoma"/>
                <a:cs typeface="Tahoma"/>
                <a:sym typeface="Tahoma"/>
              </a:defRPr>
            </a:lvl1pPr>
          </a:lstStyle>
          <a:p>
            <a:pPr/>
            <a:r>
              <a:t>Smelting &amp; Refining</a:t>
            </a:r>
          </a:p>
        </p:txBody>
      </p:sp>
      <p:sp>
        <p:nvSpPr>
          <p:cNvPr id="426" name="Shape 11"/>
          <p:cNvSpPr/>
          <p:nvPr/>
        </p:nvSpPr>
        <p:spPr>
          <a:xfrm>
            <a:off x="10854679" y="2400300"/>
            <a:ext cx="3307062" cy="742950"/>
          </a:xfrm>
          <a:prstGeom prst="rect">
            <a:avLst/>
          </a:prstGeom>
          <a:solidFill>
            <a:srgbClr val="F8F7F3"/>
          </a:solidFill>
          <a:ln>
            <a:solidFill>
              <a:srgbClr val="E5E0D2"/>
            </a:solidFill>
          </a:ln>
        </p:spPr>
        <p:txBody>
          <a:bodyPr lIns="45719" rIns="45719"/>
          <a:lstStyle/>
          <a:p>
            <a:pPr/>
          </a:p>
        </p:txBody>
      </p:sp>
      <p:sp>
        <p:nvSpPr>
          <p:cNvPr id="427" name="Text 12"/>
          <p:cNvSpPr txBox="1"/>
          <p:nvPr/>
        </p:nvSpPr>
        <p:spPr>
          <a:xfrm>
            <a:off x="11207105" y="2581275"/>
            <a:ext cx="2853823" cy="4191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1900">
                <a:solidFill>
                  <a:srgbClr val="9A9A9A"/>
                </a:solidFill>
                <a:latin typeface="Tahoma"/>
                <a:ea typeface="Tahoma"/>
                <a:cs typeface="Tahoma"/>
                <a:sym typeface="Tahoma"/>
              </a:defRPr>
            </a:lvl1pPr>
          </a:lstStyle>
          <a:p>
            <a:pPr/>
            <a:r>
              <a:t>Advanced Materials</a:t>
            </a:r>
          </a:p>
        </p:txBody>
      </p:sp>
      <p:sp>
        <p:nvSpPr>
          <p:cNvPr id="428" name="Shape 13"/>
          <p:cNvSpPr/>
          <p:nvPr/>
        </p:nvSpPr>
        <p:spPr>
          <a:xfrm>
            <a:off x="14218890" y="2400300"/>
            <a:ext cx="3307061" cy="742950"/>
          </a:xfrm>
          <a:prstGeom prst="rect">
            <a:avLst/>
          </a:prstGeom>
          <a:solidFill>
            <a:srgbClr val="F8F7F3"/>
          </a:solidFill>
          <a:ln>
            <a:solidFill>
              <a:srgbClr val="E5E0D2"/>
            </a:solidFill>
          </a:ln>
        </p:spPr>
        <p:txBody>
          <a:bodyPr lIns="45719" rIns="45719"/>
          <a:lstStyle/>
          <a:p>
            <a:pPr/>
          </a:p>
        </p:txBody>
      </p:sp>
      <p:sp>
        <p:nvSpPr>
          <p:cNvPr id="429" name="Text 14"/>
          <p:cNvSpPr txBox="1"/>
          <p:nvPr/>
        </p:nvSpPr>
        <p:spPr>
          <a:xfrm>
            <a:off x="14571315" y="2581275"/>
            <a:ext cx="2853823" cy="4191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z="1900">
                <a:solidFill>
                  <a:srgbClr val="9A9A9A"/>
                </a:solidFill>
                <a:latin typeface="Tahoma"/>
                <a:ea typeface="Tahoma"/>
                <a:cs typeface="Tahoma"/>
                <a:sym typeface="Tahoma"/>
              </a:defRPr>
            </a:lvl1pPr>
          </a:lstStyle>
          <a:p>
            <a:pPr/>
            <a:r>
              <a:t>Recycling / Recovery</a:t>
            </a:r>
          </a:p>
        </p:txBody>
      </p:sp>
      <p:sp>
        <p:nvSpPr>
          <p:cNvPr id="430" name="Text 15"/>
          <p:cNvSpPr txBox="1"/>
          <p:nvPr/>
        </p:nvSpPr>
        <p:spPr>
          <a:xfrm>
            <a:off x="762000" y="3371850"/>
            <a:ext cx="3312099" cy="5334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13816">
              <a:lnSpc>
                <a:spcPct val="130000"/>
              </a:lnSpc>
              <a:defRPr b="1" sz="1335">
                <a:solidFill>
                  <a:srgbClr val="433626"/>
                </a:solidFill>
                <a:latin typeface="Tahoma"/>
                <a:ea typeface="Tahoma"/>
                <a:cs typeface="Tahoma"/>
                <a:sym typeface="Tahoma"/>
              </a:defRPr>
            </a:lvl1pPr>
          </a:lstStyle>
          <a:p>
            <a:pPr/>
            <a:r>
              <a:t>Upstream — Ore extraction (Li, Co, Ni)</a:t>
            </a:r>
          </a:p>
        </p:txBody>
      </p:sp>
      <p:sp>
        <p:nvSpPr>
          <p:cNvPr id="431" name="Text 16"/>
          <p:cNvSpPr txBox="1"/>
          <p:nvPr/>
        </p:nvSpPr>
        <p:spPr>
          <a:xfrm>
            <a:off x="761999" y="4000500"/>
            <a:ext cx="960192" cy="36195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40663">
              <a:defRPr sz="2025">
                <a:solidFill>
                  <a:srgbClr val="433626"/>
                </a:solidFill>
                <a:latin typeface="Tahoma"/>
                <a:ea typeface="Tahoma"/>
                <a:cs typeface="Tahoma"/>
                <a:sym typeface="Tahoma"/>
              </a:defRPr>
            </a:lvl1pPr>
          </a:lstStyle>
          <a:p>
            <a:pPr/>
            <a:r>
              <a:t>$2025</a:t>
            </a:r>
          </a:p>
        </p:txBody>
      </p:sp>
      <p:sp>
        <p:nvSpPr>
          <p:cNvPr id="432" name="Text 17"/>
          <p:cNvSpPr txBox="1"/>
          <p:nvPr/>
        </p:nvSpPr>
        <p:spPr>
          <a:xfrm>
            <a:off x="1741240" y="4079875"/>
            <a:ext cx="703065" cy="3048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500">
                <a:solidFill>
                  <a:srgbClr val="876D4B"/>
                </a:solidFill>
                <a:latin typeface="Tahoma"/>
                <a:ea typeface="Tahoma"/>
                <a:cs typeface="Tahoma"/>
                <a:sym typeface="Tahoma"/>
              </a:defRPr>
            </a:lvl1pPr>
          </a:lstStyle>
          <a:p>
            <a:pPr/>
            <a:r>
              <a:t>+15%</a:t>
            </a:r>
          </a:p>
        </p:txBody>
      </p:sp>
      <p:sp>
        <p:nvSpPr>
          <p:cNvPr id="433" name="Text 18"/>
          <p:cNvSpPr txBox="1"/>
          <p:nvPr/>
        </p:nvSpPr>
        <p:spPr>
          <a:xfrm>
            <a:off x="762000" y="4479924"/>
            <a:ext cx="3312099" cy="51812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40000"/>
              </a:lnSpc>
              <a:defRPr b="1" sz="1248">
                <a:solidFill>
                  <a:srgbClr val="57534A"/>
                </a:solidFill>
                <a:latin typeface="Tahoma"/>
                <a:ea typeface="Tahoma"/>
                <a:cs typeface="Tahoma"/>
                <a:sym typeface="Tahoma"/>
              </a:defRPr>
            </a:pPr>
            <a:r>
              <a:t>Resource rent contracts </a:t>
            </a:r>
            <a:r>
              <a:rPr b="0"/>
              <a:t>— structural but cyclical.</a:t>
            </a:r>
          </a:p>
        </p:txBody>
      </p:sp>
      <p:sp>
        <p:nvSpPr>
          <p:cNvPr id="434" name="Text 19"/>
          <p:cNvSpPr txBox="1"/>
          <p:nvPr/>
        </p:nvSpPr>
        <p:spPr>
          <a:xfrm>
            <a:off x="762000" y="5093296"/>
            <a:ext cx="3312099" cy="51812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248">
                <a:solidFill>
                  <a:srgbClr val="57534A"/>
                </a:solidFill>
                <a:latin typeface="Tahoma"/>
                <a:ea typeface="Tahoma"/>
                <a:cs typeface="Tahoma"/>
                <a:sym typeface="Tahoma"/>
              </a:defRPr>
            </a:lvl1pPr>
          </a:lstStyle>
          <a:p>
            <a:pPr/>
            <a:r>
              <a:t>Leverage IRH, Orion JV, G2G deals (Pax Silica, USA, Argentina, DRC, Zambia).</a:t>
            </a:r>
          </a:p>
        </p:txBody>
      </p:sp>
      <p:sp>
        <p:nvSpPr>
          <p:cNvPr id="435" name="Shape 20"/>
          <p:cNvSpPr/>
          <p:nvPr/>
        </p:nvSpPr>
        <p:spPr>
          <a:xfrm>
            <a:off x="761999" y="6185446"/>
            <a:ext cx="1545384" cy="411461"/>
          </a:xfrm>
          <a:prstGeom prst="rect">
            <a:avLst/>
          </a:prstGeom>
          <a:solidFill>
            <a:srgbClr val="DDEBD8"/>
          </a:solidFill>
          <a:ln>
            <a:solidFill>
              <a:srgbClr val="9CC7A0"/>
            </a:solidFill>
          </a:ln>
        </p:spPr>
        <p:txBody>
          <a:bodyPr lIns="45719" rIns="45719"/>
          <a:lstStyle/>
          <a:p>
            <a:pPr/>
          </a:p>
        </p:txBody>
      </p:sp>
      <p:sp>
        <p:nvSpPr>
          <p:cNvPr id="436" name="Text 21"/>
          <p:cNvSpPr txBox="1"/>
          <p:nvPr/>
        </p:nvSpPr>
        <p:spPr>
          <a:xfrm>
            <a:off x="904874" y="6271171"/>
            <a:ext cx="1335834"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pc="100" sz="1300">
                <a:solidFill>
                  <a:srgbClr val="2C5530"/>
                </a:solidFill>
                <a:latin typeface="Tahoma"/>
                <a:ea typeface="Tahoma"/>
                <a:cs typeface="Tahoma"/>
                <a:sym typeface="Tahoma"/>
              </a:defRPr>
            </a:lvl1pPr>
          </a:lstStyle>
          <a:p>
            <a:pPr/>
            <a:r>
              <a:t>INDIRECT</a:t>
            </a:r>
          </a:p>
        </p:txBody>
      </p:sp>
      <p:sp>
        <p:nvSpPr>
          <p:cNvPr id="437" name="Text 22"/>
          <p:cNvSpPr txBox="1"/>
          <p:nvPr/>
        </p:nvSpPr>
        <p:spPr>
          <a:xfrm>
            <a:off x="4149080" y="3371850"/>
            <a:ext cx="3312100" cy="5334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13816">
              <a:lnSpc>
                <a:spcPct val="130000"/>
              </a:lnSpc>
              <a:defRPr b="1" sz="1335">
                <a:solidFill>
                  <a:srgbClr val="433626"/>
                </a:solidFill>
                <a:latin typeface="Tahoma"/>
                <a:ea typeface="Tahoma"/>
                <a:cs typeface="Tahoma"/>
                <a:sym typeface="Tahoma"/>
              </a:defRPr>
            </a:lvl1pPr>
          </a:lstStyle>
          <a:p>
            <a:pPr/>
            <a:r>
              <a:t>Midstream — Concentration (crushing, grinding)</a:t>
            </a:r>
          </a:p>
        </p:txBody>
      </p:sp>
      <p:sp>
        <p:nvSpPr>
          <p:cNvPr id="438" name="Text 23"/>
          <p:cNvSpPr txBox="1"/>
          <p:nvPr/>
        </p:nvSpPr>
        <p:spPr>
          <a:xfrm>
            <a:off x="4149080" y="4000500"/>
            <a:ext cx="960191" cy="36195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40663">
              <a:defRPr sz="2025">
                <a:solidFill>
                  <a:srgbClr val="433626"/>
                </a:solidFill>
                <a:latin typeface="Tahoma"/>
                <a:ea typeface="Tahoma"/>
                <a:cs typeface="Tahoma"/>
                <a:sym typeface="Tahoma"/>
              </a:defRPr>
            </a:lvl1pPr>
          </a:lstStyle>
          <a:p>
            <a:pPr/>
            <a:r>
              <a:t>$2025</a:t>
            </a:r>
          </a:p>
        </p:txBody>
      </p:sp>
      <p:sp>
        <p:nvSpPr>
          <p:cNvPr id="439" name="Text 24"/>
          <p:cNvSpPr txBox="1"/>
          <p:nvPr/>
        </p:nvSpPr>
        <p:spPr>
          <a:xfrm>
            <a:off x="5128319" y="4079875"/>
            <a:ext cx="581770" cy="3048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500">
                <a:solidFill>
                  <a:srgbClr val="876D4B"/>
                </a:solidFill>
                <a:latin typeface="Tahoma"/>
                <a:ea typeface="Tahoma"/>
                <a:cs typeface="Tahoma"/>
                <a:sym typeface="Tahoma"/>
              </a:defRPr>
            </a:lvl1pPr>
          </a:lstStyle>
          <a:p>
            <a:pPr/>
            <a:r>
              <a:t>+5%</a:t>
            </a:r>
          </a:p>
        </p:txBody>
      </p:sp>
      <p:sp>
        <p:nvSpPr>
          <p:cNvPr id="440" name="Text 25"/>
          <p:cNvSpPr txBox="1"/>
          <p:nvPr/>
        </p:nvSpPr>
        <p:spPr>
          <a:xfrm>
            <a:off x="4149080" y="4479924"/>
            <a:ext cx="3312100" cy="51812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40000"/>
              </a:lnSpc>
              <a:defRPr b="1" sz="1248">
                <a:solidFill>
                  <a:srgbClr val="57534A"/>
                </a:solidFill>
                <a:latin typeface="Tahoma"/>
                <a:ea typeface="Tahoma"/>
                <a:cs typeface="Tahoma"/>
                <a:sym typeface="Tahoma"/>
              </a:defRPr>
            </a:pPr>
            <a:r>
              <a:t>Scale‑driven, energy intensive </a:t>
            </a:r>
            <a:r>
              <a:rPr b="0"/>
              <a:t>; typically co‑located with mine‑site.</a:t>
            </a:r>
          </a:p>
        </p:txBody>
      </p:sp>
      <p:sp>
        <p:nvSpPr>
          <p:cNvPr id="441" name="Text 26"/>
          <p:cNvSpPr txBox="1"/>
          <p:nvPr/>
        </p:nvSpPr>
        <p:spPr>
          <a:xfrm>
            <a:off x="4149080" y="5093296"/>
            <a:ext cx="331210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1300">
                <a:solidFill>
                  <a:srgbClr val="57534A"/>
                </a:solidFill>
                <a:latin typeface="Tahoma"/>
                <a:ea typeface="Tahoma"/>
                <a:cs typeface="Tahoma"/>
                <a:sym typeface="Tahoma"/>
              </a:defRPr>
            </a:lvl1pPr>
          </a:lstStyle>
          <a:p>
            <a:pPr/>
            <a:r>
              <a:t>Equity plays, not domestic build.</a:t>
            </a:r>
          </a:p>
        </p:txBody>
      </p:sp>
      <p:sp>
        <p:nvSpPr>
          <p:cNvPr id="442" name="Shape 27"/>
          <p:cNvSpPr/>
          <p:nvPr/>
        </p:nvSpPr>
        <p:spPr>
          <a:xfrm>
            <a:off x="4149080" y="6185446"/>
            <a:ext cx="1388369" cy="411461"/>
          </a:xfrm>
          <a:prstGeom prst="rect">
            <a:avLst/>
          </a:prstGeom>
          <a:solidFill>
            <a:srgbClr val="F1DCDC"/>
          </a:solidFill>
          <a:ln>
            <a:solidFill>
              <a:srgbClr val="C99A9A"/>
            </a:solidFill>
          </a:ln>
        </p:spPr>
        <p:txBody>
          <a:bodyPr lIns="45719" rIns="45719"/>
          <a:lstStyle/>
          <a:p>
            <a:pPr/>
          </a:p>
        </p:txBody>
      </p:sp>
      <p:sp>
        <p:nvSpPr>
          <p:cNvPr id="443" name="Text 28"/>
          <p:cNvSpPr txBox="1"/>
          <p:nvPr/>
        </p:nvSpPr>
        <p:spPr>
          <a:xfrm>
            <a:off x="4291955" y="6271171"/>
            <a:ext cx="1178819"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pc="100" sz="1300">
                <a:solidFill>
                  <a:srgbClr val="6E2828"/>
                </a:solidFill>
                <a:latin typeface="Tahoma"/>
                <a:ea typeface="Tahoma"/>
                <a:cs typeface="Tahoma"/>
                <a:sym typeface="Tahoma"/>
              </a:defRPr>
            </a:lvl1pPr>
          </a:lstStyle>
          <a:p>
            <a:pPr/>
            <a:r>
              <a:t>LOW FIT</a:t>
            </a:r>
          </a:p>
        </p:txBody>
      </p:sp>
      <p:sp>
        <p:nvSpPr>
          <p:cNvPr id="444" name="Shape 29"/>
          <p:cNvSpPr/>
          <p:nvPr/>
        </p:nvSpPr>
        <p:spPr>
          <a:xfrm>
            <a:off x="7440910" y="3276599"/>
            <a:ext cx="3406131" cy="3415557"/>
          </a:xfrm>
          <a:prstGeom prst="rect">
            <a:avLst/>
          </a:prstGeom>
          <a:solidFill>
            <a:srgbClr val="433626"/>
          </a:solidFill>
          <a:ln w="12700">
            <a:miter lim="400000"/>
          </a:ln>
        </p:spPr>
        <p:txBody>
          <a:bodyPr lIns="45719" rIns="45719"/>
          <a:lstStyle/>
          <a:p>
            <a:pPr/>
          </a:p>
        </p:txBody>
      </p:sp>
      <p:sp>
        <p:nvSpPr>
          <p:cNvPr id="445" name="Text 30"/>
          <p:cNvSpPr txBox="1"/>
          <p:nvPr/>
        </p:nvSpPr>
        <p:spPr>
          <a:xfrm>
            <a:off x="7631410" y="3467100"/>
            <a:ext cx="3115885" cy="5334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905255">
              <a:lnSpc>
                <a:spcPct val="130000"/>
              </a:lnSpc>
              <a:defRPr b="1" sz="1485">
                <a:solidFill>
                  <a:srgbClr val="F2F0EB"/>
                </a:solidFill>
                <a:latin typeface="Tahoma"/>
                <a:ea typeface="Tahoma"/>
                <a:cs typeface="Tahoma"/>
                <a:sym typeface="Tahoma"/>
              </a:defRPr>
            </a:lvl1pPr>
          </a:lstStyle>
          <a:p>
            <a:pPr/>
            <a:r>
              <a:t>Midstream — High‑purity output</a:t>
            </a:r>
          </a:p>
        </p:txBody>
      </p:sp>
      <p:sp>
        <p:nvSpPr>
          <p:cNvPr id="446" name="Text 31"/>
          <p:cNvSpPr txBox="1"/>
          <p:nvPr/>
        </p:nvSpPr>
        <p:spPr>
          <a:xfrm>
            <a:off x="7631410" y="4095750"/>
            <a:ext cx="960191" cy="36195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40663">
              <a:defRPr sz="2025">
                <a:solidFill>
                  <a:srgbClr val="F2F0EB"/>
                </a:solidFill>
                <a:latin typeface="Tahoma"/>
                <a:ea typeface="Tahoma"/>
                <a:cs typeface="Tahoma"/>
                <a:sym typeface="Tahoma"/>
              </a:defRPr>
            </a:lvl1pPr>
          </a:lstStyle>
          <a:p>
            <a:pPr/>
            <a:r>
              <a:t>$2025</a:t>
            </a:r>
          </a:p>
        </p:txBody>
      </p:sp>
      <p:sp>
        <p:nvSpPr>
          <p:cNvPr id="447" name="Text 32"/>
          <p:cNvSpPr txBox="1"/>
          <p:nvPr/>
        </p:nvSpPr>
        <p:spPr>
          <a:xfrm>
            <a:off x="8610650" y="4175125"/>
            <a:ext cx="703065" cy="3048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500">
                <a:solidFill>
                  <a:srgbClr val="C2B59B"/>
                </a:solidFill>
                <a:latin typeface="Tahoma"/>
                <a:ea typeface="Tahoma"/>
                <a:cs typeface="Tahoma"/>
                <a:sym typeface="Tahoma"/>
              </a:defRPr>
            </a:lvl1pPr>
          </a:lstStyle>
          <a:p>
            <a:pPr/>
            <a:r>
              <a:t>+12%</a:t>
            </a:r>
          </a:p>
        </p:txBody>
      </p:sp>
      <p:sp>
        <p:nvSpPr>
          <p:cNvPr id="448" name="Text 33"/>
          <p:cNvSpPr txBox="1"/>
          <p:nvPr/>
        </p:nvSpPr>
        <p:spPr>
          <a:xfrm>
            <a:off x="7631410" y="4575174"/>
            <a:ext cx="3115885" cy="51812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77823">
              <a:lnSpc>
                <a:spcPct val="140000"/>
              </a:lnSpc>
              <a:defRPr sz="1248">
                <a:solidFill>
                  <a:srgbClr val="C2B59B"/>
                </a:solidFill>
                <a:latin typeface="Tahoma"/>
                <a:ea typeface="Tahoma"/>
                <a:cs typeface="Tahoma"/>
                <a:sym typeface="Tahoma"/>
              </a:defRPr>
            </a:pPr>
            <a:r>
              <a:t>China share </a:t>
            </a:r>
            <a:r>
              <a:rPr b="1">
                <a:solidFill>
                  <a:srgbClr val="F2F0EB"/>
                </a:solidFill>
              </a:rPr>
              <a:t>80–90% </a:t>
            </a:r>
            <a:r>
              <a:t>; Indonesia (nickel) &gt;60%.</a:t>
            </a:r>
          </a:p>
        </p:txBody>
      </p:sp>
      <p:sp>
        <p:nvSpPr>
          <p:cNvPr id="449" name="Text 34"/>
          <p:cNvSpPr txBox="1"/>
          <p:nvPr/>
        </p:nvSpPr>
        <p:spPr>
          <a:xfrm>
            <a:off x="7631410" y="5188546"/>
            <a:ext cx="3115885" cy="75813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50391">
              <a:lnSpc>
                <a:spcPct val="140000"/>
              </a:lnSpc>
              <a:defRPr b="1" sz="1209">
                <a:solidFill>
                  <a:srgbClr val="F2F0EB"/>
                </a:solidFill>
                <a:latin typeface="Tahoma"/>
                <a:ea typeface="Tahoma"/>
                <a:cs typeface="Tahoma"/>
                <a:sym typeface="Tahoma"/>
              </a:defRPr>
            </a:pPr>
            <a:r>
              <a:t>Energy advantage, EGA processing DNA. </a:t>
            </a:r>
            <a:r>
              <a:rPr b="0">
                <a:solidFill>
                  <a:srgbClr val="C2B59B"/>
                </a:solidFill>
              </a:rPr>
              <a:t>Neutral between China processing &amp; Western reshoring.</a:t>
            </a:r>
          </a:p>
        </p:txBody>
      </p:sp>
      <p:sp>
        <p:nvSpPr>
          <p:cNvPr id="450" name="Shape 35"/>
          <p:cNvSpPr/>
          <p:nvPr/>
        </p:nvSpPr>
        <p:spPr>
          <a:xfrm>
            <a:off x="7631410" y="6090196"/>
            <a:ext cx="1354387" cy="411461"/>
          </a:xfrm>
          <a:prstGeom prst="rect">
            <a:avLst/>
          </a:prstGeom>
          <a:solidFill>
            <a:srgbClr val="433626"/>
          </a:solidFill>
          <a:ln>
            <a:solidFill>
              <a:srgbClr val="433626"/>
            </a:solidFill>
          </a:ln>
        </p:spPr>
        <p:txBody>
          <a:bodyPr lIns="45719" rIns="45719"/>
          <a:lstStyle/>
          <a:p>
            <a:pPr/>
          </a:p>
        </p:txBody>
      </p:sp>
      <p:sp>
        <p:nvSpPr>
          <p:cNvPr id="451" name="Text 36"/>
          <p:cNvSpPr txBox="1"/>
          <p:nvPr/>
        </p:nvSpPr>
        <p:spPr>
          <a:xfrm>
            <a:off x="7774285" y="6175921"/>
            <a:ext cx="1144837"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FOCUS ▸</a:t>
            </a:r>
          </a:p>
        </p:txBody>
      </p:sp>
      <p:sp>
        <p:nvSpPr>
          <p:cNvPr id="452" name="Text 37"/>
          <p:cNvSpPr txBox="1"/>
          <p:nvPr/>
        </p:nvSpPr>
        <p:spPr>
          <a:xfrm>
            <a:off x="10923240" y="3371850"/>
            <a:ext cx="3312100" cy="28575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b="1" sz="1500">
                <a:solidFill>
                  <a:srgbClr val="433626"/>
                </a:solidFill>
                <a:latin typeface="Tahoma"/>
                <a:ea typeface="Tahoma"/>
                <a:cs typeface="Tahoma"/>
                <a:sym typeface="Tahoma"/>
              </a:defRPr>
            </a:lvl1pPr>
          </a:lstStyle>
          <a:p>
            <a:pPr/>
            <a:r>
              <a:t>Downstream — Magnets, alloys</a:t>
            </a:r>
          </a:p>
        </p:txBody>
      </p:sp>
      <p:sp>
        <p:nvSpPr>
          <p:cNvPr id="453" name="Text 38"/>
          <p:cNvSpPr txBox="1"/>
          <p:nvPr/>
        </p:nvSpPr>
        <p:spPr>
          <a:xfrm>
            <a:off x="10923240" y="3752850"/>
            <a:ext cx="960191" cy="36195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40663">
              <a:defRPr sz="2025">
                <a:solidFill>
                  <a:srgbClr val="433626"/>
                </a:solidFill>
                <a:latin typeface="Tahoma"/>
                <a:ea typeface="Tahoma"/>
                <a:cs typeface="Tahoma"/>
                <a:sym typeface="Tahoma"/>
              </a:defRPr>
            </a:lvl1pPr>
          </a:lstStyle>
          <a:p>
            <a:pPr/>
            <a:r>
              <a:t>$2025</a:t>
            </a:r>
          </a:p>
        </p:txBody>
      </p:sp>
      <p:sp>
        <p:nvSpPr>
          <p:cNvPr id="454" name="Text 39"/>
          <p:cNvSpPr txBox="1"/>
          <p:nvPr/>
        </p:nvSpPr>
        <p:spPr>
          <a:xfrm>
            <a:off x="11902479" y="3832225"/>
            <a:ext cx="581770" cy="3048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500">
                <a:solidFill>
                  <a:srgbClr val="876D4B"/>
                </a:solidFill>
                <a:latin typeface="Tahoma"/>
                <a:ea typeface="Tahoma"/>
                <a:cs typeface="Tahoma"/>
                <a:sym typeface="Tahoma"/>
              </a:defRPr>
            </a:lvl1pPr>
          </a:lstStyle>
          <a:p>
            <a:pPr/>
            <a:r>
              <a:t>+6%</a:t>
            </a:r>
          </a:p>
        </p:txBody>
      </p:sp>
      <p:sp>
        <p:nvSpPr>
          <p:cNvPr id="455" name="Text 40"/>
          <p:cNvSpPr txBox="1"/>
          <p:nvPr/>
        </p:nvSpPr>
        <p:spPr>
          <a:xfrm>
            <a:off x="10923240" y="4232274"/>
            <a:ext cx="3312100"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300">
                <a:solidFill>
                  <a:srgbClr val="57534A"/>
                </a:solidFill>
                <a:latin typeface="Tahoma"/>
                <a:ea typeface="Tahoma"/>
                <a:cs typeface="Tahoma"/>
                <a:sym typeface="Tahoma"/>
              </a:defRPr>
            </a:lvl1pPr>
          </a:lstStyle>
          <a:p>
            <a:pPr/>
            <a:r>
              <a:t>IP and tech credentials, OEM lock‑in.</a:t>
            </a:r>
          </a:p>
        </p:txBody>
      </p:sp>
      <p:sp>
        <p:nvSpPr>
          <p:cNvPr id="456" name="Text 41"/>
          <p:cNvSpPr txBox="1"/>
          <p:nvPr/>
        </p:nvSpPr>
        <p:spPr>
          <a:xfrm>
            <a:off x="10923240" y="4605635"/>
            <a:ext cx="3312100" cy="51812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77823">
              <a:lnSpc>
                <a:spcPct val="140000"/>
              </a:lnSpc>
              <a:defRPr sz="1248">
                <a:solidFill>
                  <a:srgbClr val="57534A"/>
                </a:solidFill>
                <a:latin typeface="Tahoma"/>
                <a:ea typeface="Tahoma"/>
                <a:cs typeface="Tahoma"/>
                <a:sym typeface="Tahoma"/>
              </a:defRPr>
            </a:lvl1pPr>
          </a:lstStyle>
          <a:p>
            <a:pPr/>
            <a:r>
              <a:t>Materials supply, Megazone synergies, regional logistics hub.</a:t>
            </a:r>
          </a:p>
        </p:txBody>
      </p:sp>
      <p:sp>
        <p:nvSpPr>
          <p:cNvPr id="457" name="Shape 42"/>
          <p:cNvSpPr/>
          <p:nvPr/>
        </p:nvSpPr>
        <p:spPr>
          <a:xfrm>
            <a:off x="10923240" y="6185446"/>
            <a:ext cx="1545383" cy="411461"/>
          </a:xfrm>
          <a:prstGeom prst="rect">
            <a:avLst/>
          </a:prstGeom>
          <a:solidFill>
            <a:srgbClr val="DDEBD8"/>
          </a:solidFill>
          <a:ln>
            <a:solidFill>
              <a:srgbClr val="9CC7A0"/>
            </a:solidFill>
          </a:ln>
        </p:spPr>
        <p:txBody>
          <a:bodyPr lIns="45719" rIns="45719"/>
          <a:lstStyle/>
          <a:p>
            <a:pPr/>
          </a:p>
        </p:txBody>
      </p:sp>
      <p:sp>
        <p:nvSpPr>
          <p:cNvPr id="458" name="Text 43"/>
          <p:cNvSpPr txBox="1"/>
          <p:nvPr/>
        </p:nvSpPr>
        <p:spPr>
          <a:xfrm>
            <a:off x="11066115" y="6271171"/>
            <a:ext cx="1335833"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pc="100" sz="1300">
                <a:solidFill>
                  <a:srgbClr val="2C5530"/>
                </a:solidFill>
                <a:latin typeface="Tahoma"/>
                <a:ea typeface="Tahoma"/>
                <a:cs typeface="Tahoma"/>
                <a:sym typeface="Tahoma"/>
              </a:defRPr>
            </a:lvl1pPr>
          </a:lstStyle>
          <a:p>
            <a:pPr/>
            <a:r>
              <a:t>INDIRECT</a:t>
            </a:r>
          </a:p>
        </p:txBody>
      </p:sp>
      <p:sp>
        <p:nvSpPr>
          <p:cNvPr id="459" name="Text 44"/>
          <p:cNvSpPr txBox="1"/>
          <p:nvPr/>
        </p:nvSpPr>
        <p:spPr>
          <a:xfrm>
            <a:off x="14310320" y="3371850"/>
            <a:ext cx="3312100" cy="28575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30000"/>
              </a:lnSpc>
              <a:defRPr b="1" sz="1500">
                <a:solidFill>
                  <a:srgbClr val="433626"/>
                </a:solidFill>
                <a:latin typeface="Tahoma"/>
                <a:ea typeface="Tahoma"/>
                <a:cs typeface="Tahoma"/>
                <a:sym typeface="Tahoma"/>
              </a:defRPr>
            </a:lvl1pPr>
          </a:lstStyle>
          <a:p>
            <a:pPr/>
            <a:r>
              <a:t>Black mass, scrap, e‑waste</a:t>
            </a:r>
          </a:p>
        </p:txBody>
      </p:sp>
      <p:sp>
        <p:nvSpPr>
          <p:cNvPr id="460" name="Text 45"/>
          <p:cNvSpPr txBox="1"/>
          <p:nvPr/>
        </p:nvSpPr>
        <p:spPr>
          <a:xfrm>
            <a:off x="14310320" y="3752850"/>
            <a:ext cx="960191" cy="36195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740663">
              <a:defRPr sz="2025">
                <a:solidFill>
                  <a:srgbClr val="433626"/>
                </a:solidFill>
                <a:latin typeface="Tahoma"/>
                <a:ea typeface="Tahoma"/>
                <a:cs typeface="Tahoma"/>
                <a:sym typeface="Tahoma"/>
              </a:defRPr>
            </a:lvl1pPr>
          </a:lstStyle>
          <a:p>
            <a:pPr/>
            <a:r>
              <a:t>$2025</a:t>
            </a:r>
          </a:p>
        </p:txBody>
      </p:sp>
      <p:sp>
        <p:nvSpPr>
          <p:cNvPr id="461" name="Text 46"/>
          <p:cNvSpPr txBox="1"/>
          <p:nvPr/>
        </p:nvSpPr>
        <p:spPr>
          <a:xfrm>
            <a:off x="15289559" y="3832225"/>
            <a:ext cx="703065" cy="3048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z="1500">
                <a:solidFill>
                  <a:srgbClr val="876D4B"/>
                </a:solidFill>
                <a:latin typeface="Tahoma"/>
                <a:ea typeface="Tahoma"/>
                <a:cs typeface="Tahoma"/>
                <a:sym typeface="Tahoma"/>
              </a:defRPr>
            </a:lvl1pPr>
          </a:lstStyle>
          <a:p>
            <a:pPr/>
            <a:r>
              <a:t>+21%</a:t>
            </a:r>
          </a:p>
        </p:txBody>
      </p:sp>
      <p:sp>
        <p:nvSpPr>
          <p:cNvPr id="462" name="Text 47"/>
          <p:cNvSpPr txBox="1"/>
          <p:nvPr/>
        </p:nvSpPr>
        <p:spPr>
          <a:xfrm>
            <a:off x="14310320" y="4232274"/>
            <a:ext cx="3312100" cy="75813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300">
                <a:solidFill>
                  <a:srgbClr val="57534A"/>
                </a:solidFill>
                <a:latin typeface="Tahoma"/>
                <a:ea typeface="Tahoma"/>
                <a:cs typeface="Tahoma"/>
                <a:sym typeface="Tahoma"/>
              </a:defRPr>
            </a:pPr>
            <a:r>
              <a:t>Feedstock‑dependent </a:t>
            </a:r>
            <a:r>
              <a:rPr b="0"/>
              <a:t>; feedstock import, low regional volumes, hydrometallurgy.</a:t>
            </a:r>
          </a:p>
        </p:txBody>
      </p:sp>
      <p:sp>
        <p:nvSpPr>
          <p:cNvPr id="463" name="Text 48"/>
          <p:cNvSpPr txBox="1"/>
          <p:nvPr/>
        </p:nvSpPr>
        <p:spPr>
          <a:xfrm>
            <a:off x="14310320" y="5085655"/>
            <a:ext cx="331210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1300">
                <a:solidFill>
                  <a:srgbClr val="57534A"/>
                </a:solidFill>
                <a:latin typeface="Tahoma"/>
                <a:ea typeface="Tahoma"/>
                <a:cs typeface="Tahoma"/>
                <a:sym typeface="Tahoma"/>
              </a:defRPr>
            </a:lvl1pPr>
          </a:lstStyle>
          <a:p>
            <a:pPr/>
            <a:r>
              <a:t>Regional logistics hub.</a:t>
            </a:r>
          </a:p>
        </p:txBody>
      </p:sp>
      <p:sp>
        <p:nvSpPr>
          <p:cNvPr id="464" name="Shape 49"/>
          <p:cNvSpPr/>
          <p:nvPr/>
        </p:nvSpPr>
        <p:spPr>
          <a:xfrm>
            <a:off x="14310320" y="6185446"/>
            <a:ext cx="1545383" cy="411461"/>
          </a:xfrm>
          <a:prstGeom prst="rect">
            <a:avLst/>
          </a:prstGeom>
          <a:solidFill>
            <a:srgbClr val="DDEBD8"/>
          </a:solidFill>
          <a:ln>
            <a:solidFill>
              <a:srgbClr val="9CC7A0"/>
            </a:solidFill>
          </a:ln>
        </p:spPr>
        <p:txBody>
          <a:bodyPr lIns="45719" rIns="45719"/>
          <a:lstStyle/>
          <a:p>
            <a:pPr/>
          </a:p>
        </p:txBody>
      </p:sp>
      <p:sp>
        <p:nvSpPr>
          <p:cNvPr id="465" name="Text 50"/>
          <p:cNvSpPr txBox="1"/>
          <p:nvPr/>
        </p:nvSpPr>
        <p:spPr>
          <a:xfrm>
            <a:off x="14453195" y="6271171"/>
            <a:ext cx="1335833"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normAutofit fontScale="100000" lnSpcReduction="0"/>
          </a:bodyPr>
          <a:lstStyle>
            <a:lvl1pPr>
              <a:lnSpc>
                <a:spcPct val="140000"/>
              </a:lnSpc>
              <a:defRPr b="1" spc="100" sz="1300">
                <a:solidFill>
                  <a:srgbClr val="2C5530"/>
                </a:solidFill>
                <a:latin typeface="Tahoma"/>
                <a:ea typeface="Tahoma"/>
                <a:cs typeface="Tahoma"/>
                <a:sym typeface="Tahoma"/>
              </a:defRPr>
            </a:lvl1pPr>
          </a:lstStyle>
          <a:p>
            <a:pPr/>
            <a:r>
              <a:t>INDIRECT</a:t>
            </a:r>
          </a:p>
        </p:txBody>
      </p:sp>
      <p:sp>
        <p:nvSpPr>
          <p:cNvPr id="466" name="Shape 51"/>
          <p:cNvSpPr/>
          <p:nvPr/>
        </p:nvSpPr>
        <p:spPr>
          <a:xfrm>
            <a:off x="762000" y="7054105"/>
            <a:ext cx="16764000" cy="1546772"/>
          </a:xfrm>
          <a:prstGeom prst="rect">
            <a:avLst/>
          </a:prstGeom>
          <a:solidFill>
            <a:srgbClr val="F8F7F3"/>
          </a:solidFill>
          <a:ln>
            <a:solidFill>
              <a:srgbClr val="E5E0D2"/>
            </a:solidFill>
          </a:ln>
        </p:spPr>
        <p:txBody>
          <a:bodyPr lIns="45719" rIns="45719"/>
          <a:lstStyle/>
          <a:p>
            <a:pPr/>
          </a:p>
        </p:txBody>
      </p:sp>
      <p:sp>
        <p:nvSpPr>
          <p:cNvPr id="467" name="Text 52"/>
          <p:cNvSpPr txBox="1"/>
          <p:nvPr/>
        </p:nvSpPr>
        <p:spPr>
          <a:xfrm>
            <a:off x="1114424" y="7707462"/>
            <a:ext cx="4005190" cy="27811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STRATEGIC FIT FOR L'IMAD / UAE</a:t>
            </a:r>
          </a:p>
        </p:txBody>
      </p:sp>
      <p:sp>
        <p:nvSpPr>
          <p:cNvPr id="468" name="Text 53"/>
          <p:cNvSpPr txBox="1"/>
          <p:nvPr/>
        </p:nvSpPr>
        <p:spPr>
          <a:xfrm>
            <a:off x="5345856" y="7330330"/>
            <a:ext cx="12182552" cy="103242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32104">
              <a:lnSpc>
                <a:spcPct val="145000"/>
              </a:lnSpc>
              <a:defRPr sz="1638">
                <a:solidFill>
                  <a:srgbClr val="29261B"/>
                </a:solidFill>
                <a:latin typeface="Tahoma"/>
                <a:ea typeface="Tahoma"/>
                <a:cs typeface="Tahoma"/>
                <a:sym typeface="Tahoma"/>
              </a:defRPr>
            </a:pPr>
            <a:r>
              <a:t>Minerals considered for refining have been aligned with </a:t>
            </a:r>
            <a:r>
              <a:rPr b="1"/>
              <a:t>(1) feedstock accessibility </a:t>
            </a:r>
            <a:r>
              <a:t>and </a:t>
            </a:r>
            <a:r>
              <a:rPr b="1"/>
              <a:t>(2) requirements for potential advanced‑materials foundries </a:t>
            </a:r>
            <a:r>
              <a:t>. China's share of global midstream output exceeds 50% across most commodities — UAE positioning aims to capture non‑China premium.</a:t>
            </a:r>
          </a:p>
        </p:txBody>
      </p:sp>
      <p:sp>
        <p:nvSpPr>
          <p:cNvPr id="469" name="Shape 54"/>
          <p:cNvSpPr/>
          <p:nvPr/>
        </p:nvSpPr>
        <p:spPr>
          <a:xfrm>
            <a:off x="762000" y="9390062"/>
            <a:ext cx="16764000" cy="12701"/>
          </a:xfrm>
          <a:prstGeom prst="rect">
            <a:avLst/>
          </a:prstGeom>
          <a:solidFill>
            <a:srgbClr val="E5E0D2"/>
          </a:solidFill>
          <a:ln w="12700">
            <a:miter lim="400000"/>
          </a:ln>
        </p:spPr>
        <p:txBody>
          <a:bodyPr lIns="45719" rIns="45719"/>
          <a:lstStyle/>
          <a:p>
            <a:pPr/>
          </a:p>
        </p:txBody>
      </p:sp>
      <p:sp>
        <p:nvSpPr>
          <p:cNvPr id="470" name="Text 55"/>
          <p:cNvSpPr txBox="1"/>
          <p:nvPr/>
        </p:nvSpPr>
        <p:spPr>
          <a:xfrm>
            <a:off x="761999" y="8727182"/>
            <a:ext cx="12086846" cy="886719"/>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defRPr b="1" sz="1200">
                <a:solidFill>
                  <a:srgbClr val="29261B"/>
                </a:solidFill>
                <a:latin typeface="Tahoma"/>
                <a:ea typeface="Tahoma"/>
                <a:cs typeface="Tahoma"/>
                <a:sym typeface="Tahoma"/>
              </a:defRPr>
            </a:pPr>
            <a:r>
              <a:t>Source: </a:t>
            </a:r>
            <a:r>
              <a:rPr b="0">
                <a:solidFill>
                  <a:srgbClr val="57534A"/>
                </a:solidFill>
              </a:rPr>
              <a:t>Internal Analysis, IEA, IRENA, Mordor Intelligence, Markets&amp;Markets Research, IntelMarketResearch, GrandView Research, Fortune Business Insights, Precedence Research, Yahoo Finance, Press search. 1. Estimates triangulated. 2. Critical mineral processing equipment used as proxy. 3. Rare earth magnets used as proxy. 4. Battery recycling used as proxy.</a:t>
            </a:r>
          </a:p>
        </p:txBody>
      </p:sp>
      <p:sp>
        <p:nvSpPr>
          <p:cNvPr id="471" name="Text 56"/>
          <p:cNvSpPr txBox="1"/>
          <p:nvPr/>
        </p:nvSpPr>
        <p:spPr>
          <a:xfrm>
            <a:off x="14181286" y="9791699"/>
            <a:ext cx="2821716"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9A9A9A"/>
                </a:solidFill>
                <a:latin typeface="Tahoma"/>
                <a:ea typeface="Tahoma"/>
                <a:cs typeface="Tahoma"/>
                <a:sym typeface="Tahoma"/>
              </a:defRPr>
            </a:lvl1pPr>
          </a:lstStyle>
          <a:p>
            <a:pPr/>
            <a:r>
              <a:t>STRICTLY CONFIDENTIAL</a:t>
            </a:r>
          </a:p>
        </p:txBody>
      </p:sp>
      <p:sp>
        <p:nvSpPr>
          <p:cNvPr id="472" name="Text 57"/>
          <p:cNvSpPr txBox="1"/>
          <p:nvPr/>
        </p:nvSpPr>
        <p:spPr>
          <a:xfrm>
            <a:off x="17225615" y="9765059"/>
            <a:ext cx="3765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600">
                <a:solidFill>
                  <a:srgbClr val="433626"/>
                </a:solidFill>
                <a:latin typeface="Tahoma"/>
                <a:ea typeface="Tahoma"/>
                <a:cs typeface="Tahoma"/>
                <a:sym typeface="Tahoma"/>
              </a:defRPr>
            </a:lvl1pPr>
          </a:lstStyle>
          <a:p>
            <a:pPr/>
            <a:r>
              <a:t>12</a:t>
            </a:r>
          </a:p>
        </p:txBody>
      </p:sp>
      <p:pic>
        <p:nvPicPr>
          <p:cNvPr id="473"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2F0EB"/>
        </a:solidFill>
      </p:bgPr>
    </p:bg>
    <p:spTree>
      <p:nvGrpSpPr>
        <p:cNvPr id="1" name=""/>
        <p:cNvGrpSpPr/>
        <p:nvPr/>
      </p:nvGrpSpPr>
      <p:grpSpPr>
        <a:xfrm>
          <a:off x="0" y="0"/>
          <a:ext cx="0" cy="0"/>
          <a:chOff x="0" y="0"/>
          <a:chExt cx="0" cy="0"/>
        </a:xfrm>
      </p:grpSpPr>
      <p:sp>
        <p:nvSpPr>
          <p:cNvPr id="475" name="Text 1"/>
          <p:cNvSpPr txBox="1"/>
          <p:nvPr/>
        </p:nvSpPr>
        <p:spPr>
          <a:xfrm>
            <a:off x="761999" y="266699"/>
            <a:ext cx="16246604"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200" sz="1300">
                <a:solidFill>
                  <a:srgbClr val="876D4B"/>
                </a:solidFill>
                <a:latin typeface="Tahoma"/>
                <a:ea typeface="Tahoma"/>
                <a:cs typeface="Tahoma"/>
                <a:sym typeface="Tahoma"/>
              </a:defRPr>
            </a:lvl1pPr>
          </a:lstStyle>
          <a:p>
            <a:pPr/>
            <a:r>
              <a:t>CRITICAL MINERALS · REFINING STRATEGY</a:t>
            </a:r>
          </a:p>
        </p:txBody>
      </p:sp>
      <p:sp>
        <p:nvSpPr>
          <p:cNvPr id="476" name="Text 2"/>
          <p:cNvSpPr txBox="1"/>
          <p:nvPr/>
        </p:nvSpPr>
        <p:spPr>
          <a:xfrm>
            <a:off x="761999" y="659110"/>
            <a:ext cx="15893416" cy="9981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defTabSz="832104">
              <a:lnSpc>
                <a:spcPct val="120000"/>
              </a:lnSpc>
              <a:defRPr b="1" spc="-91" sz="2821">
                <a:solidFill>
                  <a:srgbClr val="433626"/>
                </a:solidFill>
                <a:latin typeface="Tahoma"/>
                <a:ea typeface="Tahoma"/>
                <a:cs typeface="Tahoma"/>
                <a:sym typeface="Tahoma"/>
              </a:defRPr>
            </a:lvl1pPr>
          </a:lstStyle>
          <a:p>
            <a:pPr/>
            <a:r>
              <a:t>Partnerships and equity investments unlock a long‑term strategic critical‑minerals platform across copper, rare earths, cobalt, and lithium</a:t>
            </a:r>
          </a:p>
        </p:txBody>
      </p:sp>
      <p:sp>
        <p:nvSpPr>
          <p:cNvPr id="477" name="Shape 5"/>
          <p:cNvSpPr/>
          <p:nvPr/>
        </p:nvSpPr>
        <p:spPr>
          <a:xfrm>
            <a:off x="762000" y="2266950"/>
            <a:ext cx="1428750" cy="1067693"/>
          </a:xfrm>
          <a:prstGeom prst="rect">
            <a:avLst/>
          </a:prstGeom>
          <a:solidFill>
            <a:srgbClr val="433626"/>
          </a:solidFill>
          <a:ln w="12700">
            <a:miter lim="400000"/>
          </a:ln>
        </p:spPr>
        <p:txBody>
          <a:bodyPr lIns="45719" rIns="45719"/>
          <a:lstStyle/>
          <a:p>
            <a:pPr/>
          </a:p>
        </p:txBody>
      </p:sp>
      <p:sp>
        <p:nvSpPr>
          <p:cNvPr id="478" name="Shape 6"/>
          <p:cNvSpPr/>
          <p:nvPr/>
        </p:nvSpPr>
        <p:spPr>
          <a:xfrm>
            <a:off x="762000" y="3323530"/>
            <a:ext cx="1428750" cy="12701"/>
          </a:xfrm>
          <a:prstGeom prst="rect">
            <a:avLst/>
          </a:prstGeom>
          <a:solidFill>
            <a:srgbClr val="433626"/>
          </a:solidFill>
          <a:ln w="12700">
            <a:miter lim="400000"/>
          </a:ln>
        </p:spPr>
        <p:txBody>
          <a:bodyPr lIns="45719" rIns="45719"/>
          <a:lstStyle/>
          <a:p>
            <a:pPr/>
          </a:p>
        </p:txBody>
      </p:sp>
      <p:sp>
        <p:nvSpPr>
          <p:cNvPr id="479" name="Text 7"/>
          <p:cNvSpPr txBox="1"/>
          <p:nvPr/>
        </p:nvSpPr>
        <p:spPr>
          <a:xfrm>
            <a:off x="933450" y="2438399"/>
            <a:ext cx="1162050"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MINERAL</a:t>
            </a:r>
          </a:p>
        </p:txBody>
      </p:sp>
      <p:sp>
        <p:nvSpPr>
          <p:cNvPr id="480" name="Shape 8"/>
          <p:cNvSpPr/>
          <p:nvPr/>
        </p:nvSpPr>
        <p:spPr>
          <a:xfrm>
            <a:off x="2190750" y="2266950"/>
            <a:ext cx="1905000" cy="1067693"/>
          </a:xfrm>
          <a:prstGeom prst="rect">
            <a:avLst/>
          </a:prstGeom>
          <a:solidFill>
            <a:srgbClr val="433626"/>
          </a:solidFill>
          <a:ln w="12700">
            <a:miter lim="400000"/>
          </a:ln>
        </p:spPr>
        <p:txBody>
          <a:bodyPr lIns="45719" rIns="45719"/>
          <a:lstStyle/>
          <a:p>
            <a:pPr/>
          </a:p>
        </p:txBody>
      </p:sp>
      <p:sp>
        <p:nvSpPr>
          <p:cNvPr id="481" name="Shape 9"/>
          <p:cNvSpPr/>
          <p:nvPr/>
        </p:nvSpPr>
        <p:spPr>
          <a:xfrm>
            <a:off x="2190750" y="3323530"/>
            <a:ext cx="1905000" cy="12701"/>
          </a:xfrm>
          <a:prstGeom prst="rect">
            <a:avLst/>
          </a:prstGeom>
          <a:solidFill>
            <a:srgbClr val="433626"/>
          </a:solidFill>
          <a:ln w="12700">
            <a:miter lim="400000"/>
          </a:ln>
        </p:spPr>
        <p:txBody>
          <a:bodyPr lIns="45719" rIns="45719"/>
          <a:lstStyle/>
          <a:p>
            <a:pPr/>
          </a:p>
        </p:txBody>
      </p:sp>
      <p:sp>
        <p:nvSpPr>
          <p:cNvPr id="482" name="Text 10"/>
          <p:cNvSpPr txBox="1"/>
          <p:nvPr/>
        </p:nvSpPr>
        <p:spPr>
          <a:xfrm>
            <a:off x="2362200" y="2438399"/>
            <a:ext cx="1638300"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DOMINANT APPLICATION</a:t>
            </a:r>
          </a:p>
        </p:txBody>
      </p:sp>
      <p:sp>
        <p:nvSpPr>
          <p:cNvPr id="483" name="Shape 11"/>
          <p:cNvSpPr/>
          <p:nvPr/>
        </p:nvSpPr>
        <p:spPr>
          <a:xfrm>
            <a:off x="4095750" y="2266950"/>
            <a:ext cx="1333500" cy="1067693"/>
          </a:xfrm>
          <a:prstGeom prst="rect">
            <a:avLst/>
          </a:prstGeom>
          <a:solidFill>
            <a:srgbClr val="433626"/>
          </a:solidFill>
          <a:ln w="12700">
            <a:miter lim="400000"/>
          </a:ln>
        </p:spPr>
        <p:txBody>
          <a:bodyPr lIns="45719" rIns="45719"/>
          <a:lstStyle/>
          <a:p>
            <a:pPr/>
          </a:p>
        </p:txBody>
      </p:sp>
      <p:sp>
        <p:nvSpPr>
          <p:cNvPr id="484" name="Shape 12"/>
          <p:cNvSpPr/>
          <p:nvPr/>
        </p:nvSpPr>
        <p:spPr>
          <a:xfrm>
            <a:off x="4095750" y="3323530"/>
            <a:ext cx="1333500" cy="12701"/>
          </a:xfrm>
          <a:prstGeom prst="rect">
            <a:avLst/>
          </a:prstGeom>
          <a:solidFill>
            <a:srgbClr val="433626"/>
          </a:solidFill>
          <a:ln w="12700">
            <a:miter lim="400000"/>
          </a:ln>
        </p:spPr>
        <p:txBody>
          <a:bodyPr lIns="45719" rIns="45719"/>
          <a:lstStyle/>
          <a:p>
            <a:pPr/>
          </a:p>
        </p:txBody>
      </p:sp>
      <p:sp>
        <p:nvSpPr>
          <p:cNvPr id="485" name="Text 13"/>
          <p:cNvSpPr txBox="1"/>
          <p:nvPr/>
        </p:nvSpPr>
        <p:spPr>
          <a:xfrm>
            <a:off x="4267200" y="2438399"/>
            <a:ext cx="1066800"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SHARE G | R | UAE</a:t>
            </a:r>
          </a:p>
        </p:txBody>
      </p:sp>
      <p:sp>
        <p:nvSpPr>
          <p:cNvPr id="486" name="Shape 14"/>
          <p:cNvSpPr/>
          <p:nvPr/>
        </p:nvSpPr>
        <p:spPr>
          <a:xfrm>
            <a:off x="5429250" y="2266950"/>
            <a:ext cx="2571750" cy="1067693"/>
          </a:xfrm>
          <a:prstGeom prst="rect">
            <a:avLst/>
          </a:prstGeom>
          <a:solidFill>
            <a:srgbClr val="433626"/>
          </a:solidFill>
          <a:ln w="12700">
            <a:miter lim="400000"/>
          </a:ln>
        </p:spPr>
        <p:txBody>
          <a:bodyPr lIns="45719" rIns="45719"/>
          <a:lstStyle/>
          <a:p>
            <a:pPr/>
          </a:p>
        </p:txBody>
      </p:sp>
      <p:sp>
        <p:nvSpPr>
          <p:cNvPr id="487" name="Shape 15"/>
          <p:cNvSpPr/>
          <p:nvPr/>
        </p:nvSpPr>
        <p:spPr>
          <a:xfrm>
            <a:off x="5429250" y="3323530"/>
            <a:ext cx="2571750" cy="12701"/>
          </a:xfrm>
          <a:prstGeom prst="rect">
            <a:avLst/>
          </a:prstGeom>
          <a:solidFill>
            <a:srgbClr val="433626"/>
          </a:solidFill>
          <a:ln w="12700">
            <a:miter lim="400000"/>
          </a:ln>
        </p:spPr>
        <p:txBody>
          <a:bodyPr lIns="45719" rIns="45719"/>
          <a:lstStyle/>
          <a:p>
            <a:pPr/>
          </a:p>
        </p:txBody>
      </p:sp>
      <p:sp>
        <p:nvSpPr>
          <p:cNvPr id="488" name="Text 16"/>
          <p:cNvSpPr txBox="1"/>
          <p:nvPr/>
        </p:nvSpPr>
        <p:spPr>
          <a:xfrm>
            <a:off x="5600699" y="2438399"/>
            <a:ext cx="2306005"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PROS</a:t>
            </a:r>
          </a:p>
        </p:txBody>
      </p:sp>
      <p:sp>
        <p:nvSpPr>
          <p:cNvPr id="489" name="Shape 17"/>
          <p:cNvSpPr/>
          <p:nvPr/>
        </p:nvSpPr>
        <p:spPr>
          <a:xfrm>
            <a:off x="8001000" y="2266950"/>
            <a:ext cx="2571750" cy="1067693"/>
          </a:xfrm>
          <a:prstGeom prst="rect">
            <a:avLst/>
          </a:prstGeom>
          <a:solidFill>
            <a:srgbClr val="433626"/>
          </a:solidFill>
          <a:ln w="12700">
            <a:miter lim="400000"/>
          </a:ln>
        </p:spPr>
        <p:txBody>
          <a:bodyPr lIns="45719" rIns="45719"/>
          <a:lstStyle/>
          <a:p>
            <a:pPr/>
          </a:p>
        </p:txBody>
      </p:sp>
      <p:sp>
        <p:nvSpPr>
          <p:cNvPr id="490" name="Shape 18"/>
          <p:cNvSpPr/>
          <p:nvPr/>
        </p:nvSpPr>
        <p:spPr>
          <a:xfrm>
            <a:off x="8001000" y="3323530"/>
            <a:ext cx="2571750" cy="12701"/>
          </a:xfrm>
          <a:prstGeom prst="rect">
            <a:avLst/>
          </a:prstGeom>
          <a:solidFill>
            <a:srgbClr val="433626"/>
          </a:solidFill>
          <a:ln w="12700">
            <a:miter lim="400000"/>
          </a:ln>
        </p:spPr>
        <p:txBody>
          <a:bodyPr lIns="45719" rIns="45719"/>
          <a:lstStyle/>
          <a:p>
            <a:pPr/>
          </a:p>
        </p:txBody>
      </p:sp>
      <p:sp>
        <p:nvSpPr>
          <p:cNvPr id="491" name="Text 19"/>
          <p:cNvSpPr txBox="1"/>
          <p:nvPr/>
        </p:nvSpPr>
        <p:spPr>
          <a:xfrm>
            <a:off x="8172449" y="2438399"/>
            <a:ext cx="2306005"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CONS</a:t>
            </a:r>
          </a:p>
        </p:txBody>
      </p:sp>
      <p:sp>
        <p:nvSpPr>
          <p:cNvPr id="492" name="Shape 20"/>
          <p:cNvSpPr/>
          <p:nvPr/>
        </p:nvSpPr>
        <p:spPr>
          <a:xfrm>
            <a:off x="10572750" y="2266950"/>
            <a:ext cx="6953250" cy="1067693"/>
          </a:xfrm>
          <a:prstGeom prst="rect">
            <a:avLst/>
          </a:prstGeom>
          <a:solidFill>
            <a:srgbClr val="433626"/>
          </a:solidFill>
          <a:ln w="12700">
            <a:miter lim="400000"/>
          </a:ln>
        </p:spPr>
        <p:txBody>
          <a:bodyPr lIns="45719" rIns="45719"/>
          <a:lstStyle/>
          <a:p>
            <a:pPr/>
          </a:p>
        </p:txBody>
      </p:sp>
      <p:sp>
        <p:nvSpPr>
          <p:cNvPr id="493" name="Shape 21"/>
          <p:cNvSpPr/>
          <p:nvPr/>
        </p:nvSpPr>
        <p:spPr>
          <a:xfrm>
            <a:off x="10572750" y="3323530"/>
            <a:ext cx="6953250" cy="12701"/>
          </a:xfrm>
          <a:prstGeom prst="rect">
            <a:avLst/>
          </a:prstGeom>
          <a:solidFill>
            <a:srgbClr val="433626"/>
          </a:solidFill>
          <a:ln w="12700">
            <a:miter lim="400000"/>
          </a:ln>
        </p:spPr>
        <p:txBody>
          <a:bodyPr lIns="45719" rIns="45719"/>
          <a:lstStyle/>
          <a:p>
            <a:pPr/>
          </a:p>
        </p:txBody>
      </p:sp>
      <p:sp>
        <p:nvSpPr>
          <p:cNvPr id="494" name="Text 22"/>
          <p:cNvSpPr txBox="1"/>
          <p:nvPr/>
        </p:nvSpPr>
        <p:spPr>
          <a:xfrm>
            <a:off x="10744199" y="2438399"/>
            <a:ext cx="6818950" cy="75337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F2F0EB"/>
                </a:solidFill>
                <a:latin typeface="Tahoma"/>
                <a:ea typeface="Tahoma"/>
                <a:cs typeface="Tahoma"/>
                <a:sym typeface="Tahoma"/>
              </a:defRPr>
            </a:lvl1pPr>
          </a:lstStyle>
          <a:p>
            <a:pPr/>
            <a:r>
              <a:t>UAE PLAY</a:t>
            </a:r>
          </a:p>
        </p:txBody>
      </p:sp>
      <p:sp>
        <p:nvSpPr>
          <p:cNvPr id="495" name="Shape 23"/>
          <p:cNvSpPr/>
          <p:nvPr/>
        </p:nvSpPr>
        <p:spPr>
          <a:xfrm>
            <a:off x="762000" y="4331196"/>
            <a:ext cx="1428750" cy="12701"/>
          </a:xfrm>
          <a:prstGeom prst="rect">
            <a:avLst/>
          </a:prstGeom>
          <a:solidFill>
            <a:srgbClr val="E5E0D2"/>
          </a:solidFill>
          <a:ln w="12700">
            <a:miter lim="400000"/>
          </a:ln>
        </p:spPr>
        <p:txBody>
          <a:bodyPr lIns="45719" rIns="45719"/>
          <a:lstStyle/>
          <a:p>
            <a:pPr/>
          </a:p>
        </p:txBody>
      </p:sp>
      <p:sp>
        <p:nvSpPr>
          <p:cNvPr id="496" name="Text 24"/>
          <p:cNvSpPr txBox="1"/>
          <p:nvPr/>
        </p:nvSpPr>
        <p:spPr>
          <a:xfrm>
            <a:off x="933450" y="3487042"/>
            <a:ext cx="116205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200">
                <a:solidFill>
                  <a:srgbClr val="433626"/>
                </a:solidFill>
                <a:latin typeface="Tahoma"/>
                <a:ea typeface="Tahoma"/>
                <a:cs typeface="Tahoma"/>
                <a:sym typeface="Tahoma"/>
              </a:defRPr>
            </a:pPr>
            <a:r>
              <a:t>Copper (Cu) </a:t>
            </a:r>
            <a:r>
              <a:rPr b="0" sz="900">
                <a:solidFill>
                  <a:srgbClr val="57534A"/>
                </a:solidFill>
              </a:rPr>
              <a:t>Mature; bullish capacity signals</a:t>
            </a:r>
          </a:p>
        </p:txBody>
      </p:sp>
      <p:sp>
        <p:nvSpPr>
          <p:cNvPr id="497" name="Shape 25"/>
          <p:cNvSpPr/>
          <p:nvPr/>
        </p:nvSpPr>
        <p:spPr>
          <a:xfrm>
            <a:off x="2190750" y="4331196"/>
            <a:ext cx="1905000" cy="12701"/>
          </a:xfrm>
          <a:prstGeom prst="rect">
            <a:avLst/>
          </a:prstGeom>
          <a:solidFill>
            <a:srgbClr val="E5E0D2"/>
          </a:solidFill>
          <a:ln w="12700">
            <a:miter lim="400000"/>
          </a:ln>
        </p:spPr>
        <p:txBody>
          <a:bodyPr lIns="45719" rIns="45719"/>
          <a:lstStyle/>
          <a:p>
            <a:pPr/>
          </a:p>
        </p:txBody>
      </p:sp>
      <p:sp>
        <p:nvSpPr>
          <p:cNvPr id="498" name="Text 26"/>
          <p:cNvSpPr txBox="1"/>
          <p:nvPr/>
        </p:nvSpPr>
        <p:spPr>
          <a:xfrm>
            <a:off x="2362200" y="3487042"/>
            <a:ext cx="163830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Power Grids · EVs · Construction · Datacentres</a:t>
            </a:r>
          </a:p>
        </p:txBody>
      </p:sp>
      <p:sp>
        <p:nvSpPr>
          <p:cNvPr id="499" name="Shape 27"/>
          <p:cNvSpPr/>
          <p:nvPr/>
        </p:nvSpPr>
        <p:spPr>
          <a:xfrm>
            <a:off x="4095750" y="4331196"/>
            <a:ext cx="1333500" cy="12701"/>
          </a:xfrm>
          <a:prstGeom prst="rect">
            <a:avLst/>
          </a:prstGeom>
          <a:solidFill>
            <a:srgbClr val="E5E0D2"/>
          </a:solidFill>
          <a:ln w="12700">
            <a:miter lim="400000"/>
          </a:ln>
        </p:spPr>
        <p:txBody>
          <a:bodyPr lIns="45719" rIns="45719"/>
          <a:lstStyle/>
          <a:p>
            <a:pPr/>
          </a:p>
        </p:txBody>
      </p:sp>
      <p:sp>
        <p:nvSpPr>
          <p:cNvPr id="500" name="Text 28"/>
          <p:cNvSpPr txBox="1"/>
          <p:nvPr/>
        </p:nvSpPr>
        <p:spPr>
          <a:xfrm>
            <a:off x="4191000" y="3487042"/>
            <a:ext cx="106680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gn="r">
              <a:lnSpc>
                <a:spcPct val="140000"/>
              </a:lnSpc>
              <a:defRPr b="1" sz="900">
                <a:solidFill>
                  <a:srgbClr val="29261B"/>
                </a:solidFill>
                <a:latin typeface="Tahoma"/>
                <a:ea typeface="Tahoma"/>
                <a:cs typeface="Tahoma"/>
                <a:sym typeface="Tahoma"/>
              </a:defRPr>
            </a:pPr>
            <a:r>
              <a:t>48% </a:t>
            </a:r>
            <a:r>
              <a:rPr b="0"/>
              <a:t>| 8% | 6%</a:t>
            </a:r>
          </a:p>
        </p:txBody>
      </p:sp>
      <p:sp>
        <p:nvSpPr>
          <p:cNvPr id="501" name="Shape 29"/>
          <p:cNvSpPr/>
          <p:nvPr/>
        </p:nvSpPr>
        <p:spPr>
          <a:xfrm>
            <a:off x="5429250" y="4331196"/>
            <a:ext cx="2571750" cy="12701"/>
          </a:xfrm>
          <a:prstGeom prst="rect">
            <a:avLst/>
          </a:prstGeom>
          <a:solidFill>
            <a:srgbClr val="E5E0D2"/>
          </a:solidFill>
          <a:ln w="12700">
            <a:miter lim="400000"/>
          </a:ln>
        </p:spPr>
        <p:txBody>
          <a:bodyPr lIns="45719" rIns="45719"/>
          <a:lstStyle/>
          <a:p>
            <a:pPr/>
          </a:p>
        </p:txBody>
      </p:sp>
      <p:sp>
        <p:nvSpPr>
          <p:cNvPr id="502" name="Text 30"/>
          <p:cNvSpPr txBox="1"/>
          <p:nvPr/>
        </p:nvSpPr>
        <p:spPr>
          <a:xfrm>
            <a:off x="5600699" y="3487042"/>
            <a:ext cx="2306005"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Largest market with structural deficit projected by 2035; strong AI/datacentre demand; Mopani strategic supply anchor.</a:t>
            </a:r>
          </a:p>
        </p:txBody>
      </p:sp>
      <p:sp>
        <p:nvSpPr>
          <p:cNvPr id="503" name="Shape 31"/>
          <p:cNvSpPr/>
          <p:nvPr/>
        </p:nvSpPr>
        <p:spPr>
          <a:xfrm>
            <a:off x="8001000" y="4331196"/>
            <a:ext cx="2571750" cy="12701"/>
          </a:xfrm>
          <a:prstGeom prst="rect">
            <a:avLst/>
          </a:prstGeom>
          <a:solidFill>
            <a:srgbClr val="E5E0D2"/>
          </a:solidFill>
          <a:ln w="12700">
            <a:miter lim="400000"/>
          </a:ln>
        </p:spPr>
        <p:txBody>
          <a:bodyPr lIns="45719" rIns="45719"/>
          <a:lstStyle/>
          <a:p>
            <a:pPr/>
          </a:p>
        </p:txBody>
      </p:sp>
      <p:sp>
        <p:nvSpPr>
          <p:cNvPr id="504" name="Text 32"/>
          <p:cNvSpPr txBox="1"/>
          <p:nvPr/>
        </p:nvSpPr>
        <p:spPr>
          <a:xfrm>
            <a:off x="8172449" y="3487042"/>
            <a:ext cx="2306005"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Cost disadvantaged to DRC and China; negative refining margins 2025–2026.</a:t>
            </a:r>
          </a:p>
        </p:txBody>
      </p:sp>
      <p:sp>
        <p:nvSpPr>
          <p:cNvPr id="505" name="Shape 33"/>
          <p:cNvSpPr/>
          <p:nvPr/>
        </p:nvSpPr>
        <p:spPr>
          <a:xfrm>
            <a:off x="10572750" y="4331196"/>
            <a:ext cx="6953250" cy="12701"/>
          </a:xfrm>
          <a:prstGeom prst="rect">
            <a:avLst/>
          </a:prstGeom>
          <a:solidFill>
            <a:srgbClr val="E5E0D2"/>
          </a:solidFill>
          <a:ln w="12700">
            <a:miter lim="400000"/>
          </a:ln>
        </p:spPr>
        <p:txBody>
          <a:bodyPr lIns="45719" rIns="45719"/>
          <a:lstStyle/>
          <a:p>
            <a:pPr/>
          </a:p>
        </p:txBody>
      </p:sp>
      <p:sp>
        <p:nvSpPr>
          <p:cNvPr id="506" name="Text 34"/>
          <p:cNvSpPr txBox="1"/>
          <p:nvPr/>
        </p:nvSpPr>
        <p:spPr>
          <a:xfrm>
            <a:off x="10744199" y="3487042"/>
            <a:ext cx="681895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900">
                <a:solidFill>
                  <a:srgbClr val="876D4B"/>
                </a:solidFill>
                <a:latin typeface="Tahoma"/>
                <a:ea typeface="Tahoma"/>
                <a:cs typeface="Tahoma"/>
                <a:sym typeface="Tahoma"/>
              </a:defRPr>
            </a:pPr>
            <a:r>
              <a:t>Expand Partnerships for Regional Anchor Refinery. </a:t>
            </a:r>
            <a:r>
              <a:rPr b="0">
                <a:solidFill>
                  <a:srgbClr val="29261B"/>
                </a:solidFill>
              </a:rPr>
              <a:t>Plan cathode refinery for post‑2030 commissioning.</a:t>
            </a:r>
          </a:p>
        </p:txBody>
      </p:sp>
      <p:sp>
        <p:nvSpPr>
          <p:cNvPr id="507" name="Shape 35"/>
          <p:cNvSpPr/>
          <p:nvPr/>
        </p:nvSpPr>
        <p:spPr>
          <a:xfrm>
            <a:off x="762000" y="4342308"/>
            <a:ext cx="16764000" cy="1287662"/>
          </a:xfrm>
          <a:prstGeom prst="rect">
            <a:avLst/>
          </a:prstGeom>
          <a:solidFill>
            <a:srgbClr val="433626">
              <a:alpha val="3000"/>
            </a:srgbClr>
          </a:solidFill>
          <a:ln w="12700">
            <a:miter lim="400000"/>
          </a:ln>
        </p:spPr>
        <p:txBody>
          <a:bodyPr lIns="45719" rIns="45719"/>
          <a:lstStyle/>
          <a:p>
            <a:pPr/>
          </a:p>
        </p:txBody>
      </p:sp>
      <p:sp>
        <p:nvSpPr>
          <p:cNvPr id="508" name="Shape 36"/>
          <p:cNvSpPr/>
          <p:nvPr/>
        </p:nvSpPr>
        <p:spPr>
          <a:xfrm>
            <a:off x="762000" y="5618857"/>
            <a:ext cx="1428750" cy="12701"/>
          </a:xfrm>
          <a:prstGeom prst="rect">
            <a:avLst/>
          </a:prstGeom>
          <a:solidFill>
            <a:srgbClr val="E5E0D2"/>
          </a:solidFill>
          <a:ln w="12700">
            <a:miter lim="400000"/>
          </a:ln>
        </p:spPr>
        <p:txBody>
          <a:bodyPr lIns="45719" rIns="45719"/>
          <a:lstStyle/>
          <a:p>
            <a:pPr/>
          </a:p>
        </p:txBody>
      </p:sp>
      <p:sp>
        <p:nvSpPr>
          <p:cNvPr id="509" name="Text 37"/>
          <p:cNvSpPr txBox="1"/>
          <p:nvPr/>
        </p:nvSpPr>
        <p:spPr>
          <a:xfrm>
            <a:off x="933450" y="4494708"/>
            <a:ext cx="1162050" cy="101143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defTabSz="859536">
              <a:lnSpc>
                <a:spcPct val="140000"/>
              </a:lnSpc>
              <a:defRPr b="1" sz="1128">
                <a:solidFill>
                  <a:srgbClr val="433626"/>
                </a:solidFill>
                <a:latin typeface="Tahoma"/>
                <a:ea typeface="Tahoma"/>
                <a:cs typeface="Tahoma"/>
                <a:sym typeface="Tahoma"/>
              </a:defRPr>
            </a:pPr>
            <a:r>
              <a:t>Rare Earths (REE) </a:t>
            </a:r>
            <a:r>
              <a:rPr b="0" sz="846">
                <a:solidFill>
                  <a:srgbClr val="57534A"/>
                </a:solidFill>
              </a:rPr>
              <a:t>China‑dominant; diversification underway</a:t>
            </a:r>
          </a:p>
        </p:txBody>
      </p:sp>
      <p:sp>
        <p:nvSpPr>
          <p:cNvPr id="510" name="Shape 38"/>
          <p:cNvSpPr/>
          <p:nvPr/>
        </p:nvSpPr>
        <p:spPr>
          <a:xfrm>
            <a:off x="2190750" y="5618857"/>
            <a:ext cx="1905000" cy="12701"/>
          </a:xfrm>
          <a:prstGeom prst="rect">
            <a:avLst/>
          </a:prstGeom>
          <a:solidFill>
            <a:srgbClr val="E5E0D2"/>
          </a:solidFill>
          <a:ln w="12700">
            <a:miter lim="400000"/>
          </a:ln>
        </p:spPr>
        <p:txBody>
          <a:bodyPr lIns="45719" rIns="45719"/>
          <a:lstStyle/>
          <a:p>
            <a:pPr/>
          </a:p>
        </p:txBody>
      </p:sp>
      <p:sp>
        <p:nvSpPr>
          <p:cNvPr id="511" name="Text 39"/>
          <p:cNvSpPr txBox="1"/>
          <p:nvPr/>
        </p:nvSpPr>
        <p:spPr>
          <a:xfrm>
            <a:off x="2362200" y="4494708"/>
            <a:ext cx="1638300" cy="101143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Magnets (EV, wind, defense) · Catalysts · Polishing</a:t>
            </a:r>
          </a:p>
        </p:txBody>
      </p:sp>
      <p:sp>
        <p:nvSpPr>
          <p:cNvPr id="512" name="Shape 40"/>
          <p:cNvSpPr/>
          <p:nvPr/>
        </p:nvSpPr>
        <p:spPr>
          <a:xfrm>
            <a:off x="4095750" y="5618857"/>
            <a:ext cx="1333500" cy="12701"/>
          </a:xfrm>
          <a:prstGeom prst="rect">
            <a:avLst/>
          </a:prstGeom>
          <a:solidFill>
            <a:srgbClr val="E5E0D2"/>
          </a:solidFill>
          <a:ln w="12700">
            <a:miter lim="400000"/>
          </a:ln>
        </p:spPr>
        <p:txBody>
          <a:bodyPr lIns="45719" rIns="45719"/>
          <a:lstStyle/>
          <a:p>
            <a:pPr/>
          </a:p>
        </p:txBody>
      </p:sp>
      <p:sp>
        <p:nvSpPr>
          <p:cNvPr id="513" name="Text 41"/>
          <p:cNvSpPr txBox="1"/>
          <p:nvPr/>
        </p:nvSpPr>
        <p:spPr>
          <a:xfrm>
            <a:off x="4191000" y="4494708"/>
            <a:ext cx="1066800" cy="101143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gn="r">
              <a:lnSpc>
                <a:spcPct val="140000"/>
              </a:lnSpc>
              <a:defRPr b="1" sz="900">
                <a:solidFill>
                  <a:srgbClr val="29261B"/>
                </a:solidFill>
                <a:latin typeface="Tahoma"/>
                <a:ea typeface="Tahoma"/>
                <a:cs typeface="Tahoma"/>
                <a:sym typeface="Tahoma"/>
              </a:defRPr>
            </a:pPr>
            <a:r>
              <a:t>90% </a:t>
            </a:r>
            <a:r>
              <a:rPr b="0"/>
              <a:t>| 5% | 2%</a:t>
            </a:r>
          </a:p>
        </p:txBody>
      </p:sp>
      <p:sp>
        <p:nvSpPr>
          <p:cNvPr id="514" name="Shape 42"/>
          <p:cNvSpPr/>
          <p:nvPr/>
        </p:nvSpPr>
        <p:spPr>
          <a:xfrm>
            <a:off x="5429250" y="5618857"/>
            <a:ext cx="2571750" cy="12701"/>
          </a:xfrm>
          <a:prstGeom prst="rect">
            <a:avLst/>
          </a:prstGeom>
          <a:solidFill>
            <a:srgbClr val="E5E0D2"/>
          </a:solidFill>
          <a:ln w="12700">
            <a:miter lim="400000"/>
          </a:ln>
        </p:spPr>
        <p:txBody>
          <a:bodyPr lIns="45719" rIns="45719"/>
          <a:lstStyle/>
          <a:p>
            <a:pPr/>
          </a:p>
        </p:txBody>
      </p:sp>
      <p:sp>
        <p:nvSpPr>
          <p:cNvPr id="515" name="Text 43"/>
          <p:cNvSpPr txBox="1"/>
          <p:nvPr/>
        </p:nvSpPr>
        <p:spPr>
          <a:xfrm>
            <a:off x="5600699" y="4494708"/>
            <a:ext cx="2306005" cy="101143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Highest non‑China premium of any critical mineral; fastest path to materiality with reduced CAPEX exposure; multiple intl. policy programmes.</a:t>
            </a:r>
          </a:p>
        </p:txBody>
      </p:sp>
      <p:sp>
        <p:nvSpPr>
          <p:cNvPr id="516" name="Shape 44"/>
          <p:cNvSpPr/>
          <p:nvPr/>
        </p:nvSpPr>
        <p:spPr>
          <a:xfrm>
            <a:off x="8001000" y="5618857"/>
            <a:ext cx="2571750" cy="12701"/>
          </a:xfrm>
          <a:prstGeom prst="rect">
            <a:avLst/>
          </a:prstGeom>
          <a:solidFill>
            <a:srgbClr val="E5E0D2"/>
          </a:solidFill>
          <a:ln w="12700">
            <a:miter lim="400000"/>
          </a:ln>
        </p:spPr>
        <p:txBody>
          <a:bodyPr lIns="45719" rIns="45719"/>
          <a:lstStyle/>
          <a:p>
            <a:pPr/>
          </a:p>
        </p:txBody>
      </p:sp>
      <p:sp>
        <p:nvSpPr>
          <p:cNvPr id="517" name="Text 45"/>
          <p:cNvSpPr txBox="1"/>
          <p:nvPr/>
        </p:nvSpPr>
        <p:spPr>
          <a:xfrm>
            <a:off x="8172449" y="4494708"/>
            <a:ext cx="2306005" cy="101143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Complex multi‑stage separation, history of CAPEX overruns; China retaliation tools (price, technology, licensing).</a:t>
            </a:r>
          </a:p>
        </p:txBody>
      </p:sp>
      <p:sp>
        <p:nvSpPr>
          <p:cNvPr id="518" name="Shape 46"/>
          <p:cNvSpPr/>
          <p:nvPr/>
        </p:nvSpPr>
        <p:spPr>
          <a:xfrm>
            <a:off x="10572750" y="5618857"/>
            <a:ext cx="6953250" cy="12701"/>
          </a:xfrm>
          <a:prstGeom prst="rect">
            <a:avLst/>
          </a:prstGeom>
          <a:solidFill>
            <a:srgbClr val="E5E0D2"/>
          </a:solidFill>
          <a:ln w="12700">
            <a:miter lim="400000"/>
          </a:ln>
        </p:spPr>
        <p:txBody>
          <a:bodyPr lIns="45719" rIns="45719"/>
          <a:lstStyle/>
          <a:p>
            <a:pPr/>
          </a:p>
        </p:txBody>
      </p:sp>
      <p:sp>
        <p:nvSpPr>
          <p:cNvPr id="519" name="Text 47"/>
          <p:cNvSpPr txBox="1"/>
          <p:nvPr/>
        </p:nvSpPr>
        <p:spPr>
          <a:xfrm>
            <a:off x="10744199" y="4494708"/>
            <a:ext cx="6818950" cy="1011437"/>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900">
                <a:solidFill>
                  <a:srgbClr val="876D4B"/>
                </a:solidFill>
                <a:latin typeface="Tahoma"/>
                <a:ea typeface="Tahoma"/>
                <a:cs typeface="Tahoma"/>
                <a:sym typeface="Tahoma"/>
              </a:defRPr>
            </a:pPr>
            <a:r>
              <a:t>Capture Premium via Equity First, Then Refinery. </a:t>
            </a:r>
            <a:r>
              <a:rPr b="0">
                <a:solidFill>
                  <a:srgbClr val="29261B"/>
                </a:solidFill>
              </a:rPr>
              <a:t>Sequence small‑scale NdPr refinery post‑2028.</a:t>
            </a:r>
          </a:p>
        </p:txBody>
      </p:sp>
      <p:sp>
        <p:nvSpPr>
          <p:cNvPr id="520" name="Shape 48"/>
          <p:cNvSpPr/>
          <p:nvPr/>
        </p:nvSpPr>
        <p:spPr>
          <a:xfrm>
            <a:off x="762000" y="6626522"/>
            <a:ext cx="1428750" cy="12701"/>
          </a:xfrm>
          <a:prstGeom prst="rect">
            <a:avLst/>
          </a:prstGeom>
          <a:solidFill>
            <a:srgbClr val="E5E0D2"/>
          </a:solidFill>
          <a:ln w="12700">
            <a:miter lim="400000"/>
          </a:ln>
        </p:spPr>
        <p:txBody>
          <a:bodyPr lIns="45719" rIns="45719"/>
          <a:lstStyle/>
          <a:p>
            <a:pPr/>
          </a:p>
        </p:txBody>
      </p:sp>
      <p:sp>
        <p:nvSpPr>
          <p:cNvPr id="521" name="Text 49"/>
          <p:cNvSpPr txBox="1"/>
          <p:nvPr/>
        </p:nvSpPr>
        <p:spPr>
          <a:xfrm>
            <a:off x="933450" y="5782369"/>
            <a:ext cx="116205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200">
                <a:solidFill>
                  <a:srgbClr val="433626"/>
                </a:solidFill>
                <a:latin typeface="Tahoma"/>
                <a:ea typeface="Tahoma"/>
                <a:cs typeface="Tahoma"/>
                <a:sym typeface="Tahoma"/>
              </a:defRPr>
            </a:pPr>
            <a:r>
              <a:t>Cobalt (Co) </a:t>
            </a:r>
            <a:r>
              <a:rPr b="0" sz="900">
                <a:solidFill>
                  <a:srgbClr val="57534A"/>
                </a:solidFill>
              </a:rPr>
              <a:t>Mature, supply‑tight</a:t>
            </a:r>
          </a:p>
        </p:txBody>
      </p:sp>
      <p:sp>
        <p:nvSpPr>
          <p:cNvPr id="522" name="Shape 50"/>
          <p:cNvSpPr/>
          <p:nvPr/>
        </p:nvSpPr>
        <p:spPr>
          <a:xfrm>
            <a:off x="2190750" y="6626522"/>
            <a:ext cx="1905000" cy="12701"/>
          </a:xfrm>
          <a:prstGeom prst="rect">
            <a:avLst/>
          </a:prstGeom>
          <a:solidFill>
            <a:srgbClr val="E5E0D2"/>
          </a:solidFill>
          <a:ln w="12700">
            <a:miter lim="400000"/>
          </a:ln>
        </p:spPr>
        <p:txBody>
          <a:bodyPr lIns="45719" rIns="45719"/>
          <a:lstStyle/>
          <a:p>
            <a:pPr/>
          </a:p>
        </p:txBody>
      </p:sp>
      <p:sp>
        <p:nvSpPr>
          <p:cNvPr id="523" name="Text 51"/>
          <p:cNvSpPr txBox="1"/>
          <p:nvPr/>
        </p:nvSpPr>
        <p:spPr>
          <a:xfrm>
            <a:off x="2362200" y="5782369"/>
            <a:ext cx="163830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NMC Cathodes · Superalloys (Aerospace) · Magnets</a:t>
            </a:r>
          </a:p>
        </p:txBody>
      </p:sp>
      <p:sp>
        <p:nvSpPr>
          <p:cNvPr id="524" name="Shape 52"/>
          <p:cNvSpPr/>
          <p:nvPr/>
        </p:nvSpPr>
        <p:spPr>
          <a:xfrm>
            <a:off x="4095750" y="6626522"/>
            <a:ext cx="1333500" cy="12701"/>
          </a:xfrm>
          <a:prstGeom prst="rect">
            <a:avLst/>
          </a:prstGeom>
          <a:solidFill>
            <a:srgbClr val="E5E0D2"/>
          </a:solidFill>
          <a:ln w="12700">
            <a:miter lim="400000"/>
          </a:ln>
        </p:spPr>
        <p:txBody>
          <a:bodyPr lIns="45719" rIns="45719"/>
          <a:lstStyle/>
          <a:p>
            <a:pPr/>
          </a:p>
        </p:txBody>
      </p:sp>
      <p:sp>
        <p:nvSpPr>
          <p:cNvPr id="525" name="Text 53"/>
          <p:cNvSpPr txBox="1"/>
          <p:nvPr/>
        </p:nvSpPr>
        <p:spPr>
          <a:xfrm>
            <a:off x="4191000" y="5782369"/>
            <a:ext cx="106680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gn="r">
              <a:lnSpc>
                <a:spcPct val="140000"/>
              </a:lnSpc>
              <a:defRPr b="1" sz="900">
                <a:solidFill>
                  <a:srgbClr val="29261B"/>
                </a:solidFill>
                <a:latin typeface="Tahoma"/>
                <a:ea typeface="Tahoma"/>
                <a:cs typeface="Tahoma"/>
                <a:sym typeface="Tahoma"/>
              </a:defRPr>
            </a:pPr>
            <a:r>
              <a:t>79% </a:t>
            </a:r>
            <a:r>
              <a:rPr b="0"/>
              <a:t>| 9% | 3%</a:t>
            </a:r>
          </a:p>
        </p:txBody>
      </p:sp>
      <p:sp>
        <p:nvSpPr>
          <p:cNvPr id="526" name="Shape 54"/>
          <p:cNvSpPr/>
          <p:nvPr/>
        </p:nvSpPr>
        <p:spPr>
          <a:xfrm>
            <a:off x="5429250" y="6626522"/>
            <a:ext cx="2571750" cy="12701"/>
          </a:xfrm>
          <a:prstGeom prst="rect">
            <a:avLst/>
          </a:prstGeom>
          <a:solidFill>
            <a:srgbClr val="E5E0D2"/>
          </a:solidFill>
          <a:ln w="12700">
            <a:miter lim="400000"/>
          </a:ln>
        </p:spPr>
        <p:txBody>
          <a:bodyPr lIns="45719" rIns="45719"/>
          <a:lstStyle/>
          <a:p>
            <a:pPr/>
          </a:p>
        </p:txBody>
      </p:sp>
      <p:sp>
        <p:nvSpPr>
          <p:cNvPr id="527" name="Text 55"/>
          <p:cNvSpPr txBox="1"/>
          <p:nvPr/>
        </p:nvSpPr>
        <p:spPr>
          <a:xfrm>
            <a:off x="5600699" y="5782369"/>
            <a:ext cx="2306005"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Capital‑efficient with multi‑application optionality; growing demand for black‑mass recycling.</a:t>
            </a:r>
          </a:p>
        </p:txBody>
      </p:sp>
      <p:sp>
        <p:nvSpPr>
          <p:cNvPr id="528" name="Shape 56"/>
          <p:cNvSpPr/>
          <p:nvPr/>
        </p:nvSpPr>
        <p:spPr>
          <a:xfrm>
            <a:off x="8001000" y="6626522"/>
            <a:ext cx="2571750" cy="12701"/>
          </a:xfrm>
          <a:prstGeom prst="rect">
            <a:avLst/>
          </a:prstGeom>
          <a:solidFill>
            <a:srgbClr val="E5E0D2"/>
          </a:solidFill>
          <a:ln w="12700">
            <a:miter lim="400000"/>
          </a:ln>
        </p:spPr>
        <p:txBody>
          <a:bodyPr lIns="45719" rIns="45719"/>
          <a:lstStyle/>
          <a:p>
            <a:pPr/>
          </a:p>
        </p:txBody>
      </p:sp>
      <p:sp>
        <p:nvSpPr>
          <p:cNvPr id="529" name="Text 57"/>
          <p:cNvSpPr txBox="1"/>
          <p:nvPr/>
        </p:nvSpPr>
        <p:spPr>
          <a:xfrm>
            <a:off x="8172449" y="5782369"/>
            <a:ext cx="2306005"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Extreme price volatility (-80% peak‑to‑trough 2022–24); DRC concentration risk (&gt;70% of mined supply).</a:t>
            </a:r>
          </a:p>
        </p:txBody>
      </p:sp>
      <p:sp>
        <p:nvSpPr>
          <p:cNvPr id="530" name="Shape 58"/>
          <p:cNvSpPr/>
          <p:nvPr/>
        </p:nvSpPr>
        <p:spPr>
          <a:xfrm>
            <a:off x="10572750" y="6626522"/>
            <a:ext cx="6953250" cy="12701"/>
          </a:xfrm>
          <a:prstGeom prst="rect">
            <a:avLst/>
          </a:prstGeom>
          <a:solidFill>
            <a:srgbClr val="E5E0D2"/>
          </a:solidFill>
          <a:ln w="12700">
            <a:miter lim="400000"/>
          </a:ln>
        </p:spPr>
        <p:txBody>
          <a:bodyPr lIns="45719" rIns="45719"/>
          <a:lstStyle/>
          <a:p>
            <a:pPr/>
          </a:p>
        </p:txBody>
      </p:sp>
      <p:sp>
        <p:nvSpPr>
          <p:cNvPr id="531" name="Text 59"/>
          <p:cNvSpPr txBox="1"/>
          <p:nvPr/>
        </p:nvSpPr>
        <p:spPr>
          <a:xfrm>
            <a:off x="10744199" y="5782369"/>
            <a:ext cx="681895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900">
                <a:solidFill>
                  <a:srgbClr val="876D4B"/>
                </a:solidFill>
                <a:latin typeface="Tahoma"/>
                <a:ea typeface="Tahoma"/>
                <a:cs typeface="Tahoma"/>
                <a:sym typeface="Tahoma"/>
              </a:defRPr>
            </a:pPr>
            <a:r>
              <a:t>Build via Recycling and Equity. </a:t>
            </a:r>
            <a:r>
              <a:rPr b="0">
                <a:solidFill>
                  <a:srgbClr val="29261B"/>
                </a:solidFill>
              </a:rPr>
              <a:t>Target battery‑grade sulphate refinery post‑2030 once non‑China premium sustained.</a:t>
            </a:r>
          </a:p>
        </p:txBody>
      </p:sp>
      <p:sp>
        <p:nvSpPr>
          <p:cNvPr id="532" name="Shape 60"/>
          <p:cNvSpPr/>
          <p:nvPr/>
        </p:nvSpPr>
        <p:spPr>
          <a:xfrm>
            <a:off x="762000" y="6637635"/>
            <a:ext cx="16764000" cy="1007667"/>
          </a:xfrm>
          <a:prstGeom prst="rect">
            <a:avLst/>
          </a:prstGeom>
          <a:solidFill>
            <a:srgbClr val="433626">
              <a:alpha val="3000"/>
            </a:srgbClr>
          </a:solidFill>
          <a:ln w="12700">
            <a:miter lim="400000"/>
          </a:ln>
        </p:spPr>
        <p:txBody>
          <a:bodyPr lIns="45719" rIns="45719"/>
          <a:lstStyle/>
          <a:p>
            <a:pPr/>
          </a:p>
        </p:txBody>
      </p:sp>
      <p:sp>
        <p:nvSpPr>
          <p:cNvPr id="533" name="Shape 61"/>
          <p:cNvSpPr/>
          <p:nvPr/>
        </p:nvSpPr>
        <p:spPr>
          <a:xfrm>
            <a:off x="762000" y="7634188"/>
            <a:ext cx="1428750" cy="12701"/>
          </a:xfrm>
          <a:prstGeom prst="rect">
            <a:avLst/>
          </a:prstGeom>
          <a:solidFill>
            <a:srgbClr val="E5E0D2"/>
          </a:solidFill>
          <a:ln w="12700">
            <a:miter lim="400000"/>
          </a:ln>
        </p:spPr>
        <p:txBody>
          <a:bodyPr lIns="45719" rIns="45719"/>
          <a:lstStyle/>
          <a:p>
            <a:pPr/>
          </a:p>
        </p:txBody>
      </p:sp>
      <p:sp>
        <p:nvSpPr>
          <p:cNvPr id="534" name="Text 62"/>
          <p:cNvSpPr txBox="1"/>
          <p:nvPr/>
        </p:nvSpPr>
        <p:spPr>
          <a:xfrm>
            <a:off x="933450" y="6790035"/>
            <a:ext cx="116205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200">
                <a:solidFill>
                  <a:srgbClr val="433626"/>
                </a:solidFill>
                <a:latin typeface="Tahoma"/>
                <a:ea typeface="Tahoma"/>
                <a:cs typeface="Tahoma"/>
                <a:sym typeface="Tahoma"/>
              </a:defRPr>
            </a:pPr>
            <a:r>
              <a:t>Lithium (Li) </a:t>
            </a:r>
            <a:r>
              <a:rPr b="0" sz="900">
                <a:solidFill>
                  <a:srgbClr val="57534A"/>
                </a:solidFill>
              </a:rPr>
              <a:t>Growing; oversupply clearing</a:t>
            </a:r>
          </a:p>
        </p:txBody>
      </p:sp>
      <p:sp>
        <p:nvSpPr>
          <p:cNvPr id="535" name="Shape 63"/>
          <p:cNvSpPr/>
          <p:nvPr/>
        </p:nvSpPr>
        <p:spPr>
          <a:xfrm>
            <a:off x="2190750" y="7634188"/>
            <a:ext cx="1905000" cy="12701"/>
          </a:xfrm>
          <a:prstGeom prst="rect">
            <a:avLst/>
          </a:prstGeom>
          <a:solidFill>
            <a:srgbClr val="E5E0D2"/>
          </a:solidFill>
          <a:ln w="12700">
            <a:miter lim="400000"/>
          </a:ln>
        </p:spPr>
        <p:txBody>
          <a:bodyPr lIns="45719" rIns="45719"/>
          <a:lstStyle/>
          <a:p>
            <a:pPr/>
          </a:p>
        </p:txBody>
      </p:sp>
      <p:sp>
        <p:nvSpPr>
          <p:cNvPr id="536" name="Text 64"/>
          <p:cNvSpPr txBox="1"/>
          <p:nvPr/>
        </p:nvSpPr>
        <p:spPr>
          <a:xfrm>
            <a:off x="2362200" y="6790035"/>
            <a:ext cx="163830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LFP Carbonate · NMC Hydroxide · Glass · Greases</a:t>
            </a:r>
          </a:p>
        </p:txBody>
      </p:sp>
      <p:sp>
        <p:nvSpPr>
          <p:cNvPr id="537" name="Shape 65"/>
          <p:cNvSpPr/>
          <p:nvPr/>
        </p:nvSpPr>
        <p:spPr>
          <a:xfrm>
            <a:off x="4095750" y="7634188"/>
            <a:ext cx="1333500" cy="12701"/>
          </a:xfrm>
          <a:prstGeom prst="rect">
            <a:avLst/>
          </a:prstGeom>
          <a:solidFill>
            <a:srgbClr val="E5E0D2"/>
          </a:solidFill>
          <a:ln w="12700">
            <a:miter lim="400000"/>
          </a:ln>
        </p:spPr>
        <p:txBody>
          <a:bodyPr lIns="45719" rIns="45719"/>
          <a:lstStyle/>
          <a:p>
            <a:pPr/>
          </a:p>
        </p:txBody>
      </p:sp>
      <p:sp>
        <p:nvSpPr>
          <p:cNvPr id="538" name="Text 66"/>
          <p:cNvSpPr txBox="1"/>
          <p:nvPr/>
        </p:nvSpPr>
        <p:spPr>
          <a:xfrm>
            <a:off x="4191000" y="6790035"/>
            <a:ext cx="106680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gn="r">
              <a:lnSpc>
                <a:spcPct val="140000"/>
              </a:lnSpc>
              <a:defRPr b="1" sz="900">
                <a:solidFill>
                  <a:srgbClr val="29261B"/>
                </a:solidFill>
                <a:latin typeface="Tahoma"/>
                <a:ea typeface="Tahoma"/>
                <a:cs typeface="Tahoma"/>
                <a:sym typeface="Tahoma"/>
              </a:defRPr>
            </a:pPr>
            <a:r>
              <a:t>65% </a:t>
            </a:r>
            <a:r>
              <a:rPr b="0"/>
              <a:t>| 16% | 5%</a:t>
            </a:r>
          </a:p>
        </p:txBody>
      </p:sp>
      <p:sp>
        <p:nvSpPr>
          <p:cNvPr id="539" name="Shape 67"/>
          <p:cNvSpPr/>
          <p:nvPr/>
        </p:nvSpPr>
        <p:spPr>
          <a:xfrm>
            <a:off x="5429250" y="7634188"/>
            <a:ext cx="2571750" cy="12701"/>
          </a:xfrm>
          <a:prstGeom prst="rect">
            <a:avLst/>
          </a:prstGeom>
          <a:solidFill>
            <a:srgbClr val="E5E0D2"/>
          </a:solidFill>
          <a:ln w="12700">
            <a:miter lim="400000"/>
          </a:ln>
        </p:spPr>
        <p:txBody>
          <a:bodyPr lIns="45719" rIns="45719"/>
          <a:lstStyle/>
          <a:p>
            <a:pPr/>
          </a:p>
        </p:txBody>
      </p:sp>
      <p:sp>
        <p:nvSpPr>
          <p:cNvPr id="540" name="Text 68"/>
          <p:cNvSpPr txBox="1"/>
          <p:nvPr/>
        </p:nvSpPr>
        <p:spPr>
          <a:xfrm>
            <a:off x="5600699" y="6790035"/>
            <a:ext cx="2306005"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Long‑term EV and energy‑storage demand growth; downstream integration optionality with UAE battery ambitions.</a:t>
            </a:r>
          </a:p>
        </p:txBody>
      </p:sp>
      <p:sp>
        <p:nvSpPr>
          <p:cNvPr id="541" name="Shape 69"/>
          <p:cNvSpPr/>
          <p:nvPr/>
        </p:nvSpPr>
        <p:spPr>
          <a:xfrm>
            <a:off x="8001000" y="7634188"/>
            <a:ext cx="2571750" cy="12701"/>
          </a:xfrm>
          <a:prstGeom prst="rect">
            <a:avLst/>
          </a:prstGeom>
          <a:solidFill>
            <a:srgbClr val="E5E0D2"/>
          </a:solidFill>
          <a:ln w="12700">
            <a:miter lim="400000"/>
          </a:ln>
        </p:spPr>
        <p:txBody>
          <a:bodyPr lIns="45719" rIns="45719"/>
          <a:lstStyle/>
          <a:p>
            <a:pPr/>
          </a:p>
        </p:txBody>
      </p:sp>
      <p:sp>
        <p:nvSpPr>
          <p:cNvPr id="542" name="Text 70"/>
          <p:cNvSpPr txBox="1"/>
          <p:nvPr/>
        </p:nvSpPr>
        <p:spPr>
          <a:xfrm>
            <a:off x="8172449" y="6790035"/>
            <a:ext cx="2306005"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sz="900">
                <a:solidFill>
                  <a:srgbClr val="29261B"/>
                </a:solidFill>
                <a:latin typeface="Tahoma"/>
                <a:ea typeface="Tahoma"/>
                <a:cs typeface="Tahoma"/>
                <a:sym typeface="Tahoma"/>
              </a:defRPr>
            </a:lvl1pPr>
          </a:lstStyle>
          <a:p>
            <a:pPr/>
            <a:r>
              <a:t>Structurally disadvantaged on costs to brine producers; established players have faced material execution risks.</a:t>
            </a:r>
          </a:p>
        </p:txBody>
      </p:sp>
      <p:sp>
        <p:nvSpPr>
          <p:cNvPr id="543" name="Shape 71"/>
          <p:cNvSpPr/>
          <p:nvPr/>
        </p:nvSpPr>
        <p:spPr>
          <a:xfrm>
            <a:off x="10572750" y="7634188"/>
            <a:ext cx="6953250" cy="12701"/>
          </a:xfrm>
          <a:prstGeom prst="rect">
            <a:avLst/>
          </a:prstGeom>
          <a:solidFill>
            <a:srgbClr val="E5E0D2"/>
          </a:solidFill>
          <a:ln w="12700">
            <a:miter lim="400000"/>
          </a:ln>
        </p:spPr>
        <p:txBody>
          <a:bodyPr lIns="45719" rIns="45719"/>
          <a:lstStyle/>
          <a:p>
            <a:pPr/>
          </a:p>
        </p:txBody>
      </p:sp>
      <p:sp>
        <p:nvSpPr>
          <p:cNvPr id="544" name="Text 72"/>
          <p:cNvSpPr txBox="1"/>
          <p:nvPr/>
        </p:nvSpPr>
        <p:spPr>
          <a:xfrm>
            <a:off x="10744199" y="6790035"/>
            <a:ext cx="6818950" cy="73144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900">
                <a:solidFill>
                  <a:srgbClr val="876D4B"/>
                </a:solidFill>
                <a:latin typeface="Tahoma"/>
                <a:ea typeface="Tahoma"/>
                <a:cs typeface="Tahoma"/>
                <a:sym typeface="Tahoma"/>
              </a:defRPr>
            </a:pPr>
            <a:r>
              <a:t>Develop Partnerships, Defer Refinery FID post‑2027. </a:t>
            </a:r>
            <a:r>
              <a:rPr b="0">
                <a:solidFill>
                  <a:srgbClr val="29261B"/>
                </a:solidFill>
              </a:rPr>
              <a:t>Study LCE conversion via spodumene or DLE.</a:t>
            </a:r>
          </a:p>
        </p:txBody>
      </p:sp>
      <p:sp>
        <p:nvSpPr>
          <p:cNvPr id="545" name="Text 73"/>
          <p:cNvSpPr txBox="1"/>
          <p:nvPr/>
        </p:nvSpPr>
        <p:spPr>
          <a:xfrm>
            <a:off x="762000" y="7802463"/>
            <a:ext cx="1684436" cy="19809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900">
                <a:solidFill>
                  <a:srgbClr val="876D4B"/>
                </a:solidFill>
                <a:latin typeface="Tahoma"/>
                <a:ea typeface="Tahoma"/>
                <a:cs typeface="Tahoma"/>
                <a:sym typeface="Tahoma"/>
              </a:defRPr>
            </a:lvl1pPr>
          </a:lstStyle>
          <a:p>
            <a:pPr/>
            <a:r>
              <a:t>UAE REFERENCE PLANT</a:t>
            </a:r>
          </a:p>
        </p:txBody>
      </p:sp>
      <p:sp>
        <p:nvSpPr>
          <p:cNvPr id="546" name="Text 74"/>
          <p:cNvSpPr txBox="1"/>
          <p:nvPr/>
        </p:nvSpPr>
        <p:spPr>
          <a:xfrm>
            <a:off x="2598836" y="7783413"/>
            <a:ext cx="3151449" cy="22478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000">
                <a:solidFill>
                  <a:srgbClr val="433626"/>
                </a:solidFill>
                <a:latin typeface="Tahoma"/>
                <a:ea typeface="Tahoma"/>
                <a:cs typeface="Tahoma"/>
                <a:sym typeface="Tahoma"/>
              </a:defRPr>
            </a:pPr>
            <a:r>
              <a:t>Cu </a:t>
            </a:r>
            <a:r>
              <a:rPr b="0">
                <a:solidFill>
                  <a:srgbClr val="29261B"/>
                </a:solidFill>
              </a:rPr>
              <a:t>300–500 kt/yr · USD 1.0–1.8 Bn · 5,000–7,500/t</a:t>
            </a:r>
          </a:p>
        </p:txBody>
      </p:sp>
      <p:sp>
        <p:nvSpPr>
          <p:cNvPr id="547" name="Text 75"/>
          <p:cNvSpPr txBox="1"/>
          <p:nvPr/>
        </p:nvSpPr>
        <p:spPr>
          <a:xfrm>
            <a:off x="5887094" y="7783413"/>
            <a:ext cx="3388133" cy="22478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000">
                <a:solidFill>
                  <a:srgbClr val="433626"/>
                </a:solidFill>
                <a:latin typeface="Tahoma"/>
                <a:ea typeface="Tahoma"/>
                <a:cs typeface="Tahoma"/>
                <a:sym typeface="Tahoma"/>
              </a:defRPr>
            </a:pPr>
            <a:r>
              <a:t>REE </a:t>
            </a:r>
            <a:r>
              <a:rPr b="0">
                <a:solidFill>
                  <a:srgbClr val="29261B"/>
                </a:solidFill>
              </a:rPr>
              <a:t>5 NdPr / 15 REO · USD 1.0–1.5 Bn · 4,500–7,000/t</a:t>
            </a:r>
          </a:p>
        </p:txBody>
      </p:sp>
      <p:sp>
        <p:nvSpPr>
          <p:cNvPr id="548" name="Text 76"/>
          <p:cNvSpPr txBox="1"/>
          <p:nvPr/>
        </p:nvSpPr>
        <p:spPr>
          <a:xfrm>
            <a:off x="9405143" y="7783413"/>
            <a:ext cx="2778845" cy="22478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000">
                <a:solidFill>
                  <a:srgbClr val="433626"/>
                </a:solidFill>
                <a:latin typeface="Tahoma"/>
                <a:ea typeface="Tahoma"/>
                <a:cs typeface="Tahoma"/>
                <a:sym typeface="Tahoma"/>
              </a:defRPr>
            </a:pPr>
            <a:r>
              <a:t>Co </a:t>
            </a:r>
            <a:r>
              <a:rPr b="0">
                <a:solidFill>
                  <a:srgbClr val="29261B"/>
                </a:solidFill>
              </a:rPr>
              <a:t>10 kt/yr · USD 0.7–1.1 Bn · 4,000–6,000/t</a:t>
            </a:r>
          </a:p>
        </p:txBody>
      </p:sp>
      <p:sp>
        <p:nvSpPr>
          <p:cNvPr id="549" name="Text 77"/>
          <p:cNvSpPr txBox="1"/>
          <p:nvPr/>
        </p:nvSpPr>
        <p:spPr>
          <a:xfrm>
            <a:off x="12331651" y="7783413"/>
            <a:ext cx="2668985" cy="22478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lnSpc>
                <a:spcPct val="140000"/>
              </a:lnSpc>
              <a:defRPr b="1" sz="1000">
                <a:solidFill>
                  <a:srgbClr val="433626"/>
                </a:solidFill>
                <a:latin typeface="Tahoma"/>
                <a:ea typeface="Tahoma"/>
                <a:cs typeface="Tahoma"/>
                <a:sym typeface="Tahoma"/>
              </a:defRPr>
            </a:pPr>
            <a:r>
              <a:t>Li </a:t>
            </a:r>
            <a:r>
              <a:rPr b="0">
                <a:solidFill>
                  <a:srgbClr val="29261B"/>
                </a:solidFill>
              </a:rPr>
              <a:t>25 LCE · USD 1.0–1.5 Bn · 3,000–5,000/t</a:t>
            </a:r>
          </a:p>
        </p:txBody>
      </p:sp>
      <p:sp>
        <p:nvSpPr>
          <p:cNvPr id="550" name="Shape 78"/>
          <p:cNvSpPr/>
          <p:nvPr/>
        </p:nvSpPr>
        <p:spPr>
          <a:xfrm>
            <a:off x="762000" y="9390062"/>
            <a:ext cx="16764000" cy="12701"/>
          </a:xfrm>
          <a:prstGeom prst="rect">
            <a:avLst/>
          </a:prstGeom>
          <a:solidFill>
            <a:srgbClr val="E5E0D2"/>
          </a:solidFill>
          <a:ln w="12700">
            <a:miter lim="400000"/>
          </a:ln>
        </p:spPr>
        <p:txBody>
          <a:bodyPr lIns="45719" rIns="45719"/>
          <a:lstStyle/>
          <a:p>
            <a:pPr/>
          </a:p>
        </p:txBody>
      </p:sp>
      <p:sp>
        <p:nvSpPr>
          <p:cNvPr id="551" name="Text 79"/>
          <p:cNvSpPr txBox="1"/>
          <p:nvPr/>
        </p:nvSpPr>
        <p:spPr>
          <a:xfrm>
            <a:off x="761999" y="8545910"/>
            <a:ext cx="12086846" cy="116959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p>
            <a:pPr>
              <a:defRPr b="1" sz="1200">
                <a:solidFill>
                  <a:srgbClr val="29261B"/>
                </a:solidFill>
                <a:latin typeface="Tahoma"/>
                <a:ea typeface="Tahoma"/>
                <a:cs typeface="Tahoma"/>
                <a:sym typeface="Tahoma"/>
              </a:defRPr>
            </a:pPr>
            <a:r>
              <a:t>Sources: </a:t>
            </a:r>
            <a:r>
              <a:rPr b="0">
                <a:solidFill>
                  <a:srgbClr val="57534A"/>
                </a:solidFill>
              </a:rPr>
              <a:t>IEA Global Critical Minerals Outlook 2025, S&amp;P Global, BloombergNEF, Wood Mackenzie, Global Cu Smelter &amp; Refinery Cost Summary Q4 2025, Cobalt Institute Market Report 2024, Company disclosures, Media articles. UAE estimates assume Gulf construction premium +25–40% vs. Chinese benchmark, partly offset by lower power / labour costs. Refining cash costs are 2025 estimates net of byproduct credits.</a:t>
            </a:r>
          </a:p>
        </p:txBody>
      </p:sp>
      <p:sp>
        <p:nvSpPr>
          <p:cNvPr id="552" name="Text 80"/>
          <p:cNvSpPr txBox="1"/>
          <p:nvPr/>
        </p:nvSpPr>
        <p:spPr>
          <a:xfrm>
            <a:off x="14181286" y="9791699"/>
            <a:ext cx="2821716" cy="278112"/>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300">
                <a:solidFill>
                  <a:srgbClr val="9A9A9A"/>
                </a:solidFill>
                <a:latin typeface="Tahoma"/>
                <a:ea typeface="Tahoma"/>
                <a:cs typeface="Tahoma"/>
                <a:sym typeface="Tahoma"/>
              </a:defRPr>
            </a:lvl1pPr>
          </a:lstStyle>
          <a:p>
            <a:pPr/>
            <a:r>
              <a:t>STRICTLY CONFIDENTIAL</a:t>
            </a:r>
          </a:p>
        </p:txBody>
      </p:sp>
      <p:sp>
        <p:nvSpPr>
          <p:cNvPr id="553" name="Text 81"/>
          <p:cNvSpPr txBox="1"/>
          <p:nvPr/>
        </p:nvSpPr>
        <p:spPr>
          <a:xfrm>
            <a:off x="17225615" y="9765059"/>
            <a:ext cx="376586" cy="33144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ormAutofit fontScale="100000" lnSpcReduction="0"/>
          </a:bodyPr>
          <a:lstStyle>
            <a:lvl1pPr>
              <a:lnSpc>
                <a:spcPct val="140000"/>
              </a:lnSpc>
              <a:defRPr b="1" spc="100" sz="1600">
                <a:solidFill>
                  <a:srgbClr val="433626"/>
                </a:solidFill>
                <a:latin typeface="Tahoma"/>
                <a:ea typeface="Tahoma"/>
                <a:cs typeface="Tahoma"/>
                <a:sym typeface="Tahoma"/>
              </a:defRPr>
            </a:lvl1pPr>
          </a:lstStyle>
          <a:p>
            <a:pPr/>
            <a:r>
              <a:t>13</a:t>
            </a:r>
          </a:p>
        </p:txBody>
      </p:sp>
      <p:pic>
        <p:nvPicPr>
          <p:cNvPr id="554" name="Image 0" descr="Image 0"/>
          <p:cNvPicPr>
            <a:picLocks noChangeAspect="1"/>
          </p:cNvPicPr>
          <p:nvPr/>
        </p:nvPicPr>
        <p:blipFill>
          <a:blip r:embed="rId2">
            <a:extLst/>
          </a:blip>
          <a:stretch>
            <a:fillRect/>
          </a:stretch>
        </p:blipFill>
        <p:spPr>
          <a:xfrm>
            <a:off x="16969407" y="266415"/>
            <a:ext cx="889001" cy="499332"/>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