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/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Texto del título</a:t>
            </a:r>
          </a:p>
        </p:txBody>
      </p:sp>
      <p:sp>
        <p:nvSpPr>
          <p:cNvPr id="3" name="Nivel de texto 1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CE5D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0"/>
          <p:cNvSpPr/>
          <p:nvPr/>
        </p:nvSpPr>
        <p:spPr>
          <a:xfrm>
            <a:off x="502919" y="502919"/>
            <a:ext cx="11183114" cy="1"/>
          </a:xfrm>
          <a:prstGeom prst="line">
            <a:avLst/>
          </a:prstGeom>
          <a:ln w="1270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" name="Text 2"/>
          <p:cNvSpPr txBox="1"/>
          <p:nvPr/>
        </p:nvSpPr>
        <p:spPr>
          <a:xfrm>
            <a:off x="535431" y="614172"/>
            <a:ext cx="36576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600" sz="800">
                <a:solidFill>
                  <a:srgbClr val="8C6E3C"/>
                </a:solidFill>
              </a:defRPr>
            </a:lvl1pPr>
          </a:lstStyle>
          <a:p>
            <a:pPr/>
            <a:r>
              <a:t>STRICTLY CONFIDENTIAL</a:t>
            </a:r>
          </a:p>
        </p:txBody>
      </p:sp>
      <p:sp>
        <p:nvSpPr>
          <p:cNvPr id="22" name="Text 3"/>
          <p:cNvSpPr txBox="1"/>
          <p:nvPr/>
        </p:nvSpPr>
        <p:spPr>
          <a:xfrm>
            <a:off x="502919" y="2496820"/>
            <a:ext cx="1118311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500" sz="900">
                <a:solidFill>
                  <a:srgbClr val="B89968"/>
                </a:solidFill>
              </a:defRPr>
            </a:lvl1pPr>
          </a:lstStyle>
          <a:p>
            <a:pPr/>
            <a:r>
              <a:t>STRATEGIC ASSESSMENT  ·  APRIL 2026</a:t>
            </a:r>
          </a:p>
        </p:txBody>
      </p:sp>
      <p:sp>
        <p:nvSpPr>
          <p:cNvPr id="23" name="Shape 4"/>
          <p:cNvSpPr/>
          <p:nvPr/>
        </p:nvSpPr>
        <p:spPr>
          <a:xfrm>
            <a:off x="502919" y="2788920"/>
            <a:ext cx="1371602" cy="1"/>
          </a:xfrm>
          <a:prstGeom prst="line">
            <a:avLst/>
          </a:prstGeom>
          <a:ln w="1905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4" name="Text 5"/>
          <p:cNvSpPr txBox="1"/>
          <p:nvPr/>
        </p:nvSpPr>
        <p:spPr>
          <a:xfrm>
            <a:off x="502919" y="2922269"/>
            <a:ext cx="11183113" cy="110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7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Industrial</a:t>
            </a:r>
          </a:p>
        </p:txBody>
      </p:sp>
      <p:sp>
        <p:nvSpPr>
          <p:cNvPr id="25" name="Text 6"/>
          <p:cNvSpPr txBox="1"/>
          <p:nvPr/>
        </p:nvSpPr>
        <p:spPr>
          <a:xfrm>
            <a:off x="502919" y="3745230"/>
            <a:ext cx="11183113" cy="1104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7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Megazone</a:t>
            </a:r>
          </a:p>
        </p:txBody>
      </p:sp>
      <p:sp>
        <p:nvSpPr>
          <p:cNvPr id="26" name="Text 7"/>
          <p:cNvSpPr txBox="1"/>
          <p:nvPr/>
        </p:nvSpPr>
        <p:spPr>
          <a:xfrm>
            <a:off x="502919" y="4908550"/>
            <a:ext cx="11183113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600">
                <a:solidFill>
                  <a:srgbClr val="2A3F6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Strategic Opportunities for Abu Dhabi's</a:t>
            </a:r>
          </a:p>
        </p:txBody>
      </p:sp>
      <p:sp>
        <p:nvSpPr>
          <p:cNvPr id="27" name="Text 8"/>
          <p:cNvSpPr txBox="1"/>
          <p:nvPr/>
        </p:nvSpPr>
        <p:spPr>
          <a:xfrm>
            <a:off x="502919" y="5201158"/>
            <a:ext cx="11183113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600">
                <a:solidFill>
                  <a:srgbClr val="2A3F6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Industrial &amp; Logistics Platform</a:t>
            </a:r>
          </a:p>
        </p:txBody>
      </p:sp>
      <p:sp>
        <p:nvSpPr>
          <p:cNvPr id="28" name="Shape 9"/>
          <p:cNvSpPr/>
          <p:nvPr/>
        </p:nvSpPr>
        <p:spPr>
          <a:xfrm>
            <a:off x="502919" y="6080759"/>
            <a:ext cx="11183114" cy="1"/>
          </a:xfrm>
          <a:prstGeom prst="line">
            <a:avLst/>
          </a:prstGeom>
          <a:ln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" name="Text 10"/>
          <p:cNvSpPr txBox="1"/>
          <p:nvPr/>
        </p:nvSpPr>
        <p:spPr>
          <a:xfrm>
            <a:off x="502919" y="6291580"/>
            <a:ext cx="7315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900">
                <a:solidFill>
                  <a:srgbClr val="8C6E3C"/>
                </a:solidFill>
              </a:defRPr>
            </a:lvl1pPr>
          </a:lstStyle>
          <a:p>
            <a:pPr/>
            <a:r>
              <a:t>Volume I  ·  Longlist &amp; Shortlist  ·  Seven Themes</a:t>
            </a:r>
          </a:p>
        </p:txBody>
      </p:sp>
      <p:sp>
        <p:nvSpPr>
          <p:cNvPr id="30" name="Text 11"/>
          <p:cNvSpPr txBox="1"/>
          <p:nvPr/>
        </p:nvSpPr>
        <p:spPr>
          <a:xfrm>
            <a:off x="6199632" y="6285230"/>
            <a:ext cx="548640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0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Prepared for L'IMAD Leadership</a:t>
            </a:r>
          </a:p>
        </p:txBody>
      </p:sp>
      <p:pic>
        <p:nvPicPr>
          <p:cNvPr id="31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84560" y="80995"/>
            <a:ext cx="762001" cy="4279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0"/>
          <p:cNvSpPr/>
          <p:nvPr/>
        </p:nvSpPr>
        <p:spPr>
          <a:xfrm>
            <a:off x="502919" y="485140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4" name="Text 1"/>
          <p:cNvSpPr txBox="1"/>
          <p:nvPr/>
        </p:nvSpPr>
        <p:spPr>
          <a:xfrm>
            <a:off x="502919" y="293623"/>
            <a:ext cx="7315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CONTENTS</a:t>
            </a:r>
          </a:p>
        </p:txBody>
      </p:sp>
      <p:sp>
        <p:nvSpPr>
          <p:cNvPr id="35" name="Shape 3"/>
          <p:cNvSpPr/>
          <p:nvPr/>
        </p:nvSpPr>
        <p:spPr>
          <a:xfrm>
            <a:off x="502919" y="6410959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6" name="Text 4"/>
          <p:cNvSpPr txBox="1"/>
          <p:nvPr/>
        </p:nvSpPr>
        <p:spPr>
          <a:xfrm>
            <a:off x="502919" y="6493764"/>
            <a:ext cx="5486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6B6B6B"/>
                </a:solidFill>
              </a:defRPr>
            </a:lvl1pPr>
          </a:lstStyle>
          <a:p>
            <a:pPr/>
            <a:r>
              <a:t>Industrial Megazone  ·  Strategic Opportunities</a:t>
            </a:r>
          </a:p>
        </p:txBody>
      </p:sp>
      <p:sp>
        <p:nvSpPr>
          <p:cNvPr id="37" name="Text 5"/>
          <p:cNvSpPr txBox="1"/>
          <p:nvPr/>
        </p:nvSpPr>
        <p:spPr>
          <a:xfrm>
            <a:off x="5989320" y="6493764"/>
            <a:ext cx="514807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800">
                <a:solidFill>
                  <a:srgbClr val="6B6B6B"/>
                </a:solidFill>
              </a:defRPr>
            </a:lvl1pPr>
          </a:lstStyle>
          <a:p>
            <a:pPr/>
            <a:r>
              <a:t>Front Matter</a:t>
            </a:r>
          </a:p>
        </p:txBody>
      </p:sp>
      <p:sp>
        <p:nvSpPr>
          <p:cNvPr id="38" name="Text 6"/>
          <p:cNvSpPr txBox="1"/>
          <p:nvPr/>
        </p:nvSpPr>
        <p:spPr>
          <a:xfrm>
            <a:off x="11137392" y="6471920"/>
            <a:ext cx="54864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39" name="Text 7"/>
          <p:cNvSpPr txBox="1"/>
          <p:nvPr/>
        </p:nvSpPr>
        <p:spPr>
          <a:xfrm>
            <a:off x="502919" y="802640"/>
            <a:ext cx="731520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6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Contents</a:t>
            </a:r>
          </a:p>
        </p:txBody>
      </p:sp>
      <p:sp>
        <p:nvSpPr>
          <p:cNvPr id="40" name="Text 8"/>
          <p:cNvSpPr txBox="1"/>
          <p:nvPr/>
        </p:nvSpPr>
        <p:spPr>
          <a:xfrm>
            <a:off x="502919" y="1753869"/>
            <a:ext cx="548640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6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In four parts</a:t>
            </a:r>
          </a:p>
        </p:txBody>
      </p:sp>
      <p:sp>
        <p:nvSpPr>
          <p:cNvPr id="41" name="Shape 9"/>
          <p:cNvSpPr/>
          <p:nvPr/>
        </p:nvSpPr>
        <p:spPr>
          <a:xfrm>
            <a:off x="502919" y="2743200"/>
            <a:ext cx="11183114" cy="0"/>
          </a:xfrm>
          <a:prstGeom prst="line">
            <a:avLst/>
          </a:prstGeom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2" name="Text 10"/>
          <p:cNvSpPr txBox="1"/>
          <p:nvPr/>
        </p:nvSpPr>
        <p:spPr>
          <a:xfrm>
            <a:off x="548639" y="2881629"/>
            <a:ext cx="640082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38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</a:t>
            </a:r>
          </a:p>
        </p:txBody>
      </p:sp>
      <p:sp>
        <p:nvSpPr>
          <p:cNvPr id="43" name="Text 11"/>
          <p:cNvSpPr txBox="1"/>
          <p:nvPr/>
        </p:nvSpPr>
        <p:spPr>
          <a:xfrm>
            <a:off x="1600200" y="3033267"/>
            <a:ext cx="7772400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Context and Objectives</a:t>
            </a:r>
          </a:p>
        </p:txBody>
      </p:sp>
      <p:sp>
        <p:nvSpPr>
          <p:cNvPr id="44" name="Text 12"/>
          <p:cNvSpPr txBox="1"/>
          <p:nvPr/>
        </p:nvSpPr>
        <p:spPr>
          <a:xfrm>
            <a:off x="10314431" y="3071368"/>
            <a:ext cx="13716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4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45" name="Shape 13"/>
          <p:cNvSpPr/>
          <p:nvPr/>
        </p:nvSpPr>
        <p:spPr>
          <a:xfrm>
            <a:off x="502919" y="3520440"/>
            <a:ext cx="11183114" cy="1"/>
          </a:xfrm>
          <a:prstGeom prst="line">
            <a:avLst/>
          </a:prstGeom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6" name="Text 14"/>
          <p:cNvSpPr txBox="1"/>
          <p:nvPr/>
        </p:nvSpPr>
        <p:spPr>
          <a:xfrm>
            <a:off x="548639" y="3658869"/>
            <a:ext cx="640082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38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B</a:t>
            </a:r>
          </a:p>
        </p:txBody>
      </p:sp>
      <p:sp>
        <p:nvSpPr>
          <p:cNvPr id="47" name="Text 15"/>
          <p:cNvSpPr txBox="1"/>
          <p:nvPr/>
        </p:nvSpPr>
        <p:spPr>
          <a:xfrm>
            <a:off x="1600200" y="3810508"/>
            <a:ext cx="7772400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Executive Summary</a:t>
            </a:r>
          </a:p>
        </p:txBody>
      </p:sp>
      <p:sp>
        <p:nvSpPr>
          <p:cNvPr id="48" name="Text 16"/>
          <p:cNvSpPr txBox="1"/>
          <p:nvPr/>
        </p:nvSpPr>
        <p:spPr>
          <a:xfrm>
            <a:off x="10314431" y="3848608"/>
            <a:ext cx="13716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4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49" name="Shape 17"/>
          <p:cNvSpPr/>
          <p:nvPr/>
        </p:nvSpPr>
        <p:spPr>
          <a:xfrm>
            <a:off x="502919" y="4297679"/>
            <a:ext cx="11183114" cy="1"/>
          </a:xfrm>
          <a:prstGeom prst="line">
            <a:avLst/>
          </a:prstGeom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0" name="Text 18"/>
          <p:cNvSpPr txBox="1"/>
          <p:nvPr/>
        </p:nvSpPr>
        <p:spPr>
          <a:xfrm>
            <a:off x="548639" y="4436110"/>
            <a:ext cx="640082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38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51" name="Text 19"/>
          <p:cNvSpPr txBox="1"/>
          <p:nvPr/>
        </p:nvSpPr>
        <p:spPr>
          <a:xfrm>
            <a:off x="1600200" y="4587747"/>
            <a:ext cx="7772400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Assessment of Seven Opportunities</a:t>
            </a:r>
          </a:p>
        </p:txBody>
      </p:sp>
      <p:sp>
        <p:nvSpPr>
          <p:cNvPr id="52" name="Text 20"/>
          <p:cNvSpPr txBox="1"/>
          <p:nvPr/>
        </p:nvSpPr>
        <p:spPr>
          <a:xfrm>
            <a:off x="10314431" y="4625847"/>
            <a:ext cx="13716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4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08</a:t>
            </a:r>
          </a:p>
        </p:txBody>
      </p:sp>
      <p:sp>
        <p:nvSpPr>
          <p:cNvPr id="53" name="Shape 21"/>
          <p:cNvSpPr/>
          <p:nvPr/>
        </p:nvSpPr>
        <p:spPr>
          <a:xfrm>
            <a:off x="502919" y="5074920"/>
            <a:ext cx="11183114" cy="1"/>
          </a:xfrm>
          <a:prstGeom prst="line">
            <a:avLst/>
          </a:prstGeom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4" name="Text 22"/>
          <p:cNvSpPr txBox="1"/>
          <p:nvPr/>
        </p:nvSpPr>
        <p:spPr>
          <a:xfrm>
            <a:off x="548639" y="5213349"/>
            <a:ext cx="640082" cy="546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38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55" name="Text 23"/>
          <p:cNvSpPr txBox="1"/>
          <p:nvPr/>
        </p:nvSpPr>
        <p:spPr>
          <a:xfrm>
            <a:off x="1600200" y="5364988"/>
            <a:ext cx="7772400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Appendix</a:t>
            </a:r>
          </a:p>
        </p:txBody>
      </p:sp>
      <p:sp>
        <p:nvSpPr>
          <p:cNvPr id="56" name="Text 24"/>
          <p:cNvSpPr txBox="1"/>
          <p:nvPr/>
        </p:nvSpPr>
        <p:spPr>
          <a:xfrm>
            <a:off x="10314431" y="5403088"/>
            <a:ext cx="1371601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4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57" name="Shape 25"/>
          <p:cNvSpPr/>
          <p:nvPr/>
        </p:nvSpPr>
        <p:spPr>
          <a:xfrm>
            <a:off x="502919" y="5852159"/>
            <a:ext cx="11183114" cy="1"/>
          </a:xfrm>
          <a:prstGeom prst="line">
            <a:avLst/>
          </a:prstGeom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5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84559" y="80995"/>
            <a:ext cx="762001" cy="4279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A1F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0"/>
          <p:cNvSpPr/>
          <p:nvPr/>
        </p:nvSpPr>
        <p:spPr>
          <a:xfrm>
            <a:off x="502919" y="485140"/>
            <a:ext cx="11183114" cy="1"/>
          </a:xfrm>
          <a:prstGeom prst="line">
            <a:avLst/>
          </a:prstGeom>
          <a:ln w="635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1" name="Text 1"/>
          <p:cNvSpPr txBox="1"/>
          <p:nvPr/>
        </p:nvSpPr>
        <p:spPr>
          <a:xfrm>
            <a:off x="502919" y="280923"/>
            <a:ext cx="9144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</a:t>
            </a:r>
          </a:p>
        </p:txBody>
      </p:sp>
      <p:sp>
        <p:nvSpPr>
          <p:cNvPr id="62" name="Text 3"/>
          <p:cNvSpPr txBox="1"/>
          <p:nvPr/>
        </p:nvSpPr>
        <p:spPr>
          <a:xfrm>
            <a:off x="502919" y="1181100"/>
            <a:ext cx="3657601" cy="403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280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I</a:t>
            </a:r>
          </a:p>
        </p:txBody>
      </p:sp>
      <p:sp>
        <p:nvSpPr>
          <p:cNvPr id="63" name="Text 4"/>
          <p:cNvSpPr txBox="1"/>
          <p:nvPr/>
        </p:nvSpPr>
        <p:spPr>
          <a:xfrm>
            <a:off x="3520440" y="2950386"/>
            <a:ext cx="7315201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800" sz="1100">
                <a:solidFill>
                  <a:srgbClr val="B89968"/>
                </a:solidFill>
              </a:defRPr>
            </a:lvl1pPr>
          </a:lstStyle>
          <a:p>
            <a:pPr/>
            <a:r>
              <a:t>SECTION ONE</a:t>
            </a:r>
          </a:p>
        </p:txBody>
      </p:sp>
      <p:sp>
        <p:nvSpPr>
          <p:cNvPr id="64" name="Text 5"/>
          <p:cNvSpPr txBox="1"/>
          <p:nvPr/>
        </p:nvSpPr>
        <p:spPr>
          <a:xfrm>
            <a:off x="3520440" y="3108960"/>
            <a:ext cx="822960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5200">
                <a:solidFill>
                  <a:srgbClr val="ECE5D5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Objective and</a:t>
            </a:r>
          </a:p>
        </p:txBody>
      </p:sp>
      <p:sp>
        <p:nvSpPr>
          <p:cNvPr id="65" name="Text 6"/>
          <p:cNvSpPr txBox="1"/>
          <p:nvPr/>
        </p:nvSpPr>
        <p:spPr>
          <a:xfrm>
            <a:off x="3520440" y="3931920"/>
            <a:ext cx="822960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5200">
                <a:solidFill>
                  <a:srgbClr val="ECE5D5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Approach</a:t>
            </a:r>
          </a:p>
        </p:txBody>
      </p:sp>
      <p:sp>
        <p:nvSpPr>
          <p:cNvPr id="66" name="Shape 7"/>
          <p:cNvSpPr/>
          <p:nvPr/>
        </p:nvSpPr>
        <p:spPr>
          <a:xfrm>
            <a:off x="3520440" y="4983479"/>
            <a:ext cx="1371601" cy="1"/>
          </a:xfrm>
          <a:prstGeom prst="line">
            <a:avLst/>
          </a:prstGeom>
          <a:ln w="1270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7" name="Text 8"/>
          <p:cNvSpPr txBox="1"/>
          <p:nvPr/>
        </p:nvSpPr>
        <p:spPr>
          <a:xfrm>
            <a:off x="3520440" y="5374640"/>
            <a:ext cx="77724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i="1" sz="1400">
                <a:solidFill>
                  <a:srgbClr val="DDC9A3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 structured, data-driven approach to identifying and prioritising</a:t>
            </a:r>
          </a:p>
          <a:p>
            <a:pPr>
              <a:defRPr i="1" sz="1400">
                <a:solidFill>
                  <a:srgbClr val="DDC9A3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opportunities across seven strategic themes.</a:t>
            </a:r>
          </a:p>
        </p:txBody>
      </p:sp>
      <p:sp>
        <p:nvSpPr>
          <p:cNvPr id="68" name="Shape 9"/>
          <p:cNvSpPr/>
          <p:nvPr/>
        </p:nvSpPr>
        <p:spPr>
          <a:xfrm>
            <a:off x="502919" y="6410959"/>
            <a:ext cx="11183114" cy="1"/>
          </a:xfrm>
          <a:prstGeom prst="line">
            <a:avLst/>
          </a:prstGeom>
          <a:ln w="635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9" name="Text 10"/>
          <p:cNvSpPr txBox="1"/>
          <p:nvPr/>
        </p:nvSpPr>
        <p:spPr>
          <a:xfrm>
            <a:off x="502919" y="6493764"/>
            <a:ext cx="7315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DDC9A3"/>
                </a:solidFill>
              </a:defRPr>
            </a:lvl1pPr>
          </a:lstStyle>
          <a:p>
            <a:pPr/>
            <a:r>
              <a:t>Industrial Megazone  ·  Strategic Opportunities</a:t>
            </a:r>
          </a:p>
        </p:txBody>
      </p:sp>
      <p:sp>
        <p:nvSpPr>
          <p:cNvPr id="70" name="Text 11"/>
          <p:cNvSpPr txBox="1"/>
          <p:nvPr/>
        </p:nvSpPr>
        <p:spPr>
          <a:xfrm>
            <a:off x="10771631" y="6471920"/>
            <a:ext cx="9144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03</a:t>
            </a:r>
          </a:p>
        </p:txBody>
      </p:sp>
      <p:pic>
        <p:nvPicPr>
          <p:cNvPr id="71" name="logo_limad_transparent_white.png" descr="logo_limad_transparent_whit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84559" y="80995"/>
            <a:ext cx="762002" cy="4279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0"/>
          <p:cNvSpPr/>
          <p:nvPr/>
        </p:nvSpPr>
        <p:spPr>
          <a:xfrm>
            <a:off x="502919" y="485140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4" name="Text 1"/>
          <p:cNvSpPr txBox="1"/>
          <p:nvPr/>
        </p:nvSpPr>
        <p:spPr>
          <a:xfrm>
            <a:off x="502919" y="293623"/>
            <a:ext cx="7315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A  ·  OBJECTIVE AND APPROACH</a:t>
            </a:r>
          </a:p>
        </p:txBody>
      </p:sp>
      <p:sp>
        <p:nvSpPr>
          <p:cNvPr id="75" name="Shape 3"/>
          <p:cNvSpPr/>
          <p:nvPr/>
        </p:nvSpPr>
        <p:spPr>
          <a:xfrm>
            <a:off x="502919" y="6410959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76" name="Text 4"/>
          <p:cNvSpPr txBox="1"/>
          <p:nvPr/>
        </p:nvSpPr>
        <p:spPr>
          <a:xfrm>
            <a:off x="502919" y="6493764"/>
            <a:ext cx="5486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6B6B6B"/>
                </a:solidFill>
              </a:defRPr>
            </a:lvl1pPr>
          </a:lstStyle>
          <a:p>
            <a:pPr/>
            <a:r>
              <a:t>Industrial Megazone  ·  Strategic Opportunities</a:t>
            </a:r>
          </a:p>
        </p:txBody>
      </p:sp>
      <p:sp>
        <p:nvSpPr>
          <p:cNvPr id="77" name="Text 5"/>
          <p:cNvSpPr txBox="1"/>
          <p:nvPr/>
        </p:nvSpPr>
        <p:spPr>
          <a:xfrm>
            <a:off x="5989320" y="6493764"/>
            <a:ext cx="514807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800">
                <a:solidFill>
                  <a:srgbClr val="6B6B6B"/>
                </a:solidFill>
              </a:defRPr>
            </a:lvl1pPr>
          </a:lstStyle>
          <a:p>
            <a:pPr/>
            <a:r>
              <a:t>Section A</a:t>
            </a:r>
          </a:p>
        </p:txBody>
      </p:sp>
      <p:sp>
        <p:nvSpPr>
          <p:cNvPr id="78" name="Text 6"/>
          <p:cNvSpPr txBox="1"/>
          <p:nvPr/>
        </p:nvSpPr>
        <p:spPr>
          <a:xfrm>
            <a:off x="11137392" y="6471920"/>
            <a:ext cx="54864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79" name="Text 7"/>
          <p:cNvSpPr txBox="1"/>
          <p:nvPr/>
        </p:nvSpPr>
        <p:spPr>
          <a:xfrm>
            <a:off x="502919" y="688339"/>
            <a:ext cx="1118311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PART A.01</a:t>
            </a:r>
          </a:p>
        </p:txBody>
      </p:sp>
      <p:sp>
        <p:nvSpPr>
          <p:cNvPr id="80" name="Text 8"/>
          <p:cNvSpPr txBox="1"/>
          <p:nvPr/>
        </p:nvSpPr>
        <p:spPr>
          <a:xfrm>
            <a:off x="502919" y="812800"/>
            <a:ext cx="1118311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 structured, data-driven approach underpins opportunity</a:t>
            </a:r>
          </a:p>
          <a:p>
            <a:pPr>
              <a:defRPr sz="2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identification and prioritisation for the Industrial Megazone</a:t>
            </a:r>
          </a:p>
        </p:txBody>
      </p:sp>
      <p:sp>
        <p:nvSpPr>
          <p:cNvPr id="81" name="Shape 9"/>
          <p:cNvSpPr/>
          <p:nvPr/>
        </p:nvSpPr>
        <p:spPr>
          <a:xfrm>
            <a:off x="502919" y="1920239"/>
            <a:ext cx="1371602" cy="1"/>
          </a:xfrm>
          <a:prstGeom prst="line">
            <a:avLst/>
          </a:prstGeom>
          <a:ln w="1270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2" name="Text 10"/>
          <p:cNvSpPr txBox="1"/>
          <p:nvPr/>
        </p:nvSpPr>
        <p:spPr>
          <a:xfrm>
            <a:off x="502920" y="2244090"/>
            <a:ext cx="5317236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Context</a:t>
            </a:r>
          </a:p>
        </p:txBody>
      </p:sp>
      <p:sp>
        <p:nvSpPr>
          <p:cNvPr id="83" name="Shape 11"/>
          <p:cNvSpPr/>
          <p:nvPr/>
        </p:nvSpPr>
        <p:spPr>
          <a:xfrm>
            <a:off x="502920" y="2651760"/>
            <a:ext cx="5317237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4" name="Text 12"/>
          <p:cNvSpPr txBox="1"/>
          <p:nvPr/>
        </p:nvSpPr>
        <p:spPr>
          <a:xfrm>
            <a:off x="502920" y="2788920"/>
            <a:ext cx="5317236" cy="167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ts val="600"/>
              </a:spcBef>
              <a:defRPr sz="11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The Megazone is a green-manufacturing-first, logistics-integrated industrial platform spanning 200+ km</a:t>
            </a:r>
            <a:r>
              <a:rPr baseline="30000"/>
              <a:t>²</a:t>
            </a:r>
            <a:r>
              <a:t>, designed to incubate a powerful but fragmented set of relevant assets.</a:t>
            </a:r>
          </a:p>
          <a:p>
            <a:pPr>
              <a:spcBef>
                <a:spcPts val="600"/>
              </a:spcBef>
              <a:defRPr sz="11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 </a:t>
            </a:r>
          </a:p>
          <a:p>
            <a:pPr>
              <a:spcBef>
                <a:spcPts val="600"/>
              </a:spcBef>
              <a:defRPr sz="11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It aims to deliver Abu Dhabi's Industrial Strategy priorities, with a clear focus on </a:t>
            </a:r>
            <a:r>
              <a:rPr i="1"/>
              <a:t>import substitution</a:t>
            </a:r>
            <a:r>
              <a:t> and </a:t>
            </a:r>
            <a:r>
              <a:rPr i="1"/>
              <a:t>export growth</a:t>
            </a:r>
          </a:p>
          <a:p>
            <a:pPr>
              <a:spcBef>
                <a:spcPts val="600"/>
              </a:spcBef>
              <a:defRPr sz="11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 </a:t>
            </a:r>
          </a:p>
          <a:p>
            <a:pPr>
              <a:spcBef>
                <a:spcPts val="600"/>
              </a:spcBef>
              <a:defRPr sz="11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Battery manufacturing and recycling are assessed alongside other themes as potential strategic opportunities within the platform.</a:t>
            </a:r>
          </a:p>
        </p:txBody>
      </p:sp>
      <p:sp>
        <p:nvSpPr>
          <p:cNvPr id="85" name="Text 13"/>
          <p:cNvSpPr txBox="1"/>
          <p:nvPr/>
        </p:nvSpPr>
        <p:spPr>
          <a:xfrm>
            <a:off x="6368796" y="2244090"/>
            <a:ext cx="5317237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Objectives</a:t>
            </a:r>
          </a:p>
        </p:txBody>
      </p:sp>
      <p:sp>
        <p:nvSpPr>
          <p:cNvPr id="86" name="Shape 14"/>
          <p:cNvSpPr/>
          <p:nvPr/>
        </p:nvSpPr>
        <p:spPr>
          <a:xfrm>
            <a:off x="6368796" y="2651760"/>
            <a:ext cx="5317237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7" name="Text 15"/>
          <p:cNvSpPr txBox="1"/>
          <p:nvPr/>
        </p:nvSpPr>
        <p:spPr>
          <a:xfrm>
            <a:off x="6368796" y="2788920"/>
            <a:ext cx="5317237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1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Identify opportunities for leadership consideration across seven themes, providing both a longlist and a shortlist, prioritised through a data-driven screening framework.</a:t>
            </a:r>
          </a:p>
        </p:txBody>
      </p:sp>
      <p:sp>
        <p:nvSpPr>
          <p:cNvPr id="88" name="Text 16"/>
          <p:cNvSpPr txBox="1"/>
          <p:nvPr/>
        </p:nvSpPr>
        <p:spPr>
          <a:xfrm>
            <a:off x="6140196" y="3681221"/>
            <a:ext cx="36576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0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i</a:t>
            </a:r>
          </a:p>
        </p:txBody>
      </p:sp>
      <p:sp>
        <p:nvSpPr>
          <p:cNvPr id="89" name="Text 17"/>
          <p:cNvSpPr txBox="1"/>
          <p:nvPr/>
        </p:nvSpPr>
        <p:spPr>
          <a:xfrm>
            <a:off x="6643116" y="3662171"/>
            <a:ext cx="4768597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Critical Inputs &amp; Storage</a:t>
            </a:r>
          </a:p>
        </p:txBody>
      </p:sp>
      <p:sp>
        <p:nvSpPr>
          <p:cNvPr id="90" name="Text 18"/>
          <p:cNvSpPr txBox="1"/>
          <p:nvPr/>
        </p:nvSpPr>
        <p:spPr>
          <a:xfrm>
            <a:off x="6140196" y="3937253"/>
            <a:ext cx="36576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0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ii</a:t>
            </a:r>
          </a:p>
        </p:txBody>
      </p:sp>
      <p:sp>
        <p:nvSpPr>
          <p:cNvPr id="91" name="Text 19"/>
          <p:cNvSpPr txBox="1"/>
          <p:nvPr/>
        </p:nvSpPr>
        <p:spPr>
          <a:xfrm>
            <a:off x="6643116" y="3918203"/>
            <a:ext cx="4768597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Energy</a:t>
            </a:r>
          </a:p>
        </p:txBody>
      </p:sp>
      <p:sp>
        <p:nvSpPr>
          <p:cNvPr id="92" name="Text 20"/>
          <p:cNvSpPr txBox="1"/>
          <p:nvPr/>
        </p:nvSpPr>
        <p:spPr>
          <a:xfrm>
            <a:off x="6140196" y="4193285"/>
            <a:ext cx="36576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0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iii</a:t>
            </a:r>
          </a:p>
        </p:txBody>
      </p:sp>
      <p:sp>
        <p:nvSpPr>
          <p:cNvPr id="93" name="Text 21"/>
          <p:cNvSpPr txBox="1"/>
          <p:nvPr/>
        </p:nvSpPr>
        <p:spPr>
          <a:xfrm>
            <a:off x="6643116" y="4174235"/>
            <a:ext cx="4768597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Digital &amp; Communications</a:t>
            </a:r>
          </a:p>
        </p:txBody>
      </p:sp>
      <p:sp>
        <p:nvSpPr>
          <p:cNvPr id="94" name="Text 22"/>
          <p:cNvSpPr txBox="1"/>
          <p:nvPr/>
        </p:nvSpPr>
        <p:spPr>
          <a:xfrm>
            <a:off x="6140196" y="4449317"/>
            <a:ext cx="36576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0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iv</a:t>
            </a:r>
          </a:p>
        </p:txBody>
      </p:sp>
      <p:sp>
        <p:nvSpPr>
          <p:cNvPr id="95" name="Text 23"/>
          <p:cNvSpPr txBox="1"/>
          <p:nvPr/>
        </p:nvSpPr>
        <p:spPr>
          <a:xfrm>
            <a:off x="6643116" y="4430267"/>
            <a:ext cx="4768597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Advanced Manufacturing</a:t>
            </a:r>
          </a:p>
        </p:txBody>
      </p:sp>
      <p:sp>
        <p:nvSpPr>
          <p:cNvPr id="96" name="Text 24"/>
          <p:cNvSpPr txBox="1"/>
          <p:nvPr/>
        </p:nvSpPr>
        <p:spPr>
          <a:xfrm>
            <a:off x="6140196" y="4705349"/>
            <a:ext cx="36576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0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v</a:t>
            </a:r>
          </a:p>
        </p:txBody>
      </p:sp>
      <p:sp>
        <p:nvSpPr>
          <p:cNvPr id="97" name="Text 25"/>
          <p:cNvSpPr txBox="1"/>
          <p:nvPr/>
        </p:nvSpPr>
        <p:spPr>
          <a:xfrm>
            <a:off x="6643116" y="4686299"/>
            <a:ext cx="4768597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Health &amp; Life Sciences</a:t>
            </a:r>
          </a:p>
        </p:txBody>
      </p:sp>
      <p:sp>
        <p:nvSpPr>
          <p:cNvPr id="98" name="Text 26"/>
          <p:cNvSpPr txBox="1"/>
          <p:nvPr/>
        </p:nvSpPr>
        <p:spPr>
          <a:xfrm>
            <a:off x="6140196" y="4961381"/>
            <a:ext cx="36576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0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vi</a:t>
            </a:r>
          </a:p>
        </p:txBody>
      </p:sp>
      <p:sp>
        <p:nvSpPr>
          <p:cNvPr id="99" name="Text 27"/>
          <p:cNvSpPr txBox="1"/>
          <p:nvPr/>
        </p:nvSpPr>
        <p:spPr>
          <a:xfrm>
            <a:off x="6643116" y="4942331"/>
            <a:ext cx="4768597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Maritime Industrial Base</a:t>
            </a:r>
          </a:p>
        </p:txBody>
      </p:sp>
      <p:sp>
        <p:nvSpPr>
          <p:cNvPr id="100" name="Text 28"/>
          <p:cNvSpPr txBox="1"/>
          <p:nvPr/>
        </p:nvSpPr>
        <p:spPr>
          <a:xfrm>
            <a:off x="6140196" y="5217413"/>
            <a:ext cx="36576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0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vii</a:t>
            </a:r>
          </a:p>
        </p:txBody>
      </p:sp>
      <p:sp>
        <p:nvSpPr>
          <p:cNvPr id="101" name="Text 29"/>
          <p:cNvSpPr txBox="1"/>
          <p:nvPr/>
        </p:nvSpPr>
        <p:spPr>
          <a:xfrm>
            <a:off x="6643116" y="5198363"/>
            <a:ext cx="4768597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Circular Economy</a:t>
            </a:r>
          </a:p>
        </p:txBody>
      </p:sp>
      <p:sp>
        <p:nvSpPr>
          <p:cNvPr id="102" name="Shape 30"/>
          <p:cNvSpPr/>
          <p:nvPr/>
        </p:nvSpPr>
        <p:spPr>
          <a:xfrm>
            <a:off x="502919" y="5544820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3" name="Text 31"/>
          <p:cNvSpPr txBox="1"/>
          <p:nvPr/>
        </p:nvSpPr>
        <p:spPr>
          <a:xfrm>
            <a:off x="502919" y="5673343"/>
            <a:ext cx="1118311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FIVE DRIVERS GUIDING THE FRAMEWORK</a:t>
            </a:r>
          </a:p>
        </p:txBody>
      </p:sp>
      <p:sp>
        <p:nvSpPr>
          <p:cNvPr id="104" name="Text 32"/>
          <p:cNvSpPr txBox="1"/>
          <p:nvPr/>
        </p:nvSpPr>
        <p:spPr>
          <a:xfrm>
            <a:off x="502919" y="5998971"/>
            <a:ext cx="2145184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Input material adjacency</a:t>
            </a:r>
          </a:p>
        </p:txBody>
      </p:sp>
      <p:sp>
        <p:nvSpPr>
          <p:cNvPr id="105" name="Text 33"/>
          <p:cNvSpPr txBox="1"/>
          <p:nvPr/>
        </p:nvSpPr>
        <p:spPr>
          <a:xfrm>
            <a:off x="2739542" y="5998971"/>
            <a:ext cx="214518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Cost efficiency</a:t>
            </a:r>
          </a:p>
        </p:txBody>
      </p:sp>
      <p:sp>
        <p:nvSpPr>
          <p:cNvPr id="106" name="Text 34"/>
          <p:cNvSpPr txBox="1"/>
          <p:nvPr/>
        </p:nvSpPr>
        <p:spPr>
          <a:xfrm>
            <a:off x="4976164" y="5998971"/>
            <a:ext cx="214518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System integration</a:t>
            </a:r>
          </a:p>
        </p:txBody>
      </p:sp>
      <p:sp>
        <p:nvSpPr>
          <p:cNvPr id="107" name="Text 35"/>
          <p:cNvSpPr txBox="1"/>
          <p:nvPr/>
        </p:nvSpPr>
        <p:spPr>
          <a:xfrm>
            <a:off x="7212786" y="5998971"/>
            <a:ext cx="214518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Demand &amp; monetisation</a:t>
            </a:r>
          </a:p>
        </p:txBody>
      </p:sp>
      <p:sp>
        <p:nvSpPr>
          <p:cNvPr id="108" name="Text 36"/>
          <p:cNvSpPr txBox="1"/>
          <p:nvPr/>
        </p:nvSpPr>
        <p:spPr>
          <a:xfrm>
            <a:off x="9449410" y="5998971"/>
            <a:ext cx="214518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Megazone synergies</a:t>
            </a:r>
          </a:p>
        </p:txBody>
      </p:sp>
      <p:pic>
        <p:nvPicPr>
          <p:cNvPr id="10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84559" y="80995"/>
            <a:ext cx="762001" cy="4279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0"/>
          <p:cNvSpPr/>
          <p:nvPr/>
        </p:nvSpPr>
        <p:spPr>
          <a:xfrm>
            <a:off x="502919" y="485140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2" name="Text 1"/>
          <p:cNvSpPr txBox="1"/>
          <p:nvPr/>
        </p:nvSpPr>
        <p:spPr>
          <a:xfrm>
            <a:off x="502919" y="293623"/>
            <a:ext cx="7315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A  ·  OBJECTIVE AND APPROACH</a:t>
            </a:r>
          </a:p>
        </p:txBody>
      </p:sp>
      <p:sp>
        <p:nvSpPr>
          <p:cNvPr id="113" name="Shape 3"/>
          <p:cNvSpPr/>
          <p:nvPr/>
        </p:nvSpPr>
        <p:spPr>
          <a:xfrm>
            <a:off x="502919" y="6410959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4" name="Text 4"/>
          <p:cNvSpPr txBox="1"/>
          <p:nvPr/>
        </p:nvSpPr>
        <p:spPr>
          <a:xfrm>
            <a:off x="502919" y="6493764"/>
            <a:ext cx="5486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6B6B6B"/>
                </a:solidFill>
              </a:defRPr>
            </a:lvl1pPr>
          </a:lstStyle>
          <a:p>
            <a:pPr/>
            <a:r>
              <a:t>Industrial Megazone  ·  Strategic Opportunities</a:t>
            </a:r>
          </a:p>
        </p:txBody>
      </p:sp>
      <p:sp>
        <p:nvSpPr>
          <p:cNvPr id="115" name="Text 5"/>
          <p:cNvSpPr txBox="1"/>
          <p:nvPr/>
        </p:nvSpPr>
        <p:spPr>
          <a:xfrm>
            <a:off x="5989320" y="6493764"/>
            <a:ext cx="514807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800">
                <a:solidFill>
                  <a:srgbClr val="6B6B6B"/>
                </a:solidFill>
              </a:defRPr>
            </a:lvl1pPr>
          </a:lstStyle>
          <a:p>
            <a:pPr/>
            <a:r>
              <a:t>Section A</a:t>
            </a:r>
          </a:p>
        </p:txBody>
      </p:sp>
      <p:sp>
        <p:nvSpPr>
          <p:cNvPr id="116" name="Text 6"/>
          <p:cNvSpPr txBox="1"/>
          <p:nvPr/>
        </p:nvSpPr>
        <p:spPr>
          <a:xfrm>
            <a:off x="11137392" y="6471920"/>
            <a:ext cx="54864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05</a:t>
            </a:r>
          </a:p>
        </p:txBody>
      </p:sp>
      <p:grpSp>
        <p:nvGrpSpPr>
          <p:cNvPr id="119" name="Agrupar"/>
          <p:cNvGrpSpPr/>
          <p:nvPr/>
        </p:nvGrpSpPr>
        <p:grpSpPr>
          <a:xfrm>
            <a:off x="502919" y="688340"/>
            <a:ext cx="11183113" cy="759460"/>
            <a:chOff x="0" y="0"/>
            <a:chExt cx="11183111" cy="759459"/>
          </a:xfrm>
        </p:grpSpPr>
        <p:sp>
          <p:nvSpPr>
            <p:cNvPr id="117" name="Text 7"/>
            <p:cNvSpPr txBox="1"/>
            <p:nvPr/>
          </p:nvSpPr>
          <p:spPr>
            <a:xfrm>
              <a:off x="0" y="0"/>
              <a:ext cx="11183112" cy="1270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>
                <a:defRPr b="1" spc="400" sz="800">
                  <a:solidFill>
                    <a:srgbClr val="B89968"/>
                  </a:solidFill>
                </a:defRPr>
              </a:lvl1pPr>
            </a:lstStyle>
            <a:p>
              <a:pPr/>
              <a:r>
                <a:t>PART A.02</a:t>
              </a:r>
            </a:p>
          </p:txBody>
        </p:sp>
        <p:sp>
          <p:nvSpPr>
            <p:cNvPr id="118" name="Text 8"/>
            <p:cNvSpPr txBox="1"/>
            <p:nvPr/>
          </p:nvSpPr>
          <p:spPr>
            <a:xfrm>
              <a:off x="0" y="124459"/>
              <a:ext cx="11183112" cy="6350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>
                <a:defRPr sz="2200">
                  <a:solidFill>
                    <a:srgbClr val="0A1F44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  <a:r>
                <a:t>20+ opportunities were screened against six equally-weighted criteria,</a:t>
              </a:r>
            </a:p>
            <a:p>
              <a:pPr>
                <a:defRPr sz="2200">
                  <a:solidFill>
                    <a:srgbClr val="0A1F44"/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  <a:r>
                <a:t>resulting in a focused shortlist of seven</a:t>
              </a:r>
            </a:p>
          </p:txBody>
        </p:sp>
      </p:grpSp>
      <p:sp>
        <p:nvSpPr>
          <p:cNvPr id="120" name="Shape 9"/>
          <p:cNvSpPr/>
          <p:nvPr/>
        </p:nvSpPr>
        <p:spPr>
          <a:xfrm>
            <a:off x="502919" y="1920239"/>
            <a:ext cx="1371602" cy="1"/>
          </a:xfrm>
          <a:prstGeom prst="line">
            <a:avLst/>
          </a:prstGeom>
          <a:ln w="1270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1" name="Text 10"/>
          <p:cNvSpPr txBox="1"/>
          <p:nvPr/>
        </p:nvSpPr>
        <p:spPr>
          <a:xfrm>
            <a:off x="502919" y="2382520"/>
            <a:ext cx="329184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INITIAL UNIVERSE</a:t>
            </a:r>
          </a:p>
        </p:txBody>
      </p:sp>
      <p:sp>
        <p:nvSpPr>
          <p:cNvPr id="122" name="Text 11"/>
          <p:cNvSpPr txBox="1"/>
          <p:nvPr/>
        </p:nvSpPr>
        <p:spPr>
          <a:xfrm>
            <a:off x="502919" y="2697479"/>
            <a:ext cx="3291842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20+</a:t>
            </a:r>
          </a:p>
        </p:txBody>
      </p:sp>
      <p:sp>
        <p:nvSpPr>
          <p:cNvPr id="123" name="Text 12"/>
          <p:cNvSpPr txBox="1"/>
          <p:nvPr/>
        </p:nvSpPr>
        <p:spPr>
          <a:xfrm>
            <a:off x="502919" y="4323079"/>
            <a:ext cx="3291842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i="1" sz="12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opportunities considered</a:t>
            </a:r>
          </a:p>
          <a:p>
            <a:pPr>
              <a:defRPr i="1" sz="12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across seven themes</a:t>
            </a:r>
          </a:p>
        </p:txBody>
      </p:sp>
      <p:sp>
        <p:nvSpPr>
          <p:cNvPr id="124" name="Text 13"/>
          <p:cNvSpPr txBox="1"/>
          <p:nvPr/>
        </p:nvSpPr>
        <p:spPr>
          <a:xfrm>
            <a:off x="4526279" y="2382520"/>
            <a:ext cx="420624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SCREENING CRITERIA</a:t>
            </a:r>
          </a:p>
        </p:txBody>
      </p:sp>
      <p:sp>
        <p:nvSpPr>
          <p:cNvPr id="125" name="Shape 14"/>
          <p:cNvSpPr/>
          <p:nvPr/>
        </p:nvSpPr>
        <p:spPr>
          <a:xfrm>
            <a:off x="4526279" y="2606039"/>
            <a:ext cx="3481209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6" name="Text 15"/>
          <p:cNvSpPr txBox="1"/>
          <p:nvPr/>
        </p:nvSpPr>
        <p:spPr>
          <a:xfrm>
            <a:off x="4526279" y="2758439"/>
            <a:ext cx="41148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127" name="Text 16"/>
          <p:cNvSpPr txBox="1"/>
          <p:nvPr/>
        </p:nvSpPr>
        <p:spPr>
          <a:xfrm>
            <a:off x="4983479" y="2758439"/>
            <a:ext cx="36576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UAE strategic alignment</a:t>
            </a:r>
          </a:p>
        </p:txBody>
      </p:sp>
      <p:sp>
        <p:nvSpPr>
          <p:cNvPr id="128" name="Text 17"/>
          <p:cNvSpPr txBox="1"/>
          <p:nvPr/>
        </p:nvSpPr>
        <p:spPr>
          <a:xfrm>
            <a:off x="4526279" y="3005327"/>
            <a:ext cx="41148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129" name="Text 18"/>
          <p:cNvSpPr txBox="1"/>
          <p:nvPr/>
        </p:nvSpPr>
        <p:spPr>
          <a:xfrm>
            <a:off x="4983479" y="3005327"/>
            <a:ext cx="36576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Market attractiveness</a:t>
            </a:r>
          </a:p>
        </p:txBody>
      </p:sp>
      <p:sp>
        <p:nvSpPr>
          <p:cNvPr id="130" name="Text 19"/>
          <p:cNvSpPr txBox="1"/>
          <p:nvPr/>
        </p:nvSpPr>
        <p:spPr>
          <a:xfrm>
            <a:off x="4526279" y="3252215"/>
            <a:ext cx="41148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131" name="Text 20"/>
          <p:cNvSpPr txBox="1"/>
          <p:nvPr/>
        </p:nvSpPr>
        <p:spPr>
          <a:xfrm>
            <a:off x="4983479" y="3252215"/>
            <a:ext cx="36576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L'IMAD portfolio synergies</a:t>
            </a:r>
          </a:p>
        </p:txBody>
      </p:sp>
      <p:sp>
        <p:nvSpPr>
          <p:cNvPr id="132" name="Text 21"/>
          <p:cNvSpPr txBox="1"/>
          <p:nvPr/>
        </p:nvSpPr>
        <p:spPr>
          <a:xfrm>
            <a:off x="4526279" y="3499103"/>
            <a:ext cx="41148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133" name="Text 22"/>
          <p:cNvSpPr txBox="1"/>
          <p:nvPr/>
        </p:nvSpPr>
        <p:spPr>
          <a:xfrm>
            <a:off x="4983479" y="3499103"/>
            <a:ext cx="36576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Supply chain resilience</a:t>
            </a:r>
          </a:p>
        </p:txBody>
      </p:sp>
      <p:sp>
        <p:nvSpPr>
          <p:cNvPr id="134" name="Text 23"/>
          <p:cNvSpPr txBox="1"/>
          <p:nvPr/>
        </p:nvSpPr>
        <p:spPr>
          <a:xfrm>
            <a:off x="4526279" y="3745991"/>
            <a:ext cx="41148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05</a:t>
            </a:r>
          </a:p>
        </p:txBody>
      </p:sp>
      <p:sp>
        <p:nvSpPr>
          <p:cNvPr id="135" name="Text 24"/>
          <p:cNvSpPr txBox="1"/>
          <p:nvPr/>
        </p:nvSpPr>
        <p:spPr>
          <a:xfrm>
            <a:off x="4983479" y="3745991"/>
            <a:ext cx="36576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Financial metrics</a:t>
            </a:r>
          </a:p>
        </p:txBody>
      </p:sp>
      <p:sp>
        <p:nvSpPr>
          <p:cNvPr id="136" name="Text 25"/>
          <p:cNvSpPr txBox="1"/>
          <p:nvPr/>
        </p:nvSpPr>
        <p:spPr>
          <a:xfrm>
            <a:off x="4526279" y="3992879"/>
            <a:ext cx="41148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06</a:t>
            </a:r>
          </a:p>
        </p:txBody>
      </p:sp>
      <p:sp>
        <p:nvSpPr>
          <p:cNvPr id="137" name="Text 26"/>
          <p:cNvSpPr txBox="1"/>
          <p:nvPr/>
        </p:nvSpPr>
        <p:spPr>
          <a:xfrm>
            <a:off x="4983479" y="3992879"/>
            <a:ext cx="36576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Execution feasibility</a:t>
            </a:r>
          </a:p>
        </p:txBody>
      </p:sp>
      <p:sp>
        <p:nvSpPr>
          <p:cNvPr id="138" name="Shape 27"/>
          <p:cNvSpPr/>
          <p:nvPr/>
        </p:nvSpPr>
        <p:spPr>
          <a:xfrm>
            <a:off x="4526279" y="4197096"/>
            <a:ext cx="3481209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9" name="Text 28"/>
          <p:cNvSpPr txBox="1"/>
          <p:nvPr/>
        </p:nvSpPr>
        <p:spPr>
          <a:xfrm>
            <a:off x="8485631" y="2382520"/>
            <a:ext cx="3200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SHORTLIST</a:t>
            </a:r>
          </a:p>
        </p:txBody>
      </p:sp>
      <p:sp>
        <p:nvSpPr>
          <p:cNvPr id="140" name="Text 29"/>
          <p:cNvSpPr txBox="1"/>
          <p:nvPr/>
        </p:nvSpPr>
        <p:spPr>
          <a:xfrm>
            <a:off x="8485631" y="2697479"/>
            <a:ext cx="32004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00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41" name="Text 30"/>
          <p:cNvSpPr txBox="1"/>
          <p:nvPr/>
        </p:nvSpPr>
        <p:spPr>
          <a:xfrm>
            <a:off x="8485631" y="4284979"/>
            <a:ext cx="3200401" cy="35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i="1" sz="12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opportunities prioritised</a:t>
            </a:r>
          </a:p>
          <a:p>
            <a:pPr>
              <a:defRPr i="1" sz="12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for leadership review</a:t>
            </a:r>
          </a:p>
        </p:txBody>
      </p:sp>
      <p:sp>
        <p:nvSpPr>
          <p:cNvPr id="142" name="Shape 31"/>
          <p:cNvSpPr/>
          <p:nvPr/>
        </p:nvSpPr>
        <p:spPr>
          <a:xfrm>
            <a:off x="502919" y="4754879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3" name="Text 32"/>
          <p:cNvSpPr txBox="1"/>
          <p:nvPr/>
        </p:nvSpPr>
        <p:spPr>
          <a:xfrm>
            <a:off x="502919" y="4865116"/>
            <a:ext cx="1118311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THE SEVEN SHORTLISTED OPPORTUNITIES</a:t>
            </a:r>
          </a:p>
        </p:txBody>
      </p:sp>
      <p:sp>
        <p:nvSpPr>
          <p:cNvPr id="144" name="Text 33"/>
          <p:cNvSpPr txBox="1"/>
          <p:nvPr/>
        </p:nvSpPr>
        <p:spPr>
          <a:xfrm>
            <a:off x="502919" y="5156200"/>
            <a:ext cx="1506148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145" name="Text 34"/>
          <p:cNvSpPr txBox="1"/>
          <p:nvPr/>
        </p:nvSpPr>
        <p:spPr>
          <a:xfrm>
            <a:off x="502919" y="5441187"/>
            <a:ext cx="150614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CRITICAL INPUTS</a:t>
            </a:r>
          </a:p>
        </p:txBody>
      </p:sp>
      <p:sp>
        <p:nvSpPr>
          <p:cNvPr id="146" name="Text 35"/>
          <p:cNvSpPr txBox="1"/>
          <p:nvPr/>
        </p:nvSpPr>
        <p:spPr>
          <a:xfrm>
            <a:off x="502919" y="5596128"/>
            <a:ext cx="1460429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Specialty Chemicals &amp; Industrial Gases</a:t>
            </a:r>
          </a:p>
        </p:txBody>
      </p:sp>
      <p:sp>
        <p:nvSpPr>
          <p:cNvPr id="147" name="Text 36"/>
          <p:cNvSpPr txBox="1"/>
          <p:nvPr/>
        </p:nvSpPr>
        <p:spPr>
          <a:xfrm>
            <a:off x="2100507" y="5156200"/>
            <a:ext cx="1506148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148" name="Text 37"/>
          <p:cNvSpPr txBox="1"/>
          <p:nvPr/>
        </p:nvSpPr>
        <p:spPr>
          <a:xfrm>
            <a:off x="2100507" y="5441187"/>
            <a:ext cx="150614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CRITICAL INPUTS</a:t>
            </a:r>
          </a:p>
        </p:txBody>
      </p:sp>
      <p:sp>
        <p:nvSpPr>
          <p:cNvPr id="149" name="Text 38"/>
          <p:cNvSpPr txBox="1"/>
          <p:nvPr/>
        </p:nvSpPr>
        <p:spPr>
          <a:xfrm>
            <a:off x="2100507" y="5596128"/>
            <a:ext cx="1460428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Critical Minerals Processing &amp; Refining</a:t>
            </a:r>
          </a:p>
        </p:txBody>
      </p:sp>
      <p:sp>
        <p:nvSpPr>
          <p:cNvPr id="150" name="Text 39"/>
          <p:cNvSpPr txBox="1"/>
          <p:nvPr/>
        </p:nvSpPr>
        <p:spPr>
          <a:xfrm>
            <a:off x="3698094" y="5156200"/>
            <a:ext cx="1506148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151" name="Text 40"/>
          <p:cNvSpPr txBox="1"/>
          <p:nvPr/>
        </p:nvSpPr>
        <p:spPr>
          <a:xfrm>
            <a:off x="3698094" y="5400198"/>
            <a:ext cx="1506148" cy="208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ADV. MANUFACTURING</a:t>
            </a:r>
          </a:p>
        </p:txBody>
      </p:sp>
      <p:sp>
        <p:nvSpPr>
          <p:cNvPr id="152" name="Text 41"/>
          <p:cNvSpPr txBox="1"/>
          <p:nvPr/>
        </p:nvSpPr>
        <p:spPr>
          <a:xfrm>
            <a:off x="3698094" y="5596128"/>
            <a:ext cx="1460428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Advanced Metals: Magnets &amp; Specialty Alloys</a:t>
            </a:r>
          </a:p>
        </p:txBody>
      </p:sp>
      <p:sp>
        <p:nvSpPr>
          <p:cNvPr id="153" name="Text 42"/>
          <p:cNvSpPr txBox="1"/>
          <p:nvPr/>
        </p:nvSpPr>
        <p:spPr>
          <a:xfrm>
            <a:off x="5295682" y="5156200"/>
            <a:ext cx="1506148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154" name="Text 43"/>
          <p:cNvSpPr txBox="1"/>
          <p:nvPr/>
        </p:nvSpPr>
        <p:spPr>
          <a:xfrm>
            <a:off x="5295682" y="5441187"/>
            <a:ext cx="150614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CRITICAL INPUTS</a:t>
            </a:r>
          </a:p>
        </p:txBody>
      </p:sp>
      <p:sp>
        <p:nvSpPr>
          <p:cNvPr id="155" name="Text 44"/>
          <p:cNvSpPr txBox="1"/>
          <p:nvPr/>
        </p:nvSpPr>
        <p:spPr>
          <a:xfrm>
            <a:off x="5295682" y="5596128"/>
            <a:ext cx="1460428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Food Storage &amp; Cold Chain</a:t>
            </a:r>
          </a:p>
        </p:txBody>
      </p:sp>
      <p:sp>
        <p:nvSpPr>
          <p:cNvPr id="156" name="Text 45"/>
          <p:cNvSpPr txBox="1"/>
          <p:nvPr/>
        </p:nvSpPr>
        <p:spPr>
          <a:xfrm>
            <a:off x="6893269" y="5156200"/>
            <a:ext cx="1506148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05</a:t>
            </a:r>
          </a:p>
        </p:txBody>
      </p:sp>
      <p:sp>
        <p:nvSpPr>
          <p:cNvPr id="157" name="Text 46"/>
          <p:cNvSpPr txBox="1"/>
          <p:nvPr/>
        </p:nvSpPr>
        <p:spPr>
          <a:xfrm>
            <a:off x="6893269" y="5441187"/>
            <a:ext cx="150614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HEALTH &amp; LIFE SCI.</a:t>
            </a:r>
          </a:p>
        </p:txBody>
      </p:sp>
      <p:sp>
        <p:nvSpPr>
          <p:cNvPr id="158" name="Text 47"/>
          <p:cNvSpPr txBox="1"/>
          <p:nvPr/>
        </p:nvSpPr>
        <p:spPr>
          <a:xfrm>
            <a:off x="6893269" y="5596128"/>
            <a:ext cx="1460428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Pharmaceutical Distribution &amp; Storage</a:t>
            </a:r>
          </a:p>
        </p:txBody>
      </p:sp>
      <p:sp>
        <p:nvSpPr>
          <p:cNvPr id="159" name="Text 48"/>
          <p:cNvSpPr txBox="1"/>
          <p:nvPr/>
        </p:nvSpPr>
        <p:spPr>
          <a:xfrm>
            <a:off x="8490856" y="5156200"/>
            <a:ext cx="1506148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06</a:t>
            </a:r>
          </a:p>
        </p:txBody>
      </p:sp>
      <p:sp>
        <p:nvSpPr>
          <p:cNvPr id="160" name="Text 49"/>
          <p:cNvSpPr txBox="1"/>
          <p:nvPr/>
        </p:nvSpPr>
        <p:spPr>
          <a:xfrm>
            <a:off x="8490856" y="5441187"/>
            <a:ext cx="150614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DIGITAL &amp; COMMS.</a:t>
            </a:r>
          </a:p>
        </p:txBody>
      </p:sp>
      <p:sp>
        <p:nvSpPr>
          <p:cNvPr id="161" name="Text 50"/>
          <p:cNvSpPr txBox="1"/>
          <p:nvPr/>
        </p:nvSpPr>
        <p:spPr>
          <a:xfrm>
            <a:off x="8490856" y="5596128"/>
            <a:ext cx="1460428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Semiconductor Advanced Packaging</a:t>
            </a:r>
          </a:p>
        </p:txBody>
      </p:sp>
      <p:sp>
        <p:nvSpPr>
          <p:cNvPr id="162" name="Text 51"/>
          <p:cNvSpPr txBox="1"/>
          <p:nvPr/>
        </p:nvSpPr>
        <p:spPr>
          <a:xfrm>
            <a:off x="10088444" y="5156200"/>
            <a:ext cx="1506148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07</a:t>
            </a:r>
          </a:p>
        </p:txBody>
      </p:sp>
      <p:sp>
        <p:nvSpPr>
          <p:cNvPr id="163" name="Text 52"/>
          <p:cNvSpPr txBox="1"/>
          <p:nvPr/>
        </p:nvSpPr>
        <p:spPr>
          <a:xfrm>
            <a:off x="10088444" y="5441187"/>
            <a:ext cx="150614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ENERGY</a:t>
            </a:r>
          </a:p>
        </p:txBody>
      </p:sp>
      <p:sp>
        <p:nvSpPr>
          <p:cNvPr id="164" name="Text 53"/>
          <p:cNvSpPr txBox="1"/>
          <p:nvPr/>
        </p:nvSpPr>
        <p:spPr>
          <a:xfrm>
            <a:off x="10088444" y="5596128"/>
            <a:ext cx="1460428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Battery Recycling &amp; Black Mass Processing</a:t>
            </a:r>
          </a:p>
        </p:txBody>
      </p:sp>
      <p:pic>
        <p:nvPicPr>
          <p:cNvPr id="165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84559" y="80995"/>
            <a:ext cx="762001" cy="4279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0"/>
          <p:cNvSpPr/>
          <p:nvPr/>
        </p:nvSpPr>
        <p:spPr>
          <a:xfrm>
            <a:off x="502919" y="485140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8" name="Text 1"/>
          <p:cNvSpPr txBox="1"/>
          <p:nvPr/>
        </p:nvSpPr>
        <p:spPr>
          <a:xfrm>
            <a:off x="502919" y="293623"/>
            <a:ext cx="7315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A  ·  OBJECTIVE AND APPROACH</a:t>
            </a:r>
          </a:p>
        </p:txBody>
      </p:sp>
      <p:sp>
        <p:nvSpPr>
          <p:cNvPr id="169" name="Shape 3"/>
          <p:cNvSpPr/>
          <p:nvPr/>
        </p:nvSpPr>
        <p:spPr>
          <a:xfrm>
            <a:off x="502919" y="6410959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0" name="Text 4"/>
          <p:cNvSpPr txBox="1"/>
          <p:nvPr/>
        </p:nvSpPr>
        <p:spPr>
          <a:xfrm>
            <a:off x="502919" y="6493764"/>
            <a:ext cx="5486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6B6B6B"/>
                </a:solidFill>
              </a:defRPr>
            </a:lvl1pPr>
          </a:lstStyle>
          <a:p>
            <a:pPr/>
            <a:r>
              <a:t>Industrial Megazone  ·  Strategic Opportunities</a:t>
            </a:r>
          </a:p>
        </p:txBody>
      </p:sp>
      <p:sp>
        <p:nvSpPr>
          <p:cNvPr id="171" name="Text 5"/>
          <p:cNvSpPr txBox="1"/>
          <p:nvPr/>
        </p:nvSpPr>
        <p:spPr>
          <a:xfrm>
            <a:off x="5989320" y="6493764"/>
            <a:ext cx="514807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800">
                <a:solidFill>
                  <a:srgbClr val="6B6B6B"/>
                </a:solidFill>
              </a:defRPr>
            </a:lvl1pPr>
          </a:lstStyle>
          <a:p>
            <a:pPr/>
            <a:r>
              <a:t>Section A</a:t>
            </a:r>
          </a:p>
        </p:txBody>
      </p:sp>
      <p:sp>
        <p:nvSpPr>
          <p:cNvPr id="172" name="Text 6"/>
          <p:cNvSpPr txBox="1"/>
          <p:nvPr/>
        </p:nvSpPr>
        <p:spPr>
          <a:xfrm>
            <a:off x="11137392" y="6471920"/>
            <a:ext cx="54864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06</a:t>
            </a:r>
          </a:p>
        </p:txBody>
      </p:sp>
      <p:sp>
        <p:nvSpPr>
          <p:cNvPr id="173" name="Text 7"/>
          <p:cNvSpPr txBox="1"/>
          <p:nvPr/>
        </p:nvSpPr>
        <p:spPr>
          <a:xfrm>
            <a:off x="502919" y="701039"/>
            <a:ext cx="1118311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PART A.03</a:t>
            </a:r>
          </a:p>
        </p:txBody>
      </p:sp>
      <p:sp>
        <p:nvSpPr>
          <p:cNvPr id="174" name="Text 8"/>
          <p:cNvSpPr txBox="1"/>
          <p:nvPr/>
        </p:nvSpPr>
        <p:spPr>
          <a:xfrm>
            <a:off x="502919" y="812800"/>
            <a:ext cx="1118311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Top-ranked opportunities cluster within Health &amp; Life Sciences,</a:t>
            </a:r>
          </a:p>
          <a:p>
            <a:pPr>
              <a:defRPr sz="2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Critical Inputs, Digital &amp; Communications, and Energy</a:t>
            </a:r>
          </a:p>
        </p:txBody>
      </p:sp>
      <p:sp>
        <p:nvSpPr>
          <p:cNvPr id="175" name="Shape 9"/>
          <p:cNvSpPr/>
          <p:nvPr/>
        </p:nvSpPr>
        <p:spPr>
          <a:xfrm>
            <a:off x="502919" y="1920239"/>
            <a:ext cx="1371602" cy="1"/>
          </a:xfrm>
          <a:prstGeom prst="line">
            <a:avLst/>
          </a:prstGeom>
          <a:ln w="1270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76" name="Text 10"/>
          <p:cNvSpPr txBox="1"/>
          <p:nvPr/>
        </p:nvSpPr>
        <p:spPr>
          <a:xfrm>
            <a:off x="502919" y="2245360"/>
            <a:ext cx="50292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700">
                <a:solidFill>
                  <a:srgbClr val="B89968"/>
                </a:solidFill>
              </a:defRPr>
            </a:lvl1pPr>
          </a:lstStyle>
          <a:p>
            <a:pPr/>
            <a:r>
              <a:t>RANK</a:t>
            </a:r>
          </a:p>
        </p:txBody>
      </p:sp>
      <p:sp>
        <p:nvSpPr>
          <p:cNvPr id="177" name="Text 11"/>
          <p:cNvSpPr txBox="1"/>
          <p:nvPr/>
        </p:nvSpPr>
        <p:spPr>
          <a:xfrm>
            <a:off x="1097280" y="2245360"/>
            <a:ext cx="169164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700">
                <a:solidFill>
                  <a:srgbClr val="B89968"/>
                </a:solidFill>
              </a:defRPr>
            </a:lvl1pPr>
          </a:lstStyle>
          <a:p>
            <a:pPr/>
            <a:r>
              <a:t>THEME</a:t>
            </a:r>
          </a:p>
        </p:txBody>
      </p:sp>
      <p:sp>
        <p:nvSpPr>
          <p:cNvPr id="178" name="Text 12"/>
          <p:cNvSpPr txBox="1"/>
          <p:nvPr/>
        </p:nvSpPr>
        <p:spPr>
          <a:xfrm>
            <a:off x="2834639" y="2245360"/>
            <a:ext cx="301752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700">
                <a:solidFill>
                  <a:srgbClr val="B89968"/>
                </a:solidFill>
              </a:defRPr>
            </a:lvl1pPr>
          </a:lstStyle>
          <a:p>
            <a:pPr/>
            <a:r>
              <a:t>OPPORTUNITY</a:t>
            </a:r>
          </a:p>
        </p:txBody>
      </p:sp>
      <p:sp>
        <p:nvSpPr>
          <p:cNvPr id="179" name="Text 13"/>
          <p:cNvSpPr txBox="1"/>
          <p:nvPr/>
        </p:nvSpPr>
        <p:spPr>
          <a:xfrm>
            <a:off x="5897879" y="2245360"/>
            <a:ext cx="578815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700">
                <a:solidFill>
                  <a:srgbClr val="B89968"/>
                </a:solidFill>
              </a:defRPr>
            </a:lvl1pPr>
          </a:lstStyle>
          <a:p>
            <a:pPr/>
            <a:r>
              <a:t>RATIONALE</a:t>
            </a:r>
          </a:p>
        </p:txBody>
      </p:sp>
      <p:sp>
        <p:nvSpPr>
          <p:cNvPr id="180" name="Shape 14"/>
          <p:cNvSpPr/>
          <p:nvPr/>
        </p:nvSpPr>
        <p:spPr>
          <a:xfrm>
            <a:off x="502919" y="2468879"/>
            <a:ext cx="11183114" cy="1"/>
          </a:xfrm>
          <a:prstGeom prst="line">
            <a:avLst/>
          </a:prstGeom>
          <a:ln>
            <a:solidFill>
              <a:srgbClr val="0A1F4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81" name="Text 15"/>
          <p:cNvSpPr txBox="1"/>
          <p:nvPr/>
        </p:nvSpPr>
        <p:spPr>
          <a:xfrm>
            <a:off x="502919" y="2732277"/>
            <a:ext cx="502920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6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182" name="Text 16"/>
          <p:cNvSpPr txBox="1"/>
          <p:nvPr/>
        </p:nvSpPr>
        <p:spPr>
          <a:xfrm>
            <a:off x="1097280" y="2794158"/>
            <a:ext cx="1691640" cy="208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CRITICAL INPUTS &amp; STORAGE</a:t>
            </a:r>
          </a:p>
        </p:txBody>
      </p:sp>
      <p:sp>
        <p:nvSpPr>
          <p:cNvPr id="183" name="Text 17"/>
          <p:cNvSpPr txBox="1"/>
          <p:nvPr/>
        </p:nvSpPr>
        <p:spPr>
          <a:xfrm>
            <a:off x="2834639" y="2624327"/>
            <a:ext cx="292608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Specialty Chemicals &amp; Industrial Gases</a:t>
            </a:r>
          </a:p>
        </p:txBody>
      </p:sp>
      <p:sp>
        <p:nvSpPr>
          <p:cNvPr id="184" name="Text 18"/>
          <p:cNvSpPr txBox="1"/>
          <p:nvPr/>
        </p:nvSpPr>
        <p:spPr>
          <a:xfrm>
            <a:off x="5897879" y="2624327"/>
            <a:ext cx="57881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9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Establishes the Megazone's chemical backbone, yielding synergies with other opportunities. Leverages TA'ZIZ infrastructure for structural cost advantage. International JV pathway already in feasibility (e.g. Air Liquide, Linde).</a:t>
            </a:r>
          </a:p>
        </p:txBody>
      </p:sp>
      <p:sp>
        <p:nvSpPr>
          <p:cNvPr id="185" name="Shape 19"/>
          <p:cNvSpPr/>
          <p:nvPr/>
        </p:nvSpPr>
        <p:spPr>
          <a:xfrm>
            <a:off x="502919" y="3063239"/>
            <a:ext cx="11183114" cy="1"/>
          </a:xfrm>
          <a:prstGeom prst="line">
            <a:avLst/>
          </a:prstGeom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86" name="Text 20"/>
          <p:cNvSpPr txBox="1"/>
          <p:nvPr/>
        </p:nvSpPr>
        <p:spPr>
          <a:xfrm>
            <a:off x="502919" y="3235198"/>
            <a:ext cx="502920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6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187" name="Text 21"/>
          <p:cNvSpPr txBox="1"/>
          <p:nvPr/>
        </p:nvSpPr>
        <p:spPr>
          <a:xfrm>
            <a:off x="1097280" y="3297078"/>
            <a:ext cx="1691640" cy="208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CRITICAL INPUTS &amp; STORAGE</a:t>
            </a:r>
          </a:p>
        </p:txBody>
      </p:sp>
      <p:sp>
        <p:nvSpPr>
          <p:cNvPr id="188" name="Text 22"/>
          <p:cNvSpPr txBox="1"/>
          <p:nvPr/>
        </p:nvSpPr>
        <p:spPr>
          <a:xfrm>
            <a:off x="2834639" y="3127248"/>
            <a:ext cx="292608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Critical Minerals Processing &amp; Refining</a:t>
            </a:r>
          </a:p>
        </p:txBody>
      </p:sp>
      <p:sp>
        <p:nvSpPr>
          <p:cNvPr id="189" name="Text 23"/>
          <p:cNvSpPr txBox="1"/>
          <p:nvPr/>
        </p:nvSpPr>
        <p:spPr>
          <a:xfrm>
            <a:off x="5897879" y="3127248"/>
            <a:ext cx="5788153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9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China-diversification initiatives as Western customers actively seek non-Chinese midstream capacity. Cluster-anchor opportunity with potential to support Advanced Metals, Magnets, Specialty Alloys, and Foundry.</a:t>
            </a:r>
          </a:p>
        </p:txBody>
      </p:sp>
      <p:sp>
        <p:nvSpPr>
          <p:cNvPr id="190" name="Shape 24"/>
          <p:cNvSpPr/>
          <p:nvPr/>
        </p:nvSpPr>
        <p:spPr>
          <a:xfrm>
            <a:off x="502919" y="3566159"/>
            <a:ext cx="11183114" cy="1"/>
          </a:xfrm>
          <a:prstGeom prst="line">
            <a:avLst/>
          </a:prstGeom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91" name="Text 25"/>
          <p:cNvSpPr txBox="1"/>
          <p:nvPr/>
        </p:nvSpPr>
        <p:spPr>
          <a:xfrm>
            <a:off x="502919" y="3738117"/>
            <a:ext cx="502920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6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192" name="Text 26"/>
          <p:cNvSpPr txBox="1"/>
          <p:nvPr/>
        </p:nvSpPr>
        <p:spPr>
          <a:xfrm>
            <a:off x="1097280" y="3799998"/>
            <a:ext cx="1691640" cy="208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ADVANCED MANUFACTURING</a:t>
            </a:r>
          </a:p>
        </p:txBody>
      </p:sp>
      <p:sp>
        <p:nvSpPr>
          <p:cNvPr id="193" name="Text 27"/>
          <p:cNvSpPr txBox="1"/>
          <p:nvPr/>
        </p:nvSpPr>
        <p:spPr>
          <a:xfrm>
            <a:off x="2834639" y="3630167"/>
            <a:ext cx="292608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Advanced Metals: Magnets, Alloys &amp; Foundry</a:t>
            </a:r>
          </a:p>
        </p:txBody>
      </p:sp>
      <p:sp>
        <p:nvSpPr>
          <p:cNvPr id="194" name="Text 28"/>
          <p:cNvSpPr txBox="1"/>
          <p:nvPr/>
        </p:nvSpPr>
        <p:spPr>
          <a:xfrm>
            <a:off x="5897879" y="3630167"/>
            <a:ext cx="5788153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9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Specialty alloys serve adjacent sectors (ADNOC sour gas, duplex stainless). Low-cost industrial power and geopolitical neutrality; EGA processing knowledge transferable; multiple licensing pathways.</a:t>
            </a:r>
          </a:p>
        </p:txBody>
      </p:sp>
      <p:sp>
        <p:nvSpPr>
          <p:cNvPr id="195" name="Shape 29"/>
          <p:cNvSpPr/>
          <p:nvPr/>
        </p:nvSpPr>
        <p:spPr>
          <a:xfrm>
            <a:off x="502919" y="4069079"/>
            <a:ext cx="11183114" cy="1"/>
          </a:xfrm>
          <a:prstGeom prst="line">
            <a:avLst/>
          </a:prstGeom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96" name="Text 30"/>
          <p:cNvSpPr txBox="1"/>
          <p:nvPr/>
        </p:nvSpPr>
        <p:spPr>
          <a:xfrm>
            <a:off x="502919" y="4241038"/>
            <a:ext cx="502920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6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197" name="Text 31"/>
          <p:cNvSpPr txBox="1"/>
          <p:nvPr/>
        </p:nvSpPr>
        <p:spPr>
          <a:xfrm>
            <a:off x="1097280" y="4302918"/>
            <a:ext cx="1691640" cy="208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CRITICAL INPUTS &amp; STORAGE</a:t>
            </a:r>
          </a:p>
        </p:txBody>
      </p:sp>
      <p:sp>
        <p:nvSpPr>
          <p:cNvPr id="198" name="Text 32"/>
          <p:cNvSpPr txBox="1"/>
          <p:nvPr/>
        </p:nvSpPr>
        <p:spPr>
          <a:xfrm>
            <a:off x="2834639" y="4133088"/>
            <a:ext cx="292608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Food Storage &amp; Cold Chain</a:t>
            </a:r>
          </a:p>
        </p:txBody>
      </p:sp>
      <p:sp>
        <p:nvSpPr>
          <p:cNvPr id="199" name="Text 33"/>
          <p:cNvSpPr txBox="1"/>
          <p:nvPr/>
        </p:nvSpPr>
        <p:spPr>
          <a:xfrm>
            <a:off x="5897879" y="4133088"/>
            <a:ext cx="5788153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9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Supports UAE food security through strategic storage of staples and perishables. Highly executable resilience platform with clear public and private demand. Leverages port connectivity.</a:t>
            </a:r>
          </a:p>
        </p:txBody>
      </p:sp>
      <p:sp>
        <p:nvSpPr>
          <p:cNvPr id="200" name="Shape 34"/>
          <p:cNvSpPr/>
          <p:nvPr/>
        </p:nvSpPr>
        <p:spPr>
          <a:xfrm>
            <a:off x="502919" y="4572000"/>
            <a:ext cx="11183114" cy="0"/>
          </a:xfrm>
          <a:prstGeom prst="line">
            <a:avLst/>
          </a:prstGeom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01" name="Text 35"/>
          <p:cNvSpPr txBox="1"/>
          <p:nvPr/>
        </p:nvSpPr>
        <p:spPr>
          <a:xfrm>
            <a:off x="502919" y="4743958"/>
            <a:ext cx="502920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6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05</a:t>
            </a:r>
          </a:p>
        </p:txBody>
      </p:sp>
      <p:sp>
        <p:nvSpPr>
          <p:cNvPr id="202" name="Text 36"/>
          <p:cNvSpPr txBox="1"/>
          <p:nvPr/>
        </p:nvSpPr>
        <p:spPr>
          <a:xfrm>
            <a:off x="1097280" y="4805838"/>
            <a:ext cx="1691640" cy="208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HEALTH &amp; LIFE SCIENCES</a:t>
            </a:r>
          </a:p>
        </p:txBody>
      </p:sp>
      <p:sp>
        <p:nvSpPr>
          <p:cNvPr id="203" name="Text 37"/>
          <p:cNvSpPr txBox="1"/>
          <p:nvPr/>
        </p:nvSpPr>
        <p:spPr>
          <a:xfrm>
            <a:off x="2834639" y="4636008"/>
            <a:ext cx="292608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Pharmaceutical Distribution &amp; Storage Hub</a:t>
            </a:r>
          </a:p>
        </p:txBody>
      </p:sp>
      <p:sp>
        <p:nvSpPr>
          <p:cNvPr id="204" name="Text 38"/>
          <p:cNvSpPr txBox="1"/>
          <p:nvPr/>
        </p:nvSpPr>
        <p:spPr>
          <a:xfrm>
            <a:off x="5897879" y="4636008"/>
            <a:ext cx="5788153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9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Distribution-led positioning leverages UAE's logistics strengths. Embeds emergency medical stockpile for resilience. Fast 24-36 month execution; multiple JV-ready partners actively seeking MENA hub.</a:t>
            </a:r>
          </a:p>
        </p:txBody>
      </p:sp>
      <p:sp>
        <p:nvSpPr>
          <p:cNvPr id="205" name="Shape 39"/>
          <p:cNvSpPr/>
          <p:nvPr/>
        </p:nvSpPr>
        <p:spPr>
          <a:xfrm>
            <a:off x="502919" y="5074920"/>
            <a:ext cx="11183114" cy="1"/>
          </a:xfrm>
          <a:prstGeom prst="line">
            <a:avLst/>
          </a:prstGeom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06" name="Text 40"/>
          <p:cNvSpPr txBox="1"/>
          <p:nvPr/>
        </p:nvSpPr>
        <p:spPr>
          <a:xfrm>
            <a:off x="502919" y="5246878"/>
            <a:ext cx="502920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6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06</a:t>
            </a:r>
          </a:p>
        </p:txBody>
      </p:sp>
      <p:sp>
        <p:nvSpPr>
          <p:cNvPr id="207" name="Text 41"/>
          <p:cNvSpPr txBox="1"/>
          <p:nvPr/>
        </p:nvSpPr>
        <p:spPr>
          <a:xfrm>
            <a:off x="1097280" y="5308758"/>
            <a:ext cx="1691640" cy="208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DIGITAL &amp; COMMUNICATIONS</a:t>
            </a:r>
          </a:p>
        </p:txBody>
      </p:sp>
      <p:sp>
        <p:nvSpPr>
          <p:cNvPr id="208" name="Text 42"/>
          <p:cNvSpPr txBox="1"/>
          <p:nvPr/>
        </p:nvSpPr>
        <p:spPr>
          <a:xfrm>
            <a:off x="2834639" y="5138928"/>
            <a:ext cx="292608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Semiconductor Advanced Packaging &amp; ATP</a:t>
            </a:r>
          </a:p>
        </p:txBody>
      </p:sp>
      <p:sp>
        <p:nvSpPr>
          <p:cNvPr id="209" name="Text 43"/>
          <p:cNvSpPr txBox="1"/>
          <p:nvPr/>
        </p:nvSpPr>
        <p:spPr>
          <a:xfrm>
            <a:off x="5897879" y="5138928"/>
            <a:ext cx="578815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9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Global whitespace; addresses industry need to reduce Taiwan concentration risk. Captive UAE demand from G42 / Stargate AI build-out provides anchor offtake. GlobalFoundries (Mubadala) provides established UAE-semi relationship.</a:t>
            </a:r>
          </a:p>
        </p:txBody>
      </p:sp>
      <p:sp>
        <p:nvSpPr>
          <p:cNvPr id="210" name="Shape 44"/>
          <p:cNvSpPr/>
          <p:nvPr/>
        </p:nvSpPr>
        <p:spPr>
          <a:xfrm>
            <a:off x="502919" y="5577840"/>
            <a:ext cx="11183114" cy="1"/>
          </a:xfrm>
          <a:prstGeom prst="line">
            <a:avLst/>
          </a:prstGeom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1" name="Text 45"/>
          <p:cNvSpPr txBox="1"/>
          <p:nvPr/>
        </p:nvSpPr>
        <p:spPr>
          <a:xfrm>
            <a:off x="502919" y="5749797"/>
            <a:ext cx="502920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6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07</a:t>
            </a:r>
          </a:p>
        </p:txBody>
      </p:sp>
      <p:sp>
        <p:nvSpPr>
          <p:cNvPr id="212" name="Text 46"/>
          <p:cNvSpPr txBox="1"/>
          <p:nvPr/>
        </p:nvSpPr>
        <p:spPr>
          <a:xfrm>
            <a:off x="1097280" y="5852667"/>
            <a:ext cx="169164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ENERGY</a:t>
            </a:r>
          </a:p>
        </p:txBody>
      </p:sp>
      <p:sp>
        <p:nvSpPr>
          <p:cNvPr id="213" name="Text 47"/>
          <p:cNvSpPr txBox="1"/>
          <p:nvPr/>
        </p:nvSpPr>
        <p:spPr>
          <a:xfrm>
            <a:off x="2834639" y="5641847"/>
            <a:ext cx="292608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Battery Recycling &amp; Black Mass Processing</a:t>
            </a:r>
          </a:p>
        </p:txBody>
      </p:sp>
      <p:sp>
        <p:nvSpPr>
          <p:cNvPr id="214" name="Text 48"/>
          <p:cNvSpPr txBox="1"/>
          <p:nvPr/>
        </p:nvSpPr>
        <p:spPr>
          <a:xfrm>
            <a:off x="5897879" y="5641847"/>
            <a:ext cx="5788153" cy="25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9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Creates circular value with recovered minerals feeding critical mineral processing. Regional EV deployment and stationary storage build-out create black mass supply. Mature, IP-licensable from multiple partners.</a:t>
            </a:r>
          </a:p>
        </p:txBody>
      </p:sp>
      <p:sp>
        <p:nvSpPr>
          <p:cNvPr id="215" name="Shape 49"/>
          <p:cNvSpPr/>
          <p:nvPr/>
        </p:nvSpPr>
        <p:spPr>
          <a:xfrm>
            <a:off x="502919" y="6080759"/>
            <a:ext cx="11183114" cy="1"/>
          </a:xfrm>
          <a:prstGeom prst="line">
            <a:avLst/>
          </a:prstGeom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16" name="Text 50"/>
          <p:cNvSpPr txBox="1"/>
          <p:nvPr/>
        </p:nvSpPr>
        <p:spPr>
          <a:xfrm>
            <a:off x="502919" y="6246875"/>
            <a:ext cx="1118311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8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Source: Internal framework and analysis. Indicative entities operational in or linked to UAE, not confirmed anchor commitments.</a:t>
            </a:r>
          </a:p>
        </p:txBody>
      </p:sp>
      <p:pic>
        <p:nvPicPr>
          <p:cNvPr id="21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84559" y="80995"/>
            <a:ext cx="762001" cy="4279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0A1F4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0"/>
          <p:cNvSpPr/>
          <p:nvPr/>
        </p:nvSpPr>
        <p:spPr>
          <a:xfrm>
            <a:off x="502919" y="485140"/>
            <a:ext cx="11183114" cy="1"/>
          </a:xfrm>
          <a:prstGeom prst="line">
            <a:avLst/>
          </a:prstGeom>
          <a:ln w="635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0" name="Text 1"/>
          <p:cNvSpPr txBox="1"/>
          <p:nvPr/>
        </p:nvSpPr>
        <p:spPr>
          <a:xfrm>
            <a:off x="502919" y="280923"/>
            <a:ext cx="9144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221" name="Text 3"/>
          <p:cNvSpPr txBox="1"/>
          <p:nvPr/>
        </p:nvSpPr>
        <p:spPr>
          <a:xfrm>
            <a:off x="502919" y="1466849"/>
            <a:ext cx="3657601" cy="3467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240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II</a:t>
            </a:r>
          </a:p>
        </p:txBody>
      </p:sp>
      <p:sp>
        <p:nvSpPr>
          <p:cNvPr id="222" name="Text 4"/>
          <p:cNvSpPr txBox="1"/>
          <p:nvPr/>
        </p:nvSpPr>
        <p:spPr>
          <a:xfrm>
            <a:off x="3520440" y="2950386"/>
            <a:ext cx="7315201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800" sz="1100">
                <a:solidFill>
                  <a:srgbClr val="B89968"/>
                </a:solidFill>
              </a:defRPr>
            </a:lvl1pPr>
          </a:lstStyle>
          <a:p>
            <a:pPr/>
            <a:r>
              <a:t>SECTION TWO</a:t>
            </a:r>
          </a:p>
        </p:txBody>
      </p:sp>
      <p:sp>
        <p:nvSpPr>
          <p:cNvPr id="223" name="Text 5"/>
          <p:cNvSpPr txBox="1"/>
          <p:nvPr/>
        </p:nvSpPr>
        <p:spPr>
          <a:xfrm>
            <a:off x="3520440" y="3108960"/>
            <a:ext cx="822960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5200">
                <a:solidFill>
                  <a:srgbClr val="ECE5D5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Opportunity</a:t>
            </a:r>
          </a:p>
        </p:txBody>
      </p:sp>
      <p:sp>
        <p:nvSpPr>
          <p:cNvPr id="224" name="Text 6"/>
          <p:cNvSpPr txBox="1"/>
          <p:nvPr/>
        </p:nvSpPr>
        <p:spPr>
          <a:xfrm>
            <a:off x="3520440" y="3931920"/>
            <a:ext cx="8229601" cy="74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5200">
                <a:solidFill>
                  <a:srgbClr val="ECE5D5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Assessments</a:t>
            </a:r>
          </a:p>
        </p:txBody>
      </p:sp>
      <p:sp>
        <p:nvSpPr>
          <p:cNvPr id="225" name="Shape 7"/>
          <p:cNvSpPr/>
          <p:nvPr/>
        </p:nvSpPr>
        <p:spPr>
          <a:xfrm>
            <a:off x="3520440" y="4983479"/>
            <a:ext cx="1371601" cy="1"/>
          </a:xfrm>
          <a:prstGeom prst="line">
            <a:avLst/>
          </a:prstGeom>
          <a:ln w="1270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6" name="Text 8"/>
          <p:cNvSpPr txBox="1"/>
          <p:nvPr/>
        </p:nvSpPr>
        <p:spPr>
          <a:xfrm>
            <a:off x="3520440" y="5374640"/>
            <a:ext cx="7772401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i="1" sz="1400">
                <a:solidFill>
                  <a:srgbClr val="DDC9A3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Deep-dive analyses for each shortlisted opportunity, covering</a:t>
            </a:r>
          </a:p>
          <a:p>
            <a:pPr>
              <a:defRPr i="1" sz="1400">
                <a:solidFill>
                  <a:srgbClr val="DDC9A3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market landscape, profit drivers, and strategic fit for L'IMAD.</a:t>
            </a:r>
          </a:p>
        </p:txBody>
      </p:sp>
      <p:sp>
        <p:nvSpPr>
          <p:cNvPr id="227" name="Shape 9"/>
          <p:cNvSpPr/>
          <p:nvPr/>
        </p:nvSpPr>
        <p:spPr>
          <a:xfrm>
            <a:off x="502919" y="6410959"/>
            <a:ext cx="11183114" cy="1"/>
          </a:xfrm>
          <a:prstGeom prst="line">
            <a:avLst/>
          </a:prstGeom>
          <a:ln w="635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28" name="Text 10"/>
          <p:cNvSpPr txBox="1"/>
          <p:nvPr/>
        </p:nvSpPr>
        <p:spPr>
          <a:xfrm>
            <a:off x="502919" y="6493764"/>
            <a:ext cx="7315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DDC9A3"/>
                </a:solidFill>
              </a:defRPr>
            </a:lvl1pPr>
          </a:lstStyle>
          <a:p>
            <a:pPr/>
            <a:r>
              <a:t>Industrial Megazone  ·  Strategic Opportunities</a:t>
            </a:r>
          </a:p>
        </p:txBody>
      </p:sp>
      <p:sp>
        <p:nvSpPr>
          <p:cNvPr id="229" name="Text 11"/>
          <p:cNvSpPr txBox="1"/>
          <p:nvPr/>
        </p:nvSpPr>
        <p:spPr>
          <a:xfrm>
            <a:off x="10771631" y="6471920"/>
            <a:ext cx="9144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07</a:t>
            </a:r>
          </a:p>
        </p:txBody>
      </p:sp>
      <p:pic>
        <p:nvPicPr>
          <p:cNvPr id="230" name="logo_limad_transparent_white.png" descr="logo_limad_transparent_whit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84559" y="80995"/>
            <a:ext cx="762002" cy="4279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0"/>
          <p:cNvSpPr/>
          <p:nvPr/>
        </p:nvSpPr>
        <p:spPr>
          <a:xfrm>
            <a:off x="502919" y="485140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33" name="Text 1"/>
          <p:cNvSpPr txBox="1"/>
          <p:nvPr/>
        </p:nvSpPr>
        <p:spPr>
          <a:xfrm>
            <a:off x="502919" y="293623"/>
            <a:ext cx="7315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C  ·  DETAILED OPPORTUNITY ASSESSMENTS</a:t>
            </a:r>
          </a:p>
        </p:txBody>
      </p:sp>
      <p:sp>
        <p:nvSpPr>
          <p:cNvPr id="234" name="Shape 3"/>
          <p:cNvSpPr/>
          <p:nvPr/>
        </p:nvSpPr>
        <p:spPr>
          <a:xfrm>
            <a:off x="502919" y="6410959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35" name="Text 4"/>
          <p:cNvSpPr txBox="1"/>
          <p:nvPr/>
        </p:nvSpPr>
        <p:spPr>
          <a:xfrm>
            <a:off x="502919" y="6493764"/>
            <a:ext cx="5486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6B6B6B"/>
                </a:solidFill>
              </a:defRPr>
            </a:lvl1pPr>
          </a:lstStyle>
          <a:p>
            <a:pPr/>
            <a:r>
              <a:t>Industrial Megazone  ·  Strategic Opportunities</a:t>
            </a:r>
          </a:p>
        </p:txBody>
      </p:sp>
      <p:sp>
        <p:nvSpPr>
          <p:cNvPr id="236" name="Text 5"/>
          <p:cNvSpPr txBox="1"/>
          <p:nvPr/>
        </p:nvSpPr>
        <p:spPr>
          <a:xfrm>
            <a:off x="5989320" y="6493764"/>
            <a:ext cx="514807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800">
                <a:solidFill>
                  <a:srgbClr val="6B6B6B"/>
                </a:solidFill>
              </a:defRPr>
            </a:lvl1pPr>
          </a:lstStyle>
          <a:p>
            <a:pPr/>
            <a:r>
              <a:t>Opportunity 01</a:t>
            </a:r>
          </a:p>
        </p:txBody>
      </p:sp>
      <p:sp>
        <p:nvSpPr>
          <p:cNvPr id="237" name="Text 6"/>
          <p:cNvSpPr txBox="1"/>
          <p:nvPr/>
        </p:nvSpPr>
        <p:spPr>
          <a:xfrm>
            <a:off x="11137392" y="6471920"/>
            <a:ext cx="54864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08</a:t>
            </a:r>
          </a:p>
        </p:txBody>
      </p:sp>
      <p:sp>
        <p:nvSpPr>
          <p:cNvPr id="238" name="Text 7"/>
          <p:cNvSpPr txBox="1"/>
          <p:nvPr/>
        </p:nvSpPr>
        <p:spPr>
          <a:xfrm>
            <a:off x="502919" y="433069"/>
            <a:ext cx="3657601" cy="288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200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239" name="Text 8"/>
          <p:cNvSpPr txBox="1"/>
          <p:nvPr/>
        </p:nvSpPr>
        <p:spPr>
          <a:xfrm>
            <a:off x="502919" y="3594100"/>
            <a:ext cx="7315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500" sz="900">
                <a:solidFill>
                  <a:srgbClr val="8C6E3C"/>
                </a:solidFill>
              </a:defRPr>
            </a:lvl1pPr>
          </a:lstStyle>
          <a:p>
            <a:pPr/>
            <a:r>
              <a:t>THEME  ·  HEALTH &amp; LIFE SCIENCES</a:t>
            </a:r>
          </a:p>
        </p:txBody>
      </p:sp>
      <p:sp>
        <p:nvSpPr>
          <p:cNvPr id="240" name="Shape 9"/>
          <p:cNvSpPr/>
          <p:nvPr/>
        </p:nvSpPr>
        <p:spPr>
          <a:xfrm>
            <a:off x="502919" y="3840479"/>
            <a:ext cx="1371602" cy="1"/>
          </a:xfrm>
          <a:prstGeom prst="line">
            <a:avLst/>
          </a:prstGeom>
          <a:ln w="1270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41" name="Text 10"/>
          <p:cNvSpPr txBox="1"/>
          <p:nvPr/>
        </p:nvSpPr>
        <p:spPr>
          <a:xfrm>
            <a:off x="502919" y="4080509"/>
            <a:ext cx="11183113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Pharmaceutical</a:t>
            </a:r>
          </a:p>
        </p:txBody>
      </p:sp>
      <p:sp>
        <p:nvSpPr>
          <p:cNvPr id="242" name="Text 11"/>
          <p:cNvSpPr txBox="1"/>
          <p:nvPr/>
        </p:nvSpPr>
        <p:spPr>
          <a:xfrm>
            <a:off x="502919" y="4812029"/>
            <a:ext cx="11183113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5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Distribution &amp; Storage</a:t>
            </a:r>
          </a:p>
        </p:txBody>
      </p:sp>
      <p:sp>
        <p:nvSpPr>
          <p:cNvPr id="243" name="Text 12"/>
          <p:cNvSpPr txBox="1"/>
          <p:nvPr/>
        </p:nvSpPr>
        <p:spPr>
          <a:xfrm>
            <a:off x="502919" y="5763259"/>
            <a:ext cx="889711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i="1" sz="1300">
                <a:solidFill>
                  <a:srgbClr val="2A3F6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“A world-class pharma cold chain allows the Megazone to win</a:t>
            </a:r>
          </a:p>
          <a:p>
            <a:pPr>
              <a:defRPr i="1" sz="1300">
                <a:solidFill>
                  <a:srgbClr val="2A3F6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in pharma distribution without competing on drug manufacturing.”</a:t>
            </a:r>
          </a:p>
        </p:txBody>
      </p:sp>
      <p:pic>
        <p:nvPicPr>
          <p:cNvPr id="24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84559" y="80995"/>
            <a:ext cx="762001" cy="4279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0"/>
          <p:cNvSpPr/>
          <p:nvPr/>
        </p:nvSpPr>
        <p:spPr>
          <a:xfrm>
            <a:off x="502919" y="485140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47" name="Text 1"/>
          <p:cNvSpPr txBox="1"/>
          <p:nvPr/>
        </p:nvSpPr>
        <p:spPr>
          <a:xfrm>
            <a:off x="502919" y="293623"/>
            <a:ext cx="7315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C.01  ·  PHARMACEUTICAL DISTRIBUTION &amp; STORAGE</a:t>
            </a:r>
          </a:p>
        </p:txBody>
      </p:sp>
      <p:sp>
        <p:nvSpPr>
          <p:cNvPr id="248" name="Shape 3"/>
          <p:cNvSpPr/>
          <p:nvPr/>
        </p:nvSpPr>
        <p:spPr>
          <a:xfrm>
            <a:off x="502919" y="6410959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49" name="Text 4"/>
          <p:cNvSpPr txBox="1"/>
          <p:nvPr/>
        </p:nvSpPr>
        <p:spPr>
          <a:xfrm>
            <a:off x="502919" y="6493764"/>
            <a:ext cx="5486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6B6B6B"/>
                </a:solidFill>
              </a:defRPr>
            </a:lvl1pPr>
          </a:lstStyle>
          <a:p>
            <a:pPr/>
            <a:r>
              <a:t>Industrial Megazone  ·  Strategic Opportunities</a:t>
            </a:r>
          </a:p>
        </p:txBody>
      </p:sp>
      <p:sp>
        <p:nvSpPr>
          <p:cNvPr id="250" name="Text 5"/>
          <p:cNvSpPr txBox="1"/>
          <p:nvPr/>
        </p:nvSpPr>
        <p:spPr>
          <a:xfrm>
            <a:off x="5989320" y="6493764"/>
            <a:ext cx="514807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800">
                <a:solidFill>
                  <a:srgbClr val="6B6B6B"/>
                </a:solidFill>
              </a:defRPr>
            </a:lvl1pPr>
          </a:lstStyle>
          <a:p>
            <a:pPr/>
            <a:r>
              <a:t>Opportunity 01  ·  Pharma</a:t>
            </a:r>
          </a:p>
        </p:txBody>
      </p:sp>
      <p:sp>
        <p:nvSpPr>
          <p:cNvPr id="251" name="Text 6"/>
          <p:cNvSpPr txBox="1"/>
          <p:nvPr/>
        </p:nvSpPr>
        <p:spPr>
          <a:xfrm>
            <a:off x="11137392" y="6471920"/>
            <a:ext cx="54864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09</a:t>
            </a:r>
          </a:p>
        </p:txBody>
      </p:sp>
      <p:sp>
        <p:nvSpPr>
          <p:cNvPr id="252" name="Text 7"/>
          <p:cNvSpPr txBox="1"/>
          <p:nvPr/>
        </p:nvSpPr>
        <p:spPr>
          <a:xfrm>
            <a:off x="502919" y="701039"/>
            <a:ext cx="1118311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OPPORTUNITY 01  ·  ANALYSIS</a:t>
            </a:r>
          </a:p>
        </p:txBody>
      </p:sp>
      <p:sp>
        <p:nvSpPr>
          <p:cNvPr id="253" name="Text 8"/>
          <p:cNvSpPr txBox="1"/>
          <p:nvPr/>
        </p:nvSpPr>
        <p:spPr>
          <a:xfrm>
            <a:off x="502919" y="812800"/>
            <a:ext cx="1118311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 world-class pharma cold chain allows the Megazone to win</a:t>
            </a:r>
          </a:p>
          <a:p>
            <a:pPr>
              <a:defRPr sz="2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in distribution without competing on drug manufacturing</a:t>
            </a:r>
          </a:p>
        </p:txBody>
      </p:sp>
      <p:sp>
        <p:nvSpPr>
          <p:cNvPr id="254" name="Shape 9"/>
          <p:cNvSpPr/>
          <p:nvPr/>
        </p:nvSpPr>
        <p:spPr>
          <a:xfrm>
            <a:off x="502919" y="1920239"/>
            <a:ext cx="1371602" cy="1"/>
          </a:xfrm>
          <a:prstGeom prst="line">
            <a:avLst/>
          </a:prstGeom>
          <a:ln w="1270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55" name="Text 10"/>
          <p:cNvSpPr txBox="1"/>
          <p:nvPr/>
        </p:nvSpPr>
        <p:spPr>
          <a:xfrm>
            <a:off x="8053831" y="619759"/>
            <a:ext cx="822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PRIORITY</a:t>
            </a:r>
          </a:p>
        </p:txBody>
      </p:sp>
      <p:sp>
        <p:nvSpPr>
          <p:cNvPr id="256" name="Shape 11"/>
          <p:cNvSpPr/>
          <p:nvPr/>
        </p:nvSpPr>
        <p:spPr>
          <a:xfrm>
            <a:off x="8922511" y="637540"/>
            <a:ext cx="164593" cy="91441"/>
          </a:xfrm>
          <a:prstGeom prst="rect">
            <a:avLst/>
          </a:prstGeom>
          <a:solidFill>
            <a:srgbClr val="B89968"/>
          </a:solidFill>
          <a:ln w="1270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57" name="Text 12"/>
          <p:cNvSpPr txBox="1"/>
          <p:nvPr/>
        </p:nvSpPr>
        <p:spPr>
          <a:xfrm>
            <a:off x="9132823" y="619759"/>
            <a:ext cx="86868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9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Strategic</a:t>
            </a:r>
          </a:p>
        </p:txBody>
      </p:sp>
      <p:sp>
        <p:nvSpPr>
          <p:cNvPr id="258" name="Shape 13"/>
          <p:cNvSpPr/>
          <p:nvPr/>
        </p:nvSpPr>
        <p:spPr>
          <a:xfrm>
            <a:off x="10019792" y="655827"/>
            <a:ext cx="164593" cy="54865"/>
          </a:xfrm>
          <a:prstGeom prst="rect">
            <a:avLst/>
          </a:prstGeom>
          <a:solidFill>
            <a:srgbClr val="DDC9A3"/>
          </a:solidFill>
          <a:ln w="12700">
            <a:solidFill>
              <a:srgbClr val="DDC9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59" name="Text 14"/>
          <p:cNvSpPr txBox="1"/>
          <p:nvPr/>
        </p:nvSpPr>
        <p:spPr>
          <a:xfrm>
            <a:off x="10230104" y="619759"/>
            <a:ext cx="77724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9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Indirect</a:t>
            </a:r>
          </a:p>
        </p:txBody>
      </p:sp>
      <p:sp>
        <p:nvSpPr>
          <p:cNvPr id="260" name="Shape 15"/>
          <p:cNvSpPr/>
          <p:nvPr/>
        </p:nvSpPr>
        <p:spPr>
          <a:xfrm>
            <a:off x="11071352" y="664972"/>
            <a:ext cx="164593" cy="36577"/>
          </a:xfrm>
          <a:prstGeom prst="rect">
            <a:avLst/>
          </a:prstGeom>
          <a:solidFill>
            <a:srgbClr val="9A9389"/>
          </a:solidFill>
          <a:ln w="12700">
            <a:solidFill>
              <a:srgbClr val="9A9389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61" name="Text 16"/>
          <p:cNvSpPr txBox="1"/>
          <p:nvPr/>
        </p:nvSpPr>
        <p:spPr>
          <a:xfrm>
            <a:off x="11281664" y="619759"/>
            <a:ext cx="914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9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Low fit</a:t>
            </a:r>
          </a:p>
        </p:txBody>
      </p:sp>
      <p:sp>
        <p:nvSpPr>
          <p:cNvPr id="262" name="Shape 17"/>
          <p:cNvSpPr/>
          <p:nvPr/>
        </p:nvSpPr>
        <p:spPr>
          <a:xfrm>
            <a:off x="502919" y="2011679"/>
            <a:ext cx="2750059" cy="1"/>
          </a:xfrm>
          <a:prstGeom prst="line">
            <a:avLst/>
          </a:prstGeom>
          <a:ln>
            <a:solidFill>
              <a:srgbClr val="9A9389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63" name="Text 18"/>
          <p:cNvSpPr txBox="1"/>
          <p:nvPr/>
        </p:nvSpPr>
        <p:spPr>
          <a:xfrm>
            <a:off x="502919" y="2131060"/>
            <a:ext cx="275006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9A9389"/>
                </a:solidFill>
              </a:defRPr>
            </a:lvl1pPr>
          </a:lstStyle>
          <a:p>
            <a:pPr/>
            <a:r>
              <a:t>LOW FIT</a:t>
            </a:r>
          </a:p>
        </p:txBody>
      </p:sp>
      <p:sp>
        <p:nvSpPr>
          <p:cNvPr id="264" name="Text 19"/>
          <p:cNvSpPr txBox="1"/>
          <p:nvPr/>
        </p:nvSpPr>
        <p:spPr>
          <a:xfrm>
            <a:off x="502919" y="2304288"/>
            <a:ext cx="2750060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Research</a:t>
            </a:r>
          </a:p>
          <a:p>
            <a:pPr>
              <a:defRPr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&amp; Discovery</a:t>
            </a:r>
          </a:p>
        </p:txBody>
      </p:sp>
      <p:sp>
        <p:nvSpPr>
          <p:cNvPr id="265" name="Shape 20"/>
          <p:cNvSpPr/>
          <p:nvPr/>
        </p:nvSpPr>
        <p:spPr>
          <a:xfrm>
            <a:off x="502919" y="3291840"/>
            <a:ext cx="2750059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66" name="Text 21"/>
          <p:cNvSpPr txBox="1"/>
          <p:nvPr/>
        </p:nvSpPr>
        <p:spPr>
          <a:xfrm>
            <a:off x="502919" y="3411219"/>
            <a:ext cx="275006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MARKET '25E (USD BN)</a:t>
            </a:r>
          </a:p>
        </p:txBody>
      </p:sp>
      <p:sp>
        <p:nvSpPr>
          <p:cNvPr id="267" name="Text 22"/>
          <p:cNvSpPr txBox="1"/>
          <p:nvPr/>
        </p:nvSpPr>
        <p:spPr>
          <a:xfrm>
            <a:off x="502919" y="3636517"/>
            <a:ext cx="2750060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$280</a:t>
            </a:r>
          </a:p>
        </p:txBody>
      </p:sp>
      <p:sp>
        <p:nvSpPr>
          <p:cNvPr id="268" name="Text 23"/>
          <p:cNvSpPr txBox="1"/>
          <p:nvPr/>
        </p:nvSpPr>
        <p:spPr>
          <a:xfrm>
            <a:off x="502919" y="4171188"/>
            <a:ext cx="2750060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+10% CAGR  '25–'30E</a:t>
            </a:r>
          </a:p>
        </p:txBody>
      </p:sp>
      <p:sp>
        <p:nvSpPr>
          <p:cNvPr id="269" name="Shape 24"/>
          <p:cNvSpPr/>
          <p:nvPr/>
        </p:nvSpPr>
        <p:spPr>
          <a:xfrm>
            <a:off x="502919" y="4480559"/>
            <a:ext cx="2750059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0" name="Text 25"/>
          <p:cNvSpPr txBox="1"/>
          <p:nvPr/>
        </p:nvSpPr>
        <p:spPr>
          <a:xfrm>
            <a:off x="502919" y="4599939"/>
            <a:ext cx="275006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LANDSCAPE</a:t>
            </a:r>
          </a:p>
        </p:txBody>
      </p:sp>
      <p:sp>
        <p:nvSpPr>
          <p:cNvPr id="271" name="Text 26"/>
          <p:cNvSpPr txBox="1"/>
          <p:nvPr/>
        </p:nvSpPr>
        <p:spPr>
          <a:xfrm>
            <a:off x="502919" y="4773167"/>
            <a:ext cx="2750060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Dominated by countries with strong medical research</a:t>
            </a:r>
          </a:p>
        </p:txBody>
      </p:sp>
      <p:sp>
        <p:nvSpPr>
          <p:cNvPr id="272" name="Shape 27"/>
          <p:cNvSpPr/>
          <p:nvPr/>
        </p:nvSpPr>
        <p:spPr>
          <a:xfrm>
            <a:off x="502919" y="5461000"/>
            <a:ext cx="2750059" cy="0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3" name="Text 28"/>
          <p:cNvSpPr txBox="1"/>
          <p:nvPr/>
        </p:nvSpPr>
        <p:spPr>
          <a:xfrm>
            <a:off x="502919" y="5580380"/>
            <a:ext cx="275006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STRATEGIC FIT FOR L'IMAD</a:t>
            </a:r>
          </a:p>
        </p:txBody>
      </p:sp>
      <p:sp>
        <p:nvSpPr>
          <p:cNvPr id="274" name="Text 29"/>
          <p:cNvSpPr txBox="1"/>
          <p:nvPr/>
        </p:nvSpPr>
        <p:spPr>
          <a:xfrm>
            <a:off x="502919" y="5753608"/>
            <a:ext cx="2750060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Long timelines; leverage Abu Dhabi Health Research Centre</a:t>
            </a:r>
          </a:p>
        </p:txBody>
      </p:sp>
      <p:sp>
        <p:nvSpPr>
          <p:cNvPr id="275" name="Shape 30"/>
          <p:cNvSpPr/>
          <p:nvPr/>
        </p:nvSpPr>
        <p:spPr>
          <a:xfrm>
            <a:off x="3316985" y="2011679"/>
            <a:ext cx="2750059" cy="1"/>
          </a:xfrm>
          <a:prstGeom prst="line">
            <a:avLst/>
          </a:prstGeom>
          <a:ln>
            <a:solidFill>
              <a:srgbClr val="9A9389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6" name="Text 31"/>
          <p:cNvSpPr txBox="1"/>
          <p:nvPr/>
        </p:nvSpPr>
        <p:spPr>
          <a:xfrm>
            <a:off x="3316985" y="2131060"/>
            <a:ext cx="27500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9A9389"/>
                </a:solidFill>
              </a:defRPr>
            </a:lvl1pPr>
          </a:lstStyle>
          <a:p>
            <a:pPr/>
            <a:r>
              <a:t>LOW FIT</a:t>
            </a:r>
          </a:p>
        </p:txBody>
      </p:sp>
      <p:sp>
        <p:nvSpPr>
          <p:cNvPr id="277" name="Text 32"/>
          <p:cNvSpPr txBox="1"/>
          <p:nvPr/>
        </p:nvSpPr>
        <p:spPr>
          <a:xfrm>
            <a:off x="3316985" y="2304288"/>
            <a:ext cx="2750059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Manu-</a:t>
            </a:r>
          </a:p>
          <a:p>
            <a:pPr>
              <a:defRPr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facturing</a:t>
            </a:r>
          </a:p>
        </p:txBody>
      </p:sp>
      <p:sp>
        <p:nvSpPr>
          <p:cNvPr id="278" name="Shape 33"/>
          <p:cNvSpPr/>
          <p:nvPr/>
        </p:nvSpPr>
        <p:spPr>
          <a:xfrm>
            <a:off x="3316985" y="3291840"/>
            <a:ext cx="2750059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9" name="Text 34"/>
          <p:cNvSpPr txBox="1"/>
          <p:nvPr/>
        </p:nvSpPr>
        <p:spPr>
          <a:xfrm>
            <a:off x="3316985" y="3411219"/>
            <a:ext cx="27500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MARKET '25E (USD BN)</a:t>
            </a:r>
          </a:p>
        </p:txBody>
      </p:sp>
      <p:sp>
        <p:nvSpPr>
          <p:cNvPr id="280" name="Text 35"/>
          <p:cNvSpPr txBox="1"/>
          <p:nvPr/>
        </p:nvSpPr>
        <p:spPr>
          <a:xfrm>
            <a:off x="3316985" y="3636517"/>
            <a:ext cx="2750059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$540</a:t>
            </a:r>
          </a:p>
        </p:txBody>
      </p:sp>
      <p:sp>
        <p:nvSpPr>
          <p:cNvPr id="281" name="Text 36"/>
          <p:cNvSpPr txBox="1"/>
          <p:nvPr/>
        </p:nvSpPr>
        <p:spPr>
          <a:xfrm>
            <a:off x="3316985" y="4171188"/>
            <a:ext cx="275005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+7% CAGR  '25–'30E</a:t>
            </a:r>
          </a:p>
        </p:txBody>
      </p:sp>
      <p:sp>
        <p:nvSpPr>
          <p:cNvPr id="282" name="Shape 37"/>
          <p:cNvSpPr/>
          <p:nvPr/>
        </p:nvSpPr>
        <p:spPr>
          <a:xfrm>
            <a:off x="3316985" y="4480559"/>
            <a:ext cx="2750059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83" name="Text 38"/>
          <p:cNvSpPr txBox="1"/>
          <p:nvPr/>
        </p:nvSpPr>
        <p:spPr>
          <a:xfrm>
            <a:off x="3316985" y="4599939"/>
            <a:ext cx="27500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LANDSCAPE</a:t>
            </a:r>
          </a:p>
        </p:txBody>
      </p:sp>
      <p:sp>
        <p:nvSpPr>
          <p:cNvPr id="284" name="Text 39"/>
          <p:cNvSpPr txBox="1"/>
          <p:nvPr/>
        </p:nvSpPr>
        <p:spPr>
          <a:xfrm>
            <a:off x="3316985" y="4773167"/>
            <a:ext cx="2750059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Fragmented; UAE champions: Neopharma, Julphar</a:t>
            </a:r>
          </a:p>
        </p:txBody>
      </p:sp>
      <p:sp>
        <p:nvSpPr>
          <p:cNvPr id="285" name="Shape 40"/>
          <p:cNvSpPr/>
          <p:nvPr/>
        </p:nvSpPr>
        <p:spPr>
          <a:xfrm>
            <a:off x="3316985" y="5461000"/>
            <a:ext cx="2750059" cy="0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86" name="Text 41"/>
          <p:cNvSpPr txBox="1"/>
          <p:nvPr/>
        </p:nvSpPr>
        <p:spPr>
          <a:xfrm>
            <a:off x="3316985" y="5580380"/>
            <a:ext cx="27500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6B6B6B"/>
                </a:solidFill>
              </a:defRPr>
            </a:lvl1pPr>
          </a:lstStyle>
          <a:p>
            <a:pPr/>
            <a:r>
              <a:t>STRATEGIC FIT FOR L'IMAD</a:t>
            </a:r>
          </a:p>
        </p:txBody>
      </p:sp>
      <p:sp>
        <p:nvSpPr>
          <p:cNvPr id="287" name="Text 42"/>
          <p:cNvSpPr txBox="1"/>
          <p:nvPr/>
        </p:nvSpPr>
        <p:spPr>
          <a:xfrm>
            <a:off x="3316985" y="5753608"/>
            <a:ext cx="2382077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Leverage UAE pharma champions; selective only</a:t>
            </a:r>
          </a:p>
        </p:txBody>
      </p:sp>
      <p:sp>
        <p:nvSpPr>
          <p:cNvPr id="288" name="Shape 43"/>
          <p:cNvSpPr/>
          <p:nvPr/>
        </p:nvSpPr>
        <p:spPr>
          <a:xfrm>
            <a:off x="6131052" y="2011679"/>
            <a:ext cx="2750059" cy="1"/>
          </a:xfrm>
          <a:prstGeom prst="line">
            <a:avLst/>
          </a:prstGeom>
          <a:ln w="3810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89" name="Shape 44"/>
          <p:cNvSpPr/>
          <p:nvPr/>
        </p:nvSpPr>
        <p:spPr>
          <a:xfrm>
            <a:off x="6085332" y="2029967"/>
            <a:ext cx="2841499" cy="4136416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0" name="Text 45"/>
          <p:cNvSpPr txBox="1"/>
          <p:nvPr/>
        </p:nvSpPr>
        <p:spPr>
          <a:xfrm>
            <a:off x="6131052" y="2131060"/>
            <a:ext cx="27500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8C6E3C"/>
                </a:solidFill>
              </a:defRPr>
            </a:lvl1pPr>
          </a:lstStyle>
          <a:p>
            <a:pPr/>
            <a:r>
              <a:t>STRATEGIC PRIORITY</a:t>
            </a:r>
          </a:p>
        </p:txBody>
      </p:sp>
      <p:sp>
        <p:nvSpPr>
          <p:cNvPr id="291" name="Text 46"/>
          <p:cNvSpPr txBox="1"/>
          <p:nvPr/>
        </p:nvSpPr>
        <p:spPr>
          <a:xfrm>
            <a:off x="6131052" y="2304288"/>
            <a:ext cx="2750059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Distribution</a:t>
            </a:r>
          </a:p>
        </p:txBody>
      </p:sp>
      <p:sp>
        <p:nvSpPr>
          <p:cNvPr id="292" name="Shape 47"/>
          <p:cNvSpPr/>
          <p:nvPr/>
        </p:nvSpPr>
        <p:spPr>
          <a:xfrm>
            <a:off x="6131052" y="3291840"/>
            <a:ext cx="2750059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3" name="Text 48"/>
          <p:cNvSpPr txBox="1"/>
          <p:nvPr/>
        </p:nvSpPr>
        <p:spPr>
          <a:xfrm>
            <a:off x="6131052" y="3411219"/>
            <a:ext cx="27500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MARKET '25E (USD BN)</a:t>
            </a:r>
          </a:p>
        </p:txBody>
      </p:sp>
      <p:sp>
        <p:nvSpPr>
          <p:cNvPr id="294" name="Text 49"/>
          <p:cNvSpPr txBox="1"/>
          <p:nvPr/>
        </p:nvSpPr>
        <p:spPr>
          <a:xfrm>
            <a:off x="6131052" y="3636517"/>
            <a:ext cx="2750059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$1,420</a:t>
            </a:r>
          </a:p>
        </p:txBody>
      </p:sp>
      <p:sp>
        <p:nvSpPr>
          <p:cNvPr id="295" name="Text 50"/>
          <p:cNvSpPr txBox="1"/>
          <p:nvPr/>
        </p:nvSpPr>
        <p:spPr>
          <a:xfrm>
            <a:off x="6131052" y="4171188"/>
            <a:ext cx="275005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+7% CAGR  '25–'30E</a:t>
            </a:r>
          </a:p>
        </p:txBody>
      </p:sp>
      <p:sp>
        <p:nvSpPr>
          <p:cNvPr id="296" name="Shape 51"/>
          <p:cNvSpPr/>
          <p:nvPr/>
        </p:nvSpPr>
        <p:spPr>
          <a:xfrm>
            <a:off x="6131052" y="4480559"/>
            <a:ext cx="2750059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97" name="Text 52"/>
          <p:cNvSpPr txBox="1"/>
          <p:nvPr/>
        </p:nvSpPr>
        <p:spPr>
          <a:xfrm>
            <a:off x="6131052" y="4599939"/>
            <a:ext cx="27500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LANDSCAPE</a:t>
            </a:r>
          </a:p>
        </p:txBody>
      </p:sp>
      <p:sp>
        <p:nvSpPr>
          <p:cNvPr id="298" name="Text 53"/>
          <p:cNvSpPr txBox="1"/>
          <p:nvPr/>
        </p:nvSpPr>
        <p:spPr>
          <a:xfrm>
            <a:off x="6131052" y="4773167"/>
            <a:ext cx="2750059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Fragmented; air freight via Etihad; cold chain via KEZAD</a:t>
            </a:r>
          </a:p>
        </p:txBody>
      </p:sp>
      <p:sp>
        <p:nvSpPr>
          <p:cNvPr id="299" name="Shape 54"/>
          <p:cNvSpPr/>
          <p:nvPr/>
        </p:nvSpPr>
        <p:spPr>
          <a:xfrm>
            <a:off x="6131052" y="5461000"/>
            <a:ext cx="2750059" cy="0"/>
          </a:xfrm>
          <a:prstGeom prst="line">
            <a:avLst/>
          </a:prstGeom>
          <a:ln w="1905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00" name="Text 55"/>
          <p:cNvSpPr txBox="1"/>
          <p:nvPr/>
        </p:nvSpPr>
        <p:spPr>
          <a:xfrm>
            <a:off x="6131052" y="5580380"/>
            <a:ext cx="27500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8C6E3C"/>
                </a:solidFill>
              </a:defRPr>
            </a:lvl1pPr>
          </a:lstStyle>
          <a:p>
            <a:pPr/>
            <a:r>
              <a:t>STRATEGIC FIT FOR L'IMAD</a:t>
            </a:r>
          </a:p>
        </p:txBody>
      </p:sp>
      <p:sp>
        <p:nvSpPr>
          <p:cNvPr id="301" name="Text 56"/>
          <p:cNvSpPr txBox="1"/>
          <p:nvPr/>
        </p:nvSpPr>
        <p:spPr>
          <a:xfrm>
            <a:off x="6131052" y="5753608"/>
            <a:ext cx="2750059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000">
                <a:solidFill>
                  <a:srgbClr val="8C6E3C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Strategic priority — leverages UAE logistics; embeds emergency stockpile</a:t>
            </a:r>
          </a:p>
        </p:txBody>
      </p:sp>
      <p:sp>
        <p:nvSpPr>
          <p:cNvPr id="302" name="Shape 57"/>
          <p:cNvSpPr/>
          <p:nvPr/>
        </p:nvSpPr>
        <p:spPr>
          <a:xfrm>
            <a:off x="8945118" y="2011679"/>
            <a:ext cx="2750059" cy="1"/>
          </a:xfrm>
          <a:prstGeom prst="line">
            <a:avLst/>
          </a:prstGeom>
          <a:ln w="19050">
            <a:solidFill>
              <a:srgbClr val="DDC9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03" name="Text 58"/>
          <p:cNvSpPr txBox="1"/>
          <p:nvPr/>
        </p:nvSpPr>
        <p:spPr>
          <a:xfrm>
            <a:off x="8945118" y="2131060"/>
            <a:ext cx="27500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INDIRECT OPPORTUNITY</a:t>
            </a:r>
          </a:p>
        </p:txBody>
      </p:sp>
      <p:sp>
        <p:nvSpPr>
          <p:cNvPr id="304" name="Text 59"/>
          <p:cNvSpPr txBox="1"/>
          <p:nvPr/>
        </p:nvSpPr>
        <p:spPr>
          <a:xfrm>
            <a:off x="8945118" y="2304288"/>
            <a:ext cx="2750059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Lifecycle</a:t>
            </a:r>
          </a:p>
          <a:p>
            <a:pPr>
              <a:defRPr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Management</a:t>
            </a:r>
          </a:p>
        </p:txBody>
      </p:sp>
      <p:sp>
        <p:nvSpPr>
          <p:cNvPr id="305" name="Shape 60"/>
          <p:cNvSpPr/>
          <p:nvPr/>
        </p:nvSpPr>
        <p:spPr>
          <a:xfrm>
            <a:off x="8945118" y="3291840"/>
            <a:ext cx="2750059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06" name="Text 61"/>
          <p:cNvSpPr txBox="1"/>
          <p:nvPr/>
        </p:nvSpPr>
        <p:spPr>
          <a:xfrm>
            <a:off x="8945118" y="3411219"/>
            <a:ext cx="27500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MARKET '25E (USD BN)</a:t>
            </a:r>
          </a:p>
        </p:txBody>
      </p:sp>
      <p:sp>
        <p:nvSpPr>
          <p:cNvPr id="307" name="Text 62"/>
          <p:cNvSpPr txBox="1"/>
          <p:nvPr/>
        </p:nvSpPr>
        <p:spPr>
          <a:xfrm>
            <a:off x="8945118" y="3636517"/>
            <a:ext cx="2750059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3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$185</a:t>
            </a:r>
          </a:p>
        </p:txBody>
      </p:sp>
      <p:sp>
        <p:nvSpPr>
          <p:cNvPr id="308" name="Text 63"/>
          <p:cNvSpPr txBox="1"/>
          <p:nvPr/>
        </p:nvSpPr>
        <p:spPr>
          <a:xfrm>
            <a:off x="8945118" y="4171188"/>
            <a:ext cx="2750059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+6% CAGR  '25–'30E</a:t>
            </a:r>
          </a:p>
        </p:txBody>
      </p:sp>
      <p:sp>
        <p:nvSpPr>
          <p:cNvPr id="309" name="Shape 64"/>
          <p:cNvSpPr/>
          <p:nvPr/>
        </p:nvSpPr>
        <p:spPr>
          <a:xfrm>
            <a:off x="8945118" y="4480559"/>
            <a:ext cx="2750059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10" name="Text 65"/>
          <p:cNvSpPr txBox="1"/>
          <p:nvPr/>
        </p:nvSpPr>
        <p:spPr>
          <a:xfrm>
            <a:off x="8945118" y="4599939"/>
            <a:ext cx="27500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LANDSCAPE</a:t>
            </a:r>
          </a:p>
        </p:txBody>
      </p:sp>
      <p:sp>
        <p:nvSpPr>
          <p:cNvPr id="311" name="Text 66"/>
          <p:cNvSpPr txBox="1"/>
          <p:nvPr/>
        </p:nvSpPr>
        <p:spPr>
          <a:xfrm>
            <a:off x="8945118" y="4773167"/>
            <a:ext cx="2750059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Leaders vary by therapeutic area</a:t>
            </a:r>
          </a:p>
        </p:txBody>
      </p:sp>
      <p:sp>
        <p:nvSpPr>
          <p:cNvPr id="312" name="Shape 67"/>
          <p:cNvSpPr/>
          <p:nvPr/>
        </p:nvSpPr>
        <p:spPr>
          <a:xfrm>
            <a:off x="8945118" y="5461000"/>
            <a:ext cx="2750059" cy="0"/>
          </a:xfrm>
          <a:prstGeom prst="line">
            <a:avLst/>
          </a:prstGeom>
          <a:ln w="6350">
            <a:solidFill>
              <a:srgbClr val="DDC9A3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13" name="Text 68"/>
          <p:cNvSpPr txBox="1"/>
          <p:nvPr/>
        </p:nvSpPr>
        <p:spPr>
          <a:xfrm>
            <a:off x="8945118" y="5580380"/>
            <a:ext cx="27500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STRATEGIC FIT FOR L'IMAD</a:t>
            </a:r>
          </a:p>
        </p:txBody>
      </p:sp>
      <p:sp>
        <p:nvSpPr>
          <p:cNvPr id="314" name="Text 69"/>
          <p:cNvSpPr txBox="1"/>
          <p:nvPr/>
        </p:nvSpPr>
        <p:spPr>
          <a:xfrm>
            <a:off x="8945118" y="5753608"/>
            <a:ext cx="2750059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Indirect opportunity; build via partnership-led participation</a:t>
            </a:r>
          </a:p>
        </p:txBody>
      </p:sp>
      <p:sp>
        <p:nvSpPr>
          <p:cNvPr id="315" name="Text 70"/>
          <p:cNvSpPr txBox="1"/>
          <p:nvPr/>
        </p:nvSpPr>
        <p:spPr>
          <a:xfrm>
            <a:off x="502919" y="6246875"/>
            <a:ext cx="1118311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7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Notes: Market size estimates triangulated from multiple market research and industry reports. Source: Internal Analysis, IEA, IRENA, Mordor Intelligence, GrandView Research.</a:t>
            </a:r>
          </a:p>
        </p:txBody>
      </p:sp>
      <p:pic>
        <p:nvPicPr>
          <p:cNvPr id="31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84559" y="80995"/>
            <a:ext cx="762001" cy="4279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Shape 0"/>
          <p:cNvSpPr/>
          <p:nvPr/>
        </p:nvSpPr>
        <p:spPr>
          <a:xfrm>
            <a:off x="502919" y="485140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19" name="Text 1"/>
          <p:cNvSpPr txBox="1"/>
          <p:nvPr/>
        </p:nvSpPr>
        <p:spPr>
          <a:xfrm>
            <a:off x="502919" y="293623"/>
            <a:ext cx="7315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C.01  ·  PHARMACEUTICAL DISTRIBUTION &amp; STORAGE</a:t>
            </a:r>
          </a:p>
        </p:txBody>
      </p:sp>
      <p:sp>
        <p:nvSpPr>
          <p:cNvPr id="320" name="Shape 3"/>
          <p:cNvSpPr/>
          <p:nvPr/>
        </p:nvSpPr>
        <p:spPr>
          <a:xfrm>
            <a:off x="502919" y="6410959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1" name="Text 4"/>
          <p:cNvSpPr txBox="1"/>
          <p:nvPr/>
        </p:nvSpPr>
        <p:spPr>
          <a:xfrm>
            <a:off x="502919" y="6493764"/>
            <a:ext cx="5486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6B6B6B"/>
                </a:solidFill>
              </a:defRPr>
            </a:lvl1pPr>
          </a:lstStyle>
          <a:p>
            <a:pPr/>
            <a:r>
              <a:t>Industrial Megazone  ·  Strategic Opportunities</a:t>
            </a:r>
          </a:p>
        </p:txBody>
      </p:sp>
      <p:sp>
        <p:nvSpPr>
          <p:cNvPr id="322" name="Text 5"/>
          <p:cNvSpPr txBox="1"/>
          <p:nvPr/>
        </p:nvSpPr>
        <p:spPr>
          <a:xfrm>
            <a:off x="5989320" y="6493764"/>
            <a:ext cx="514807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800">
                <a:solidFill>
                  <a:srgbClr val="6B6B6B"/>
                </a:solidFill>
              </a:defRPr>
            </a:lvl1pPr>
          </a:lstStyle>
          <a:p>
            <a:pPr/>
            <a:r>
              <a:t>Opportunity 01  ·  Pharma</a:t>
            </a:r>
          </a:p>
        </p:txBody>
      </p:sp>
      <p:sp>
        <p:nvSpPr>
          <p:cNvPr id="323" name="Text 6"/>
          <p:cNvSpPr txBox="1"/>
          <p:nvPr/>
        </p:nvSpPr>
        <p:spPr>
          <a:xfrm>
            <a:off x="11137392" y="6471920"/>
            <a:ext cx="54864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324" name="Text 7"/>
          <p:cNvSpPr txBox="1"/>
          <p:nvPr/>
        </p:nvSpPr>
        <p:spPr>
          <a:xfrm>
            <a:off x="502919" y="678687"/>
            <a:ext cx="1118311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OPPORTUNITY 01  ·  COMPETITIVE LANDSCAPE</a:t>
            </a:r>
          </a:p>
        </p:txBody>
      </p:sp>
      <p:sp>
        <p:nvSpPr>
          <p:cNvPr id="325" name="Text 8"/>
          <p:cNvSpPr txBox="1"/>
          <p:nvPr/>
        </p:nvSpPr>
        <p:spPr>
          <a:xfrm>
            <a:off x="502919" y="808227"/>
            <a:ext cx="36576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3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Pharma</a:t>
            </a:r>
          </a:p>
        </p:txBody>
      </p:sp>
      <p:sp>
        <p:nvSpPr>
          <p:cNvPr id="326" name="Text 9"/>
          <p:cNvSpPr txBox="1"/>
          <p:nvPr/>
        </p:nvSpPr>
        <p:spPr>
          <a:xfrm>
            <a:off x="8485631" y="678687"/>
            <a:ext cx="320040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Preliminary and Directional</a:t>
            </a:r>
          </a:p>
        </p:txBody>
      </p:sp>
      <p:sp>
        <p:nvSpPr>
          <p:cNvPr id="327" name="Shape 10"/>
          <p:cNvSpPr/>
          <p:nvPr/>
        </p:nvSpPr>
        <p:spPr>
          <a:xfrm>
            <a:off x="502919" y="1270508"/>
            <a:ext cx="1371602" cy="1"/>
          </a:xfrm>
          <a:prstGeom prst="line">
            <a:avLst/>
          </a:prstGeom>
          <a:ln w="1270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28" name="Text 11"/>
          <p:cNvSpPr txBox="1"/>
          <p:nvPr/>
        </p:nvSpPr>
        <p:spPr>
          <a:xfrm>
            <a:off x="502919" y="1298447"/>
            <a:ext cx="2722628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Originator</a:t>
            </a:r>
          </a:p>
        </p:txBody>
      </p:sp>
      <p:sp>
        <p:nvSpPr>
          <p:cNvPr id="329" name="Text 12"/>
          <p:cNvSpPr txBox="1"/>
          <p:nvPr/>
        </p:nvSpPr>
        <p:spPr>
          <a:xfrm>
            <a:off x="502919" y="1527047"/>
            <a:ext cx="2722628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Manufacturers</a:t>
            </a:r>
          </a:p>
        </p:txBody>
      </p:sp>
      <p:sp>
        <p:nvSpPr>
          <p:cNvPr id="330" name="Shape 13"/>
          <p:cNvSpPr/>
          <p:nvPr/>
        </p:nvSpPr>
        <p:spPr>
          <a:xfrm>
            <a:off x="502919" y="1801367"/>
            <a:ext cx="2722627" cy="1"/>
          </a:xfrm>
          <a:prstGeom prst="line">
            <a:avLst/>
          </a:prstGeom>
          <a:ln>
            <a:solidFill>
              <a:srgbClr val="0A1F4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31" name="Text 14"/>
          <p:cNvSpPr txBox="1"/>
          <p:nvPr/>
        </p:nvSpPr>
        <p:spPr>
          <a:xfrm>
            <a:off x="502919" y="1875028"/>
            <a:ext cx="272262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600">
                <a:solidFill>
                  <a:srgbClr val="B89968"/>
                </a:solidFill>
              </a:defRPr>
            </a:lvl1pPr>
          </a:lstStyle>
          <a:p>
            <a:pPr/>
            <a:r>
              <a:t>DESCRIPTION</a:t>
            </a:r>
          </a:p>
        </p:txBody>
      </p:sp>
      <p:sp>
        <p:nvSpPr>
          <p:cNvPr id="332" name="Text 15"/>
          <p:cNvSpPr txBox="1"/>
          <p:nvPr/>
        </p:nvSpPr>
        <p:spPr>
          <a:xfrm>
            <a:off x="502919" y="2011679"/>
            <a:ext cx="272262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8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Originator and branded pharmaceutical manufacturers</a:t>
            </a:r>
          </a:p>
        </p:txBody>
      </p:sp>
      <p:sp>
        <p:nvSpPr>
          <p:cNvPr id="333" name="Shape 16"/>
          <p:cNvSpPr/>
          <p:nvPr/>
        </p:nvSpPr>
        <p:spPr>
          <a:xfrm>
            <a:off x="502919" y="2340864"/>
            <a:ext cx="2722627" cy="1"/>
          </a:xfrm>
          <a:prstGeom prst="line">
            <a:avLst/>
          </a:prstGeom>
          <a:ln w="508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34" name="Text 17"/>
          <p:cNvSpPr txBox="1"/>
          <p:nvPr/>
        </p:nvSpPr>
        <p:spPr>
          <a:xfrm>
            <a:off x="502919" y="2387091"/>
            <a:ext cx="272262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600">
                <a:solidFill>
                  <a:srgbClr val="B89968"/>
                </a:solidFill>
              </a:defRPr>
            </a:lvl1pPr>
          </a:lstStyle>
          <a:p>
            <a:pPr/>
            <a:r>
              <a:t>MARKET SHARE  ·  MATURITY</a:t>
            </a:r>
          </a:p>
        </p:txBody>
      </p:sp>
      <p:sp>
        <p:nvSpPr>
          <p:cNvPr id="335" name="Text 18"/>
          <p:cNvSpPr txBox="1"/>
          <p:nvPr/>
        </p:nvSpPr>
        <p:spPr>
          <a:xfrm>
            <a:off x="502919" y="2545334"/>
            <a:ext cx="2722628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USA 45%  ·  EU 25%  ·  JP 7%</a:t>
            </a:r>
          </a:p>
        </p:txBody>
      </p:sp>
      <p:sp>
        <p:nvSpPr>
          <p:cNvPr id="336" name="Text 19"/>
          <p:cNvSpPr txBox="1"/>
          <p:nvPr/>
        </p:nvSpPr>
        <p:spPr>
          <a:xfrm>
            <a:off x="502919" y="2706623"/>
            <a:ext cx="2722628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7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Mature; MNCs consolidating regional hubs; nascent in AD; Dubai-dominant</a:t>
            </a:r>
          </a:p>
        </p:txBody>
      </p:sp>
      <p:sp>
        <p:nvSpPr>
          <p:cNvPr id="337" name="Shape 20"/>
          <p:cNvSpPr/>
          <p:nvPr/>
        </p:nvSpPr>
        <p:spPr>
          <a:xfrm>
            <a:off x="502919" y="3054095"/>
            <a:ext cx="2722627" cy="1"/>
          </a:xfrm>
          <a:prstGeom prst="line">
            <a:avLst/>
          </a:prstGeom>
          <a:ln w="508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38" name="Text 21"/>
          <p:cNvSpPr txBox="1"/>
          <p:nvPr/>
        </p:nvSpPr>
        <p:spPr>
          <a:xfrm>
            <a:off x="502919" y="3100324"/>
            <a:ext cx="272262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600">
                <a:solidFill>
                  <a:srgbClr val="B89968"/>
                </a:solidFill>
              </a:defRPr>
            </a:lvl1pPr>
          </a:lstStyle>
          <a:p>
            <a:pPr/>
            <a:r>
              <a:t>KEY PLAYERS  ·  GLOBAL  |  REGIONAL  |  UAE</a:t>
            </a:r>
          </a:p>
        </p:txBody>
      </p:sp>
      <p:sp>
        <p:nvSpPr>
          <p:cNvPr id="339" name="Shape 22"/>
          <p:cNvSpPr/>
          <p:nvPr/>
        </p:nvSpPr>
        <p:spPr>
          <a:xfrm>
            <a:off x="502919" y="325526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40" name="Text 23"/>
          <p:cNvSpPr txBox="1"/>
          <p:nvPr/>
        </p:nvSpPr>
        <p:spPr>
          <a:xfrm>
            <a:off x="502919" y="328320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GSK</a:t>
            </a:r>
          </a:p>
        </p:txBody>
      </p:sp>
      <p:sp>
        <p:nvSpPr>
          <p:cNvPr id="341" name="Shape 24"/>
          <p:cNvSpPr/>
          <p:nvPr/>
        </p:nvSpPr>
        <p:spPr>
          <a:xfrm>
            <a:off x="502919" y="3461003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42" name="Text 25"/>
          <p:cNvSpPr txBox="1"/>
          <p:nvPr/>
        </p:nvSpPr>
        <p:spPr>
          <a:xfrm>
            <a:off x="502919" y="3488943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Pfizer</a:t>
            </a:r>
          </a:p>
        </p:txBody>
      </p:sp>
      <p:sp>
        <p:nvSpPr>
          <p:cNvPr id="343" name="Shape 26"/>
          <p:cNvSpPr/>
          <p:nvPr/>
        </p:nvSpPr>
        <p:spPr>
          <a:xfrm>
            <a:off x="502919" y="366674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44" name="Text 27"/>
          <p:cNvSpPr txBox="1"/>
          <p:nvPr/>
        </p:nvSpPr>
        <p:spPr>
          <a:xfrm>
            <a:off x="502919" y="369468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Roche</a:t>
            </a:r>
          </a:p>
        </p:txBody>
      </p:sp>
      <p:sp>
        <p:nvSpPr>
          <p:cNvPr id="345" name="Shape 28"/>
          <p:cNvSpPr/>
          <p:nvPr/>
        </p:nvSpPr>
        <p:spPr>
          <a:xfrm>
            <a:off x="1422653" y="325526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46" name="Text 29"/>
          <p:cNvSpPr txBox="1"/>
          <p:nvPr/>
        </p:nvSpPr>
        <p:spPr>
          <a:xfrm>
            <a:off x="1422653" y="328320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347" name="Shape 30"/>
          <p:cNvSpPr/>
          <p:nvPr/>
        </p:nvSpPr>
        <p:spPr>
          <a:xfrm>
            <a:off x="2342388" y="325526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48" name="Text 31"/>
          <p:cNvSpPr txBox="1"/>
          <p:nvPr/>
        </p:nvSpPr>
        <p:spPr>
          <a:xfrm>
            <a:off x="2342388" y="328320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349" name="Shape 32"/>
          <p:cNvSpPr/>
          <p:nvPr/>
        </p:nvSpPr>
        <p:spPr>
          <a:xfrm>
            <a:off x="502919" y="3895344"/>
            <a:ext cx="2722627" cy="1"/>
          </a:xfrm>
          <a:prstGeom prst="line">
            <a:avLst/>
          </a:prstGeom>
          <a:ln w="508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50" name="Text 33"/>
          <p:cNvSpPr txBox="1"/>
          <p:nvPr/>
        </p:nvSpPr>
        <p:spPr>
          <a:xfrm>
            <a:off x="502919" y="3911880"/>
            <a:ext cx="2722628" cy="186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600">
                <a:solidFill>
                  <a:srgbClr val="B89968"/>
                </a:solidFill>
              </a:defRPr>
            </a:lvl1pPr>
          </a:lstStyle>
          <a:p>
            <a:pPr/>
            <a:r>
              <a:t>GLOBAL FACILITY RANGE  ·  UAE REFERENCE</a:t>
            </a:r>
          </a:p>
        </p:txBody>
      </p:sp>
      <p:sp>
        <p:nvSpPr>
          <p:cNvPr id="351" name="Text 34"/>
          <p:cNvSpPr txBox="1"/>
          <p:nvPr/>
        </p:nvSpPr>
        <p:spPr>
          <a:xfrm>
            <a:off x="502919" y="4106163"/>
            <a:ext cx="272262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9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2,000 m² — 40,000 m²</a:t>
            </a:r>
          </a:p>
        </p:txBody>
      </p:sp>
      <p:sp>
        <p:nvSpPr>
          <p:cNvPr id="352" name="Text 35"/>
          <p:cNvSpPr txBox="1"/>
          <p:nvPr/>
        </p:nvSpPr>
        <p:spPr>
          <a:xfrm>
            <a:off x="502919" y="4261103"/>
            <a:ext cx="272262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7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GSK Vaccine Distribution Hub, Abu Dhabi (-80°C to +25°C)</a:t>
            </a:r>
          </a:p>
        </p:txBody>
      </p:sp>
      <p:sp>
        <p:nvSpPr>
          <p:cNvPr id="353" name="Shape 36"/>
          <p:cNvSpPr/>
          <p:nvPr/>
        </p:nvSpPr>
        <p:spPr>
          <a:xfrm>
            <a:off x="502919" y="4481576"/>
            <a:ext cx="2722627" cy="1"/>
          </a:xfrm>
          <a:prstGeom prst="line">
            <a:avLst/>
          </a:prstGeom>
          <a:ln w="1905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54" name="Text 37"/>
          <p:cNvSpPr txBox="1"/>
          <p:nvPr/>
        </p:nvSpPr>
        <p:spPr>
          <a:xfrm>
            <a:off x="502919" y="4527804"/>
            <a:ext cx="272262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600">
                <a:solidFill>
                  <a:srgbClr val="8C6E3C"/>
                </a:solidFill>
              </a:defRPr>
            </a:lvl1pPr>
          </a:lstStyle>
          <a:p>
            <a:pPr/>
            <a:r>
              <a:t>POTENTIAL UAE OPPORTUNITY</a:t>
            </a:r>
          </a:p>
        </p:txBody>
      </p:sp>
      <p:sp>
        <p:nvSpPr>
          <p:cNvPr id="355" name="Text 38"/>
          <p:cNvSpPr txBox="1"/>
          <p:nvPr/>
        </p:nvSpPr>
        <p:spPr>
          <a:xfrm>
            <a:off x="502919" y="4683251"/>
            <a:ext cx="272262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i="1" sz="800">
                <a:solidFill>
                  <a:srgbClr val="8C6E3C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Short-Medium Term Play, Declining TAM</a:t>
            </a:r>
          </a:p>
        </p:txBody>
      </p:sp>
      <p:sp>
        <p:nvSpPr>
          <p:cNvPr id="356" name="Text 39"/>
          <p:cNvSpPr txBox="1"/>
          <p:nvPr/>
        </p:nvSpPr>
        <p:spPr>
          <a:xfrm>
            <a:off x="502919" y="4847335"/>
            <a:ext cx="2722628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6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Mega cold storage play: target 2-3 anchor MNCs (Roche, Novartis, AZ) for 25,000+ m² biologics/vaccine regional hubs.</a:t>
            </a:r>
          </a:p>
        </p:txBody>
      </p:sp>
      <p:sp>
        <p:nvSpPr>
          <p:cNvPr id="357" name="Text 40"/>
          <p:cNvSpPr txBox="1"/>
          <p:nvPr/>
        </p:nvSpPr>
        <p:spPr>
          <a:xfrm>
            <a:off x="502919" y="5119623"/>
            <a:ext cx="2722628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600">
                <a:solidFill>
                  <a:srgbClr val="5C7A4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+ Direct access to SEHA / PureHealth procurement  ·  Land/utilities c.25-40% lower than JAFZA</a:t>
            </a:r>
          </a:p>
        </p:txBody>
      </p:sp>
      <p:sp>
        <p:nvSpPr>
          <p:cNvPr id="358" name="Text 41"/>
          <p:cNvSpPr txBox="1"/>
          <p:nvPr/>
        </p:nvSpPr>
        <p:spPr>
          <a:xfrm>
            <a:off x="502919" y="5387340"/>
            <a:ext cx="272262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600">
                <a:solidFill>
                  <a:srgbClr val="8B3A2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− AD pharma ecosystem still nascent</a:t>
            </a:r>
          </a:p>
        </p:txBody>
      </p:sp>
      <p:sp>
        <p:nvSpPr>
          <p:cNvPr id="359" name="Text 42"/>
          <p:cNvSpPr txBox="1"/>
          <p:nvPr/>
        </p:nvSpPr>
        <p:spPr>
          <a:xfrm>
            <a:off x="3316985" y="1298447"/>
            <a:ext cx="2722627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Generic</a:t>
            </a:r>
          </a:p>
        </p:txBody>
      </p:sp>
      <p:sp>
        <p:nvSpPr>
          <p:cNvPr id="360" name="Text 43"/>
          <p:cNvSpPr txBox="1"/>
          <p:nvPr/>
        </p:nvSpPr>
        <p:spPr>
          <a:xfrm>
            <a:off x="3316985" y="1527047"/>
            <a:ext cx="2722627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Manufacturers</a:t>
            </a:r>
          </a:p>
        </p:txBody>
      </p:sp>
      <p:sp>
        <p:nvSpPr>
          <p:cNvPr id="361" name="Shape 44"/>
          <p:cNvSpPr/>
          <p:nvPr/>
        </p:nvSpPr>
        <p:spPr>
          <a:xfrm>
            <a:off x="3316985" y="1801367"/>
            <a:ext cx="2722627" cy="1"/>
          </a:xfrm>
          <a:prstGeom prst="line">
            <a:avLst/>
          </a:prstGeom>
          <a:ln>
            <a:solidFill>
              <a:srgbClr val="0A1F4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62" name="Text 45"/>
          <p:cNvSpPr txBox="1"/>
          <p:nvPr/>
        </p:nvSpPr>
        <p:spPr>
          <a:xfrm>
            <a:off x="3316985" y="1875028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600">
                <a:solidFill>
                  <a:srgbClr val="B89968"/>
                </a:solidFill>
              </a:defRPr>
            </a:lvl1pPr>
          </a:lstStyle>
          <a:p>
            <a:pPr/>
            <a:r>
              <a:t>DESCRIPTION</a:t>
            </a:r>
          </a:p>
        </p:txBody>
      </p:sp>
      <p:sp>
        <p:nvSpPr>
          <p:cNvPr id="363" name="Text 46"/>
          <p:cNvSpPr txBox="1"/>
          <p:nvPr/>
        </p:nvSpPr>
        <p:spPr>
          <a:xfrm>
            <a:off x="3316985" y="2011679"/>
            <a:ext cx="2722627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8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Off-patent small-molecule drug manufacturers producing generic pharmaceuticals</a:t>
            </a:r>
          </a:p>
        </p:txBody>
      </p:sp>
      <p:sp>
        <p:nvSpPr>
          <p:cNvPr id="364" name="Shape 47"/>
          <p:cNvSpPr/>
          <p:nvPr/>
        </p:nvSpPr>
        <p:spPr>
          <a:xfrm>
            <a:off x="3316985" y="2340864"/>
            <a:ext cx="2722627" cy="1"/>
          </a:xfrm>
          <a:prstGeom prst="line">
            <a:avLst/>
          </a:prstGeom>
          <a:ln w="508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65" name="Text 48"/>
          <p:cNvSpPr txBox="1"/>
          <p:nvPr/>
        </p:nvSpPr>
        <p:spPr>
          <a:xfrm>
            <a:off x="3316985" y="2387091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600">
                <a:solidFill>
                  <a:srgbClr val="B89968"/>
                </a:solidFill>
              </a:defRPr>
            </a:lvl1pPr>
          </a:lstStyle>
          <a:p>
            <a:pPr/>
            <a:r>
              <a:t>MARKET SHARE  ·  MATURITY</a:t>
            </a:r>
          </a:p>
        </p:txBody>
      </p:sp>
      <p:sp>
        <p:nvSpPr>
          <p:cNvPr id="366" name="Text 49"/>
          <p:cNvSpPr txBox="1"/>
          <p:nvPr/>
        </p:nvSpPr>
        <p:spPr>
          <a:xfrm>
            <a:off x="3316985" y="2545334"/>
            <a:ext cx="2722627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USA 35%  ·  DE 15%  ·  IN 10%</a:t>
            </a:r>
          </a:p>
        </p:txBody>
      </p:sp>
      <p:sp>
        <p:nvSpPr>
          <p:cNvPr id="367" name="Text 50"/>
          <p:cNvSpPr txBox="1"/>
          <p:nvPr/>
        </p:nvSpPr>
        <p:spPr>
          <a:xfrm>
            <a:off x="3316985" y="2706623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7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Highly competitive; Indian dominant on cost; CEPA potential</a:t>
            </a:r>
          </a:p>
        </p:txBody>
      </p:sp>
      <p:sp>
        <p:nvSpPr>
          <p:cNvPr id="368" name="Shape 51"/>
          <p:cNvSpPr/>
          <p:nvPr/>
        </p:nvSpPr>
        <p:spPr>
          <a:xfrm>
            <a:off x="3316985" y="3054095"/>
            <a:ext cx="2722627" cy="1"/>
          </a:xfrm>
          <a:prstGeom prst="line">
            <a:avLst/>
          </a:prstGeom>
          <a:ln w="508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69" name="Text 52"/>
          <p:cNvSpPr txBox="1"/>
          <p:nvPr/>
        </p:nvSpPr>
        <p:spPr>
          <a:xfrm>
            <a:off x="3316985" y="3100324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600">
                <a:solidFill>
                  <a:srgbClr val="B89968"/>
                </a:solidFill>
              </a:defRPr>
            </a:lvl1pPr>
          </a:lstStyle>
          <a:p>
            <a:pPr/>
            <a:r>
              <a:t>KEY PLAYERS  ·  GLOBAL  |  REGIONAL  |  UAE</a:t>
            </a:r>
          </a:p>
        </p:txBody>
      </p:sp>
      <p:sp>
        <p:nvSpPr>
          <p:cNvPr id="370" name="Shape 53"/>
          <p:cNvSpPr/>
          <p:nvPr/>
        </p:nvSpPr>
        <p:spPr>
          <a:xfrm>
            <a:off x="3316985" y="325526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71" name="Text 54"/>
          <p:cNvSpPr txBox="1"/>
          <p:nvPr/>
        </p:nvSpPr>
        <p:spPr>
          <a:xfrm>
            <a:off x="3316985" y="328320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Sun Pharma</a:t>
            </a:r>
          </a:p>
        </p:txBody>
      </p:sp>
      <p:sp>
        <p:nvSpPr>
          <p:cNvPr id="372" name="Shape 55"/>
          <p:cNvSpPr/>
          <p:nvPr/>
        </p:nvSpPr>
        <p:spPr>
          <a:xfrm>
            <a:off x="3316985" y="3461003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73" name="Text 56"/>
          <p:cNvSpPr txBox="1"/>
          <p:nvPr/>
        </p:nvSpPr>
        <p:spPr>
          <a:xfrm>
            <a:off x="3316985" y="3488943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Cipla</a:t>
            </a:r>
          </a:p>
        </p:txBody>
      </p:sp>
      <p:sp>
        <p:nvSpPr>
          <p:cNvPr id="374" name="Shape 57"/>
          <p:cNvSpPr/>
          <p:nvPr/>
        </p:nvSpPr>
        <p:spPr>
          <a:xfrm>
            <a:off x="3316985" y="366674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75" name="Text 58"/>
          <p:cNvSpPr txBox="1"/>
          <p:nvPr/>
        </p:nvSpPr>
        <p:spPr>
          <a:xfrm>
            <a:off x="3316985" y="369468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Dr. Reddy's</a:t>
            </a:r>
          </a:p>
        </p:txBody>
      </p:sp>
      <p:sp>
        <p:nvSpPr>
          <p:cNvPr id="376" name="Shape 59"/>
          <p:cNvSpPr/>
          <p:nvPr/>
        </p:nvSpPr>
        <p:spPr>
          <a:xfrm>
            <a:off x="4236720" y="325526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77" name="Text 60"/>
          <p:cNvSpPr txBox="1"/>
          <p:nvPr/>
        </p:nvSpPr>
        <p:spPr>
          <a:xfrm>
            <a:off x="4236720" y="328320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Hikma</a:t>
            </a:r>
          </a:p>
        </p:txBody>
      </p:sp>
      <p:sp>
        <p:nvSpPr>
          <p:cNvPr id="378" name="Shape 61"/>
          <p:cNvSpPr/>
          <p:nvPr/>
        </p:nvSpPr>
        <p:spPr>
          <a:xfrm>
            <a:off x="4236720" y="3461003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79" name="Text 62"/>
          <p:cNvSpPr txBox="1"/>
          <p:nvPr/>
        </p:nvSpPr>
        <p:spPr>
          <a:xfrm>
            <a:off x="4236720" y="3488943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Tabuk</a:t>
            </a:r>
          </a:p>
        </p:txBody>
      </p:sp>
      <p:sp>
        <p:nvSpPr>
          <p:cNvPr id="380" name="Shape 63"/>
          <p:cNvSpPr/>
          <p:nvPr/>
        </p:nvSpPr>
        <p:spPr>
          <a:xfrm>
            <a:off x="4236720" y="366674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81" name="Text 64"/>
          <p:cNvSpPr txBox="1"/>
          <p:nvPr/>
        </p:nvSpPr>
        <p:spPr>
          <a:xfrm>
            <a:off x="4236720" y="369468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EVA Pharma</a:t>
            </a:r>
          </a:p>
        </p:txBody>
      </p:sp>
      <p:sp>
        <p:nvSpPr>
          <p:cNvPr id="382" name="Shape 65"/>
          <p:cNvSpPr/>
          <p:nvPr/>
        </p:nvSpPr>
        <p:spPr>
          <a:xfrm>
            <a:off x="5156453" y="325526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83" name="Text 66"/>
          <p:cNvSpPr txBox="1"/>
          <p:nvPr/>
        </p:nvSpPr>
        <p:spPr>
          <a:xfrm>
            <a:off x="5156453" y="328320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Julphar</a:t>
            </a:r>
          </a:p>
        </p:txBody>
      </p:sp>
      <p:sp>
        <p:nvSpPr>
          <p:cNvPr id="384" name="Shape 67"/>
          <p:cNvSpPr/>
          <p:nvPr/>
        </p:nvSpPr>
        <p:spPr>
          <a:xfrm>
            <a:off x="5156453" y="3461003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85" name="Text 68"/>
          <p:cNvSpPr txBox="1"/>
          <p:nvPr/>
        </p:nvSpPr>
        <p:spPr>
          <a:xfrm>
            <a:off x="5156453" y="3488943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Globalpharma</a:t>
            </a:r>
          </a:p>
        </p:txBody>
      </p:sp>
      <p:sp>
        <p:nvSpPr>
          <p:cNvPr id="386" name="Shape 69"/>
          <p:cNvSpPr/>
          <p:nvPr/>
        </p:nvSpPr>
        <p:spPr>
          <a:xfrm>
            <a:off x="3316985" y="3895344"/>
            <a:ext cx="2722627" cy="1"/>
          </a:xfrm>
          <a:prstGeom prst="line">
            <a:avLst/>
          </a:prstGeom>
          <a:ln w="508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87" name="Text 70"/>
          <p:cNvSpPr txBox="1"/>
          <p:nvPr/>
        </p:nvSpPr>
        <p:spPr>
          <a:xfrm>
            <a:off x="3316985" y="3911880"/>
            <a:ext cx="2722627" cy="186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600">
                <a:solidFill>
                  <a:srgbClr val="B89968"/>
                </a:solidFill>
              </a:defRPr>
            </a:lvl1pPr>
          </a:lstStyle>
          <a:p>
            <a:pPr/>
            <a:r>
              <a:t>GLOBAL FACILITY RANGE  ·  UAE REFERENCE</a:t>
            </a:r>
          </a:p>
        </p:txBody>
      </p:sp>
      <p:sp>
        <p:nvSpPr>
          <p:cNvPr id="388" name="Text 71"/>
          <p:cNvSpPr txBox="1"/>
          <p:nvPr/>
        </p:nvSpPr>
        <p:spPr>
          <a:xfrm>
            <a:off x="3316985" y="4106163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9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5,000 m² — 70,000 m²</a:t>
            </a:r>
          </a:p>
        </p:txBody>
      </p:sp>
      <p:sp>
        <p:nvSpPr>
          <p:cNvPr id="389" name="Text 72"/>
          <p:cNvSpPr txBox="1"/>
          <p:nvPr/>
        </p:nvSpPr>
        <p:spPr>
          <a:xfrm>
            <a:off x="3316985" y="4261103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7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No standalone generic storage infrastructure yet</a:t>
            </a:r>
          </a:p>
        </p:txBody>
      </p:sp>
      <p:sp>
        <p:nvSpPr>
          <p:cNvPr id="390" name="Shape 73"/>
          <p:cNvSpPr/>
          <p:nvPr/>
        </p:nvSpPr>
        <p:spPr>
          <a:xfrm>
            <a:off x="3316985" y="4481576"/>
            <a:ext cx="2722627" cy="1"/>
          </a:xfrm>
          <a:prstGeom prst="line">
            <a:avLst/>
          </a:prstGeom>
          <a:ln w="1905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91" name="Text 74"/>
          <p:cNvSpPr txBox="1"/>
          <p:nvPr/>
        </p:nvSpPr>
        <p:spPr>
          <a:xfrm>
            <a:off x="3316985" y="4527804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600">
                <a:solidFill>
                  <a:srgbClr val="8C6E3C"/>
                </a:solidFill>
              </a:defRPr>
            </a:lvl1pPr>
          </a:lstStyle>
          <a:p>
            <a:pPr/>
            <a:r>
              <a:t>POTENTIAL UAE OPPORTUNITY</a:t>
            </a:r>
          </a:p>
        </p:txBody>
      </p:sp>
      <p:sp>
        <p:nvSpPr>
          <p:cNvPr id="392" name="Text 75"/>
          <p:cNvSpPr txBox="1"/>
          <p:nvPr/>
        </p:nvSpPr>
        <p:spPr>
          <a:xfrm>
            <a:off x="3316985" y="4683251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i="1" sz="800">
                <a:solidFill>
                  <a:srgbClr val="8C6E3C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India-GCC Re-Export Gateway Play</a:t>
            </a:r>
          </a:p>
        </p:txBody>
      </p:sp>
      <p:sp>
        <p:nvSpPr>
          <p:cNvPr id="393" name="Text 76"/>
          <p:cNvSpPr txBox="1"/>
          <p:nvPr/>
        </p:nvSpPr>
        <p:spPr>
          <a:xfrm>
            <a:off x="3316985" y="4847335"/>
            <a:ext cx="2722627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6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Anchor 2-3 major Indian generic mfrs (Sun Pharma, Cipla, Aurobindo) with CEPA-leveraged zero-duty India-to-GCC corridor.</a:t>
            </a:r>
          </a:p>
        </p:txBody>
      </p:sp>
      <p:sp>
        <p:nvSpPr>
          <p:cNvPr id="394" name="Text 77"/>
          <p:cNvSpPr txBox="1"/>
          <p:nvPr/>
        </p:nvSpPr>
        <p:spPr>
          <a:xfrm>
            <a:off x="3316985" y="5119623"/>
            <a:ext cx="2722627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600">
                <a:solidFill>
                  <a:srgbClr val="5C7A4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+ Khalifa Port — shorter Indian Ocean transit  ·  90-day MOHAP fast-track for Indian generics</a:t>
            </a:r>
          </a:p>
        </p:txBody>
      </p:sp>
      <p:sp>
        <p:nvSpPr>
          <p:cNvPr id="395" name="Text 78"/>
          <p:cNvSpPr txBox="1"/>
          <p:nvPr/>
        </p:nvSpPr>
        <p:spPr>
          <a:xfrm>
            <a:off x="3316985" y="5387340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600">
                <a:solidFill>
                  <a:srgbClr val="8B3A2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− No Tatmeen serialization yet</a:t>
            </a:r>
          </a:p>
        </p:txBody>
      </p:sp>
      <p:sp>
        <p:nvSpPr>
          <p:cNvPr id="396" name="Text 79"/>
          <p:cNvSpPr txBox="1"/>
          <p:nvPr/>
        </p:nvSpPr>
        <p:spPr>
          <a:xfrm>
            <a:off x="6131052" y="1298447"/>
            <a:ext cx="2722627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Global Third-</a:t>
            </a:r>
          </a:p>
        </p:txBody>
      </p:sp>
      <p:sp>
        <p:nvSpPr>
          <p:cNvPr id="397" name="Text 80"/>
          <p:cNvSpPr txBox="1"/>
          <p:nvPr/>
        </p:nvSpPr>
        <p:spPr>
          <a:xfrm>
            <a:off x="6131052" y="1527047"/>
            <a:ext cx="2722627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Operators</a:t>
            </a:r>
          </a:p>
        </p:txBody>
      </p:sp>
      <p:sp>
        <p:nvSpPr>
          <p:cNvPr id="398" name="Shape 81"/>
          <p:cNvSpPr/>
          <p:nvPr/>
        </p:nvSpPr>
        <p:spPr>
          <a:xfrm>
            <a:off x="6131052" y="1801367"/>
            <a:ext cx="2722627" cy="1"/>
          </a:xfrm>
          <a:prstGeom prst="line">
            <a:avLst/>
          </a:prstGeom>
          <a:ln>
            <a:solidFill>
              <a:srgbClr val="0A1F4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99" name="Text 82"/>
          <p:cNvSpPr txBox="1"/>
          <p:nvPr/>
        </p:nvSpPr>
        <p:spPr>
          <a:xfrm>
            <a:off x="6131052" y="1875028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600">
                <a:solidFill>
                  <a:srgbClr val="B89968"/>
                </a:solidFill>
              </a:defRPr>
            </a:lvl1pPr>
          </a:lstStyle>
          <a:p>
            <a:pPr/>
            <a:r>
              <a:t>DESCRIPTION</a:t>
            </a:r>
          </a:p>
        </p:txBody>
      </p:sp>
      <p:sp>
        <p:nvSpPr>
          <p:cNvPr id="400" name="Text 83"/>
          <p:cNvSpPr txBox="1"/>
          <p:nvPr/>
        </p:nvSpPr>
        <p:spPr>
          <a:xfrm>
            <a:off x="6131052" y="2011679"/>
            <a:ext cx="2722627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8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Asset-heavy, multi-client logistics providers of warehousing, cold chain, and distribution</a:t>
            </a:r>
          </a:p>
        </p:txBody>
      </p:sp>
      <p:sp>
        <p:nvSpPr>
          <p:cNvPr id="401" name="Shape 84"/>
          <p:cNvSpPr/>
          <p:nvPr/>
        </p:nvSpPr>
        <p:spPr>
          <a:xfrm>
            <a:off x="6131052" y="2340864"/>
            <a:ext cx="2722627" cy="1"/>
          </a:xfrm>
          <a:prstGeom prst="line">
            <a:avLst/>
          </a:prstGeom>
          <a:ln w="508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02" name="Text 85"/>
          <p:cNvSpPr txBox="1"/>
          <p:nvPr/>
        </p:nvSpPr>
        <p:spPr>
          <a:xfrm>
            <a:off x="6131052" y="2387091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600">
                <a:solidFill>
                  <a:srgbClr val="B89968"/>
                </a:solidFill>
              </a:defRPr>
            </a:lvl1pPr>
          </a:lstStyle>
          <a:p>
            <a:pPr/>
            <a:r>
              <a:t>MARKET SHARE  ·  MATURITY</a:t>
            </a:r>
          </a:p>
        </p:txBody>
      </p:sp>
      <p:sp>
        <p:nvSpPr>
          <p:cNvPr id="403" name="Text 86"/>
          <p:cNvSpPr txBox="1"/>
          <p:nvPr/>
        </p:nvSpPr>
        <p:spPr>
          <a:xfrm>
            <a:off x="6131052" y="2545334"/>
            <a:ext cx="2722627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EU 50%  ·  USA 25%  ·  JP 10%</a:t>
            </a:r>
          </a:p>
        </p:txBody>
      </p:sp>
      <p:sp>
        <p:nvSpPr>
          <p:cNvPr id="404" name="Text 87"/>
          <p:cNvSpPr txBox="1"/>
          <p:nvPr/>
        </p:nvSpPr>
        <p:spPr>
          <a:xfrm>
            <a:off x="6131052" y="2706623"/>
            <a:ext cx="2722627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7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Fast-growing; consolidating via M&amp;A; UAE well-positioned as MEA gateway</a:t>
            </a:r>
          </a:p>
        </p:txBody>
      </p:sp>
      <p:sp>
        <p:nvSpPr>
          <p:cNvPr id="405" name="Shape 88"/>
          <p:cNvSpPr/>
          <p:nvPr/>
        </p:nvSpPr>
        <p:spPr>
          <a:xfrm>
            <a:off x="6131052" y="3054095"/>
            <a:ext cx="2722627" cy="1"/>
          </a:xfrm>
          <a:prstGeom prst="line">
            <a:avLst/>
          </a:prstGeom>
          <a:ln w="508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06" name="Text 89"/>
          <p:cNvSpPr txBox="1"/>
          <p:nvPr/>
        </p:nvSpPr>
        <p:spPr>
          <a:xfrm>
            <a:off x="6131052" y="3100324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600">
                <a:solidFill>
                  <a:srgbClr val="B89968"/>
                </a:solidFill>
              </a:defRPr>
            </a:lvl1pPr>
          </a:lstStyle>
          <a:p>
            <a:pPr/>
            <a:r>
              <a:t>KEY PLAYERS  ·  GLOBAL  |  REGIONAL  |  UAE</a:t>
            </a:r>
          </a:p>
        </p:txBody>
      </p:sp>
      <p:sp>
        <p:nvSpPr>
          <p:cNvPr id="407" name="Shape 90"/>
          <p:cNvSpPr/>
          <p:nvPr/>
        </p:nvSpPr>
        <p:spPr>
          <a:xfrm>
            <a:off x="6131052" y="325526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08" name="Text 91"/>
          <p:cNvSpPr txBox="1"/>
          <p:nvPr/>
        </p:nvSpPr>
        <p:spPr>
          <a:xfrm>
            <a:off x="6131052" y="328320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DHL Supply Chain</a:t>
            </a:r>
          </a:p>
        </p:txBody>
      </p:sp>
      <p:sp>
        <p:nvSpPr>
          <p:cNvPr id="409" name="Shape 92"/>
          <p:cNvSpPr/>
          <p:nvPr/>
        </p:nvSpPr>
        <p:spPr>
          <a:xfrm>
            <a:off x="6131052" y="3461003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10" name="Text 93"/>
          <p:cNvSpPr txBox="1"/>
          <p:nvPr/>
        </p:nvSpPr>
        <p:spPr>
          <a:xfrm>
            <a:off x="6131052" y="3488943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Kuehne+Nagel</a:t>
            </a:r>
          </a:p>
        </p:txBody>
      </p:sp>
      <p:sp>
        <p:nvSpPr>
          <p:cNvPr id="411" name="Shape 94"/>
          <p:cNvSpPr/>
          <p:nvPr/>
        </p:nvSpPr>
        <p:spPr>
          <a:xfrm>
            <a:off x="6131052" y="366674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12" name="Text 95"/>
          <p:cNvSpPr txBox="1"/>
          <p:nvPr/>
        </p:nvSpPr>
        <p:spPr>
          <a:xfrm>
            <a:off x="6131052" y="369468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UPS Healthcare</a:t>
            </a:r>
          </a:p>
        </p:txBody>
      </p:sp>
      <p:sp>
        <p:nvSpPr>
          <p:cNvPr id="413" name="Shape 96"/>
          <p:cNvSpPr/>
          <p:nvPr/>
        </p:nvSpPr>
        <p:spPr>
          <a:xfrm>
            <a:off x="7050785" y="325526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14" name="Text 97"/>
          <p:cNvSpPr txBox="1"/>
          <p:nvPr/>
        </p:nvSpPr>
        <p:spPr>
          <a:xfrm>
            <a:off x="7050785" y="328320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SAL</a:t>
            </a:r>
          </a:p>
        </p:txBody>
      </p:sp>
      <p:sp>
        <p:nvSpPr>
          <p:cNvPr id="415" name="Shape 98"/>
          <p:cNvSpPr/>
          <p:nvPr/>
        </p:nvSpPr>
        <p:spPr>
          <a:xfrm>
            <a:off x="7970519" y="325526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16" name="Text 99"/>
          <p:cNvSpPr txBox="1"/>
          <p:nvPr/>
        </p:nvSpPr>
        <p:spPr>
          <a:xfrm>
            <a:off x="7970519" y="328320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Noatum Logistics</a:t>
            </a:r>
          </a:p>
        </p:txBody>
      </p:sp>
      <p:sp>
        <p:nvSpPr>
          <p:cNvPr id="417" name="Shape 100"/>
          <p:cNvSpPr/>
          <p:nvPr/>
        </p:nvSpPr>
        <p:spPr>
          <a:xfrm>
            <a:off x="7970519" y="3461003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18" name="Text 101"/>
          <p:cNvSpPr txBox="1"/>
          <p:nvPr/>
        </p:nvSpPr>
        <p:spPr>
          <a:xfrm>
            <a:off x="7970519" y="3488943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RSA Global</a:t>
            </a:r>
          </a:p>
        </p:txBody>
      </p:sp>
      <p:sp>
        <p:nvSpPr>
          <p:cNvPr id="419" name="Shape 102"/>
          <p:cNvSpPr/>
          <p:nvPr/>
        </p:nvSpPr>
        <p:spPr>
          <a:xfrm>
            <a:off x="6131052" y="3895344"/>
            <a:ext cx="2722627" cy="1"/>
          </a:xfrm>
          <a:prstGeom prst="line">
            <a:avLst/>
          </a:prstGeom>
          <a:ln w="508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20" name="Text 103"/>
          <p:cNvSpPr txBox="1"/>
          <p:nvPr/>
        </p:nvSpPr>
        <p:spPr>
          <a:xfrm>
            <a:off x="6131052" y="3911880"/>
            <a:ext cx="2722627" cy="186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600">
                <a:solidFill>
                  <a:srgbClr val="B89968"/>
                </a:solidFill>
              </a:defRPr>
            </a:lvl1pPr>
          </a:lstStyle>
          <a:p>
            <a:pPr/>
            <a:r>
              <a:t>GLOBAL FACILITY RANGE  ·  UAE REFERENCE</a:t>
            </a:r>
          </a:p>
        </p:txBody>
      </p:sp>
      <p:sp>
        <p:nvSpPr>
          <p:cNvPr id="421" name="Text 104"/>
          <p:cNvSpPr txBox="1"/>
          <p:nvPr/>
        </p:nvSpPr>
        <p:spPr>
          <a:xfrm>
            <a:off x="6131052" y="4106163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9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1,000 m² — 100,000 m²</a:t>
            </a:r>
          </a:p>
        </p:txBody>
      </p:sp>
      <p:sp>
        <p:nvSpPr>
          <p:cNvPr id="422" name="Text 105"/>
          <p:cNvSpPr txBox="1"/>
          <p:nvPr/>
        </p:nvSpPr>
        <p:spPr>
          <a:xfrm>
            <a:off x="6131052" y="4261103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7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Kuehne+Nagel, Dubai South (2-8°C cold chain + 15-25°C ambient)</a:t>
            </a:r>
          </a:p>
        </p:txBody>
      </p:sp>
      <p:sp>
        <p:nvSpPr>
          <p:cNvPr id="423" name="Shape 106"/>
          <p:cNvSpPr/>
          <p:nvPr/>
        </p:nvSpPr>
        <p:spPr>
          <a:xfrm>
            <a:off x="6131052" y="4481576"/>
            <a:ext cx="2722627" cy="1"/>
          </a:xfrm>
          <a:prstGeom prst="line">
            <a:avLst/>
          </a:prstGeom>
          <a:ln w="1905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24" name="Text 107"/>
          <p:cNvSpPr txBox="1"/>
          <p:nvPr/>
        </p:nvSpPr>
        <p:spPr>
          <a:xfrm>
            <a:off x="6131052" y="4527804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600">
                <a:solidFill>
                  <a:srgbClr val="8C6E3C"/>
                </a:solidFill>
              </a:defRPr>
            </a:lvl1pPr>
          </a:lstStyle>
          <a:p>
            <a:pPr/>
            <a:r>
              <a:t>POTENTIAL UAE OPPORTUNITY</a:t>
            </a:r>
          </a:p>
        </p:txBody>
      </p:sp>
      <p:sp>
        <p:nvSpPr>
          <p:cNvPr id="425" name="Text 108"/>
          <p:cNvSpPr txBox="1"/>
          <p:nvPr/>
        </p:nvSpPr>
        <p:spPr>
          <a:xfrm>
            <a:off x="6131052" y="4683251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i="1" sz="800">
                <a:solidFill>
                  <a:srgbClr val="8C6E3C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Next-Generation Multimodal Pharma Hub</a:t>
            </a:r>
          </a:p>
        </p:txBody>
      </p:sp>
      <p:sp>
        <p:nvSpPr>
          <p:cNvPr id="426" name="Text 109"/>
          <p:cNvSpPr txBox="1"/>
          <p:nvPr/>
        </p:nvSpPr>
        <p:spPr>
          <a:xfrm>
            <a:off x="6131052" y="4847335"/>
            <a:ext cx="2722627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6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Develop 10-25K m² GDP-compliant warehouses around port + airport + rail integration; target multinational tenants seeking dual EU+WHO GDP certification.</a:t>
            </a:r>
          </a:p>
        </p:txBody>
      </p:sp>
      <p:sp>
        <p:nvSpPr>
          <p:cNvPr id="427" name="Text 110"/>
          <p:cNvSpPr txBox="1"/>
          <p:nvPr/>
        </p:nvSpPr>
        <p:spPr>
          <a:xfrm>
            <a:off x="6131052" y="5119623"/>
            <a:ext cx="2722627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600">
                <a:solidFill>
                  <a:srgbClr val="5C7A4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+ ADQ + WHO GDP certification enables EU re-export  ·  Bin Sina + EV Pharma airside-to-KEZAD cold corridor</a:t>
            </a:r>
          </a:p>
        </p:txBody>
      </p:sp>
      <p:sp>
        <p:nvSpPr>
          <p:cNvPr id="428" name="Text 111"/>
          <p:cNvSpPr txBox="1"/>
          <p:nvPr/>
        </p:nvSpPr>
        <p:spPr>
          <a:xfrm>
            <a:off x="6131052" y="5387340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600">
                <a:solidFill>
                  <a:srgbClr val="8B3A2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− Client base not yet here</a:t>
            </a:r>
          </a:p>
        </p:txBody>
      </p:sp>
      <p:sp>
        <p:nvSpPr>
          <p:cNvPr id="429" name="Text 112"/>
          <p:cNvSpPr txBox="1"/>
          <p:nvPr/>
        </p:nvSpPr>
        <p:spPr>
          <a:xfrm>
            <a:off x="8945118" y="1298447"/>
            <a:ext cx="2722627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Distributors</a:t>
            </a:r>
          </a:p>
        </p:txBody>
      </p:sp>
      <p:sp>
        <p:nvSpPr>
          <p:cNvPr id="430" name="Text 113"/>
          <p:cNvSpPr txBox="1"/>
          <p:nvPr/>
        </p:nvSpPr>
        <p:spPr>
          <a:xfrm>
            <a:off x="8945118" y="1527047"/>
            <a:ext cx="2722627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&amp; Agents</a:t>
            </a:r>
          </a:p>
        </p:txBody>
      </p:sp>
      <p:sp>
        <p:nvSpPr>
          <p:cNvPr id="431" name="Shape 114"/>
          <p:cNvSpPr/>
          <p:nvPr/>
        </p:nvSpPr>
        <p:spPr>
          <a:xfrm>
            <a:off x="8945118" y="1801367"/>
            <a:ext cx="2722627" cy="1"/>
          </a:xfrm>
          <a:prstGeom prst="line">
            <a:avLst/>
          </a:prstGeom>
          <a:ln>
            <a:solidFill>
              <a:srgbClr val="0A1F4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32" name="Text 115"/>
          <p:cNvSpPr txBox="1"/>
          <p:nvPr/>
        </p:nvSpPr>
        <p:spPr>
          <a:xfrm>
            <a:off x="8945118" y="1875028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600">
                <a:solidFill>
                  <a:srgbClr val="B89968"/>
                </a:solidFill>
              </a:defRPr>
            </a:lvl1pPr>
          </a:lstStyle>
          <a:p>
            <a:pPr/>
            <a:r>
              <a:t>DESCRIPTION</a:t>
            </a:r>
          </a:p>
        </p:txBody>
      </p:sp>
      <p:sp>
        <p:nvSpPr>
          <p:cNvPr id="433" name="Text 116"/>
          <p:cNvSpPr txBox="1"/>
          <p:nvPr/>
        </p:nvSpPr>
        <p:spPr>
          <a:xfrm>
            <a:off x="8945118" y="2011679"/>
            <a:ext cx="2722627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8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Licensed importers and channel distributors managing market access, last-mile supply</a:t>
            </a:r>
          </a:p>
        </p:txBody>
      </p:sp>
      <p:sp>
        <p:nvSpPr>
          <p:cNvPr id="434" name="Shape 117"/>
          <p:cNvSpPr/>
          <p:nvPr/>
        </p:nvSpPr>
        <p:spPr>
          <a:xfrm>
            <a:off x="8945118" y="2340864"/>
            <a:ext cx="2722627" cy="1"/>
          </a:xfrm>
          <a:prstGeom prst="line">
            <a:avLst/>
          </a:prstGeom>
          <a:ln w="508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35" name="Text 118"/>
          <p:cNvSpPr txBox="1"/>
          <p:nvPr/>
        </p:nvSpPr>
        <p:spPr>
          <a:xfrm>
            <a:off x="8945118" y="2387091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600">
                <a:solidFill>
                  <a:srgbClr val="B89968"/>
                </a:solidFill>
              </a:defRPr>
            </a:lvl1pPr>
          </a:lstStyle>
          <a:p>
            <a:pPr/>
            <a:r>
              <a:t>MARKET SHARE  ·  MATURITY</a:t>
            </a:r>
          </a:p>
        </p:txBody>
      </p:sp>
      <p:sp>
        <p:nvSpPr>
          <p:cNvPr id="436" name="Text 119"/>
          <p:cNvSpPr txBox="1"/>
          <p:nvPr/>
        </p:nvSpPr>
        <p:spPr>
          <a:xfrm>
            <a:off x="8945118" y="2545334"/>
            <a:ext cx="2722627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USA 40%  ·  EU 30%  ·  JP 15%</a:t>
            </a:r>
          </a:p>
        </p:txBody>
      </p:sp>
      <p:sp>
        <p:nvSpPr>
          <p:cNvPr id="437" name="Text 120"/>
          <p:cNvSpPr txBox="1"/>
          <p:nvPr/>
        </p:nvSpPr>
        <p:spPr>
          <a:xfrm>
            <a:off x="8945118" y="2706623"/>
            <a:ext cx="2722627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7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Mature globally; UAE/GCC consolidating; evolving beyond distribution into market access</a:t>
            </a:r>
          </a:p>
        </p:txBody>
      </p:sp>
      <p:sp>
        <p:nvSpPr>
          <p:cNvPr id="438" name="Shape 121"/>
          <p:cNvSpPr/>
          <p:nvPr/>
        </p:nvSpPr>
        <p:spPr>
          <a:xfrm>
            <a:off x="8945118" y="3054095"/>
            <a:ext cx="2722627" cy="1"/>
          </a:xfrm>
          <a:prstGeom prst="line">
            <a:avLst/>
          </a:prstGeom>
          <a:ln w="508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39" name="Text 122"/>
          <p:cNvSpPr txBox="1"/>
          <p:nvPr/>
        </p:nvSpPr>
        <p:spPr>
          <a:xfrm>
            <a:off x="8945118" y="3100324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600">
                <a:solidFill>
                  <a:srgbClr val="B89968"/>
                </a:solidFill>
              </a:defRPr>
            </a:lvl1pPr>
          </a:lstStyle>
          <a:p>
            <a:pPr/>
            <a:r>
              <a:t>KEY PLAYERS  ·  GLOBAL  |  REGIONAL  |  UAE</a:t>
            </a:r>
          </a:p>
        </p:txBody>
      </p:sp>
      <p:sp>
        <p:nvSpPr>
          <p:cNvPr id="440" name="Shape 123"/>
          <p:cNvSpPr/>
          <p:nvPr/>
        </p:nvSpPr>
        <p:spPr>
          <a:xfrm>
            <a:off x="8945118" y="325526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41" name="Text 124"/>
          <p:cNvSpPr txBox="1"/>
          <p:nvPr/>
        </p:nvSpPr>
        <p:spPr>
          <a:xfrm>
            <a:off x="8945118" y="328320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Cencora</a:t>
            </a:r>
          </a:p>
        </p:txBody>
      </p:sp>
      <p:sp>
        <p:nvSpPr>
          <p:cNvPr id="442" name="Shape 125"/>
          <p:cNvSpPr/>
          <p:nvPr/>
        </p:nvSpPr>
        <p:spPr>
          <a:xfrm>
            <a:off x="8945118" y="3461003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43" name="Text 126"/>
          <p:cNvSpPr txBox="1"/>
          <p:nvPr/>
        </p:nvSpPr>
        <p:spPr>
          <a:xfrm>
            <a:off x="8945118" y="3488943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McKesson</a:t>
            </a:r>
          </a:p>
        </p:txBody>
      </p:sp>
      <p:sp>
        <p:nvSpPr>
          <p:cNvPr id="444" name="Shape 127"/>
          <p:cNvSpPr/>
          <p:nvPr/>
        </p:nvSpPr>
        <p:spPr>
          <a:xfrm>
            <a:off x="8945118" y="366674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45" name="Text 128"/>
          <p:cNvSpPr txBox="1"/>
          <p:nvPr/>
        </p:nvSpPr>
        <p:spPr>
          <a:xfrm>
            <a:off x="8945118" y="369468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Phoenix</a:t>
            </a:r>
          </a:p>
        </p:txBody>
      </p:sp>
      <p:sp>
        <p:nvSpPr>
          <p:cNvPr id="446" name="Shape 129"/>
          <p:cNvSpPr/>
          <p:nvPr/>
        </p:nvSpPr>
        <p:spPr>
          <a:xfrm>
            <a:off x="9864852" y="325526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47" name="Text 130"/>
          <p:cNvSpPr txBox="1"/>
          <p:nvPr/>
        </p:nvSpPr>
        <p:spPr>
          <a:xfrm>
            <a:off x="9864852" y="328320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Cigalah</a:t>
            </a:r>
          </a:p>
        </p:txBody>
      </p:sp>
      <p:sp>
        <p:nvSpPr>
          <p:cNvPr id="448" name="Shape 131"/>
          <p:cNvSpPr/>
          <p:nvPr/>
        </p:nvSpPr>
        <p:spPr>
          <a:xfrm>
            <a:off x="9864852" y="3461003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49" name="Text 132"/>
          <p:cNvSpPr txBox="1"/>
          <p:nvPr/>
        </p:nvSpPr>
        <p:spPr>
          <a:xfrm>
            <a:off x="9864852" y="3488943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Tamer</a:t>
            </a:r>
          </a:p>
        </p:txBody>
      </p:sp>
      <p:sp>
        <p:nvSpPr>
          <p:cNvPr id="450" name="Shape 133"/>
          <p:cNvSpPr/>
          <p:nvPr/>
        </p:nvSpPr>
        <p:spPr>
          <a:xfrm>
            <a:off x="9864852" y="366674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51" name="Text 134"/>
          <p:cNvSpPr txBox="1"/>
          <p:nvPr/>
        </p:nvSpPr>
        <p:spPr>
          <a:xfrm>
            <a:off x="9864852" y="369468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Gulfdrug</a:t>
            </a:r>
          </a:p>
        </p:txBody>
      </p:sp>
      <p:sp>
        <p:nvSpPr>
          <p:cNvPr id="452" name="Shape 135"/>
          <p:cNvSpPr/>
          <p:nvPr/>
        </p:nvSpPr>
        <p:spPr>
          <a:xfrm>
            <a:off x="10784585" y="325526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53" name="Text 136"/>
          <p:cNvSpPr txBox="1"/>
          <p:nvPr/>
        </p:nvSpPr>
        <p:spPr>
          <a:xfrm>
            <a:off x="10784585" y="328320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MPC</a:t>
            </a:r>
          </a:p>
        </p:txBody>
      </p:sp>
      <p:sp>
        <p:nvSpPr>
          <p:cNvPr id="454" name="Shape 137"/>
          <p:cNvSpPr/>
          <p:nvPr/>
        </p:nvSpPr>
        <p:spPr>
          <a:xfrm>
            <a:off x="10784585" y="3461003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55" name="Text 138"/>
          <p:cNvSpPr txBox="1"/>
          <p:nvPr/>
        </p:nvSpPr>
        <p:spPr>
          <a:xfrm>
            <a:off x="10784585" y="3488943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Pharmatrade</a:t>
            </a:r>
          </a:p>
        </p:txBody>
      </p:sp>
      <p:sp>
        <p:nvSpPr>
          <p:cNvPr id="456" name="Shape 139"/>
          <p:cNvSpPr/>
          <p:nvPr/>
        </p:nvSpPr>
        <p:spPr>
          <a:xfrm>
            <a:off x="10784585" y="3666744"/>
            <a:ext cx="883159" cy="182881"/>
          </a:xfrm>
          <a:prstGeom prst="rect">
            <a:avLst/>
          </a:prstGeom>
          <a:solidFill>
            <a:srgbClr val="FFFFFF"/>
          </a:solidFill>
          <a:ln w="635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57" name="Text 140"/>
          <p:cNvSpPr txBox="1"/>
          <p:nvPr/>
        </p:nvSpPr>
        <p:spPr>
          <a:xfrm>
            <a:off x="10784585" y="3694684"/>
            <a:ext cx="88315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700">
                <a:solidFill>
                  <a:srgbClr val="0A1F44"/>
                </a:solidFill>
              </a:defRPr>
            </a:lvl1pPr>
          </a:lstStyle>
          <a:p>
            <a:pPr/>
            <a:r>
              <a:t>Phoenix MS</a:t>
            </a:r>
          </a:p>
        </p:txBody>
      </p:sp>
      <p:sp>
        <p:nvSpPr>
          <p:cNvPr id="458" name="Shape 141"/>
          <p:cNvSpPr/>
          <p:nvPr/>
        </p:nvSpPr>
        <p:spPr>
          <a:xfrm>
            <a:off x="8945118" y="3895344"/>
            <a:ext cx="2722627" cy="1"/>
          </a:xfrm>
          <a:prstGeom prst="line">
            <a:avLst/>
          </a:prstGeom>
          <a:ln w="5080">
            <a:solidFill>
              <a:srgbClr val="E5DFD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59" name="Text 142"/>
          <p:cNvSpPr txBox="1"/>
          <p:nvPr/>
        </p:nvSpPr>
        <p:spPr>
          <a:xfrm>
            <a:off x="8945118" y="3911880"/>
            <a:ext cx="2722627" cy="186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600">
                <a:solidFill>
                  <a:srgbClr val="B89968"/>
                </a:solidFill>
              </a:defRPr>
            </a:lvl1pPr>
          </a:lstStyle>
          <a:p>
            <a:pPr/>
            <a:r>
              <a:t>GLOBAL FACILITY RANGE  ·  UAE REFERENCE</a:t>
            </a:r>
          </a:p>
        </p:txBody>
      </p:sp>
      <p:sp>
        <p:nvSpPr>
          <p:cNvPr id="460" name="Text 143"/>
          <p:cNvSpPr txBox="1"/>
          <p:nvPr/>
        </p:nvSpPr>
        <p:spPr>
          <a:xfrm>
            <a:off x="8945118" y="4106163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9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5,000 m² — 50,000 m²</a:t>
            </a:r>
          </a:p>
        </p:txBody>
      </p:sp>
      <p:sp>
        <p:nvSpPr>
          <p:cNvPr id="461" name="Text 144"/>
          <p:cNvSpPr txBox="1"/>
          <p:nvPr/>
        </p:nvSpPr>
        <p:spPr>
          <a:xfrm>
            <a:off x="8945118" y="4261103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7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MPC Healthcare, DWC, Dubai (cold chain + frozen)</a:t>
            </a:r>
          </a:p>
        </p:txBody>
      </p:sp>
      <p:sp>
        <p:nvSpPr>
          <p:cNvPr id="462" name="Shape 145"/>
          <p:cNvSpPr/>
          <p:nvPr/>
        </p:nvSpPr>
        <p:spPr>
          <a:xfrm>
            <a:off x="8945118" y="4481576"/>
            <a:ext cx="2722627" cy="1"/>
          </a:xfrm>
          <a:prstGeom prst="line">
            <a:avLst/>
          </a:prstGeom>
          <a:ln w="1905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63" name="Text 146"/>
          <p:cNvSpPr txBox="1"/>
          <p:nvPr/>
        </p:nvSpPr>
        <p:spPr>
          <a:xfrm>
            <a:off x="8945118" y="4527804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600">
                <a:solidFill>
                  <a:srgbClr val="8C6E3C"/>
                </a:solidFill>
              </a:defRPr>
            </a:lvl1pPr>
          </a:lstStyle>
          <a:p>
            <a:pPr/>
            <a:r>
              <a:t>POTENTIAL UAE OPPORTUNITY</a:t>
            </a:r>
          </a:p>
        </p:txBody>
      </p:sp>
      <p:sp>
        <p:nvSpPr>
          <p:cNvPr id="464" name="Text 147"/>
          <p:cNvSpPr txBox="1"/>
          <p:nvPr/>
        </p:nvSpPr>
        <p:spPr>
          <a:xfrm>
            <a:off x="8945118" y="4683251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i="1" sz="800">
                <a:solidFill>
                  <a:srgbClr val="8C6E3C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Nascent, but Emerging</a:t>
            </a:r>
          </a:p>
        </p:txBody>
      </p:sp>
      <p:sp>
        <p:nvSpPr>
          <p:cNvPr id="465" name="Text 148"/>
          <p:cNvSpPr txBox="1"/>
          <p:nvPr/>
        </p:nvSpPr>
        <p:spPr>
          <a:xfrm>
            <a:off x="8945118" y="4847335"/>
            <a:ext cx="2722627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6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Leverage 2026 multi-distributor mandate to capture 15-20 new pharma distribution licenses with multimodality + 25-40% lower storage cost vs JAFZA.</a:t>
            </a:r>
          </a:p>
        </p:txBody>
      </p:sp>
      <p:sp>
        <p:nvSpPr>
          <p:cNvPr id="466" name="Text 149"/>
          <p:cNvSpPr txBox="1"/>
          <p:nvPr/>
        </p:nvSpPr>
        <p:spPr>
          <a:xfrm>
            <a:off x="8945118" y="5119623"/>
            <a:ext cx="2722627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600">
                <a:solidFill>
                  <a:srgbClr val="5C7A4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+ 2026 multi-distributor mandate enables AD entry  ·  Strong AD public healthcare demand base</a:t>
            </a:r>
          </a:p>
        </p:txBody>
      </p:sp>
      <p:sp>
        <p:nvSpPr>
          <p:cNvPr id="467" name="Text 150"/>
          <p:cNvSpPr txBox="1"/>
          <p:nvPr/>
        </p:nvSpPr>
        <p:spPr>
          <a:xfrm>
            <a:off x="8945118" y="5387340"/>
            <a:ext cx="2722627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600">
                <a:solidFill>
                  <a:srgbClr val="8B3A2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− Less existing retail pharmacy/private hospital networks</a:t>
            </a:r>
          </a:p>
        </p:txBody>
      </p:sp>
      <p:sp>
        <p:nvSpPr>
          <p:cNvPr id="468" name="Shape 151"/>
          <p:cNvSpPr/>
          <p:nvPr/>
        </p:nvSpPr>
        <p:spPr>
          <a:xfrm>
            <a:off x="502919" y="5533644"/>
            <a:ext cx="11183114" cy="1"/>
          </a:xfrm>
          <a:prstGeom prst="line">
            <a:avLst/>
          </a:prstGeom>
          <a:ln>
            <a:solidFill>
              <a:srgbClr val="0A1F4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69" name="Text 152"/>
          <p:cNvSpPr txBox="1"/>
          <p:nvPr/>
        </p:nvSpPr>
        <p:spPr>
          <a:xfrm>
            <a:off x="502919" y="5570728"/>
            <a:ext cx="1118311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600">
                <a:solidFill>
                  <a:srgbClr val="B89968"/>
                </a:solidFill>
              </a:defRPr>
            </a:lvl1pPr>
          </a:lstStyle>
          <a:p>
            <a:pPr/>
            <a:r>
              <a:t>BENCHMARK REFERENCES</a:t>
            </a:r>
          </a:p>
        </p:txBody>
      </p:sp>
      <p:sp>
        <p:nvSpPr>
          <p:cNvPr id="470" name="Text 153"/>
          <p:cNvSpPr txBox="1"/>
          <p:nvPr/>
        </p:nvSpPr>
        <p:spPr>
          <a:xfrm>
            <a:off x="502919" y="5712459"/>
            <a:ext cx="540867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500">
                <a:solidFill>
                  <a:srgbClr val="8C6E3C"/>
                </a:solidFill>
              </a:defRPr>
            </a:lvl1pPr>
          </a:lstStyle>
          <a:p>
            <a:pPr/>
            <a:r>
              <a:t>WAREHOUSE CAPEX BENCHMARK</a:t>
            </a:r>
          </a:p>
        </p:txBody>
      </p:sp>
      <p:sp>
        <p:nvSpPr>
          <p:cNvPr id="471" name="Text 154"/>
          <p:cNvSpPr txBox="1"/>
          <p:nvPr/>
        </p:nvSpPr>
        <p:spPr>
          <a:xfrm>
            <a:off x="502919" y="5835904"/>
            <a:ext cx="96012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500">
                <a:solidFill>
                  <a:srgbClr val="6B6B6B"/>
                </a:solidFill>
              </a:defRPr>
            </a:lvl1pPr>
          </a:lstStyle>
          <a:p>
            <a:pPr/>
            <a:r>
              <a:t>TYPE</a:t>
            </a:r>
          </a:p>
        </p:txBody>
      </p:sp>
      <p:sp>
        <p:nvSpPr>
          <p:cNvPr id="472" name="Text 155"/>
          <p:cNvSpPr txBox="1"/>
          <p:nvPr/>
        </p:nvSpPr>
        <p:spPr>
          <a:xfrm>
            <a:off x="1463039" y="5835904"/>
            <a:ext cx="5943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500">
                <a:solidFill>
                  <a:srgbClr val="6B6B6B"/>
                </a:solidFill>
              </a:defRPr>
            </a:lvl1pPr>
          </a:lstStyle>
          <a:p>
            <a:pPr/>
            <a:r>
              <a:t>CAPEX</a:t>
            </a:r>
          </a:p>
        </p:txBody>
      </p:sp>
      <p:sp>
        <p:nvSpPr>
          <p:cNvPr id="473" name="Text 156"/>
          <p:cNvSpPr txBox="1"/>
          <p:nvPr/>
        </p:nvSpPr>
        <p:spPr>
          <a:xfrm>
            <a:off x="2057400" y="5835904"/>
            <a:ext cx="59436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500">
                <a:solidFill>
                  <a:srgbClr val="6B6B6B"/>
                </a:solidFill>
              </a:defRPr>
            </a:lvl1pPr>
          </a:lstStyle>
          <a:p>
            <a:pPr/>
            <a:r>
              <a:t>AREA</a:t>
            </a:r>
          </a:p>
        </p:txBody>
      </p:sp>
      <p:sp>
        <p:nvSpPr>
          <p:cNvPr id="474" name="Text 157"/>
          <p:cNvSpPr txBox="1"/>
          <p:nvPr/>
        </p:nvSpPr>
        <p:spPr>
          <a:xfrm>
            <a:off x="2651760" y="5835904"/>
            <a:ext cx="77724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500">
                <a:solidFill>
                  <a:srgbClr val="6B6B6B"/>
                </a:solidFill>
              </a:defRPr>
            </a:lvl1pPr>
          </a:lstStyle>
          <a:p>
            <a:pPr/>
            <a:r>
              <a:t>$/m²</a:t>
            </a:r>
          </a:p>
        </p:txBody>
      </p:sp>
      <p:sp>
        <p:nvSpPr>
          <p:cNvPr id="475" name="Text 158"/>
          <p:cNvSpPr txBox="1"/>
          <p:nvPr/>
        </p:nvSpPr>
        <p:spPr>
          <a:xfrm>
            <a:off x="3429000" y="5835904"/>
            <a:ext cx="192024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500">
                <a:solidFill>
                  <a:srgbClr val="6B6B6B"/>
                </a:solidFill>
              </a:defRPr>
            </a:lvl1pPr>
          </a:lstStyle>
          <a:p>
            <a:pPr/>
            <a:r>
              <a:t>PROJECT</a:t>
            </a:r>
          </a:p>
        </p:txBody>
      </p:sp>
      <p:sp>
        <p:nvSpPr>
          <p:cNvPr id="476" name="Shape 159"/>
          <p:cNvSpPr/>
          <p:nvPr/>
        </p:nvSpPr>
        <p:spPr>
          <a:xfrm>
            <a:off x="502919" y="5954267"/>
            <a:ext cx="5408678" cy="1"/>
          </a:xfrm>
          <a:prstGeom prst="line">
            <a:avLst/>
          </a:prstGeom>
          <a:ln w="508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77" name="Text 160"/>
          <p:cNvSpPr txBox="1"/>
          <p:nvPr/>
        </p:nvSpPr>
        <p:spPr>
          <a:xfrm>
            <a:off x="502919" y="5968491"/>
            <a:ext cx="914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Retrofit</a:t>
            </a:r>
          </a:p>
        </p:txBody>
      </p:sp>
      <p:sp>
        <p:nvSpPr>
          <p:cNvPr id="478" name="Text 161"/>
          <p:cNvSpPr txBox="1"/>
          <p:nvPr/>
        </p:nvSpPr>
        <p:spPr>
          <a:xfrm>
            <a:off x="1463039" y="5968491"/>
            <a:ext cx="54864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6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$23.2M</a:t>
            </a:r>
          </a:p>
        </p:txBody>
      </p:sp>
      <p:sp>
        <p:nvSpPr>
          <p:cNvPr id="479" name="Text 162"/>
          <p:cNvSpPr txBox="1"/>
          <p:nvPr/>
        </p:nvSpPr>
        <p:spPr>
          <a:xfrm>
            <a:off x="2057399" y="5968491"/>
            <a:ext cx="54864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6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58k m²</a:t>
            </a:r>
          </a:p>
        </p:txBody>
      </p:sp>
      <p:sp>
        <p:nvSpPr>
          <p:cNvPr id="480" name="Text 163"/>
          <p:cNvSpPr txBox="1"/>
          <p:nvPr/>
        </p:nvSpPr>
        <p:spPr>
          <a:xfrm>
            <a:off x="2651760" y="5968491"/>
            <a:ext cx="73152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6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$400/m²</a:t>
            </a:r>
          </a:p>
        </p:txBody>
      </p:sp>
      <p:sp>
        <p:nvSpPr>
          <p:cNvPr id="481" name="Text 164"/>
          <p:cNvSpPr txBox="1"/>
          <p:nvPr/>
        </p:nvSpPr>
        <p:spPr>
          <a:xfrm>
            <a:off x="3428999" y="5968491"/>
            <a:ext cx="187452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6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LifeScience Memphis (2025)</a:t>
            </a:r>
          </a:p>
        </p:txBody>
      </p:sp>
      <p:sp>
        <p:nvSpPr>
          <p:cNvPr id="482" name="Text 165"/>
          <p:cNvSpPr txBox="1"/>
          <p:nvPr/>
        </p:nvSpPr>
        <p:spPr>
          <a:xfrm>
            <a:off x="502919" y="6087363"/>
            <a:ext cx="914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Greenfield</a:t>
            </a:r>
          </a:p>
        </p:txBody>
      </p:sp>
      <p:sp>
        <p:nvSpPr>
          <p:cNvPr id="483" name="Text 166"/>
          <p:cNvSpPr txBox="1"/>
          <p:nvPr/>
        </p:nvSpPr>
        <p:spPr>
          <a:xfrm>
            <a:off x="1463039" y="6087363"/>
            <a:ext cx="54864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6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$35M</a:t>
            </a:r>
          </a:p>
        </p:txBody>
      </p:sp>
      <p:sp>
        <p:nvSpPr>
          <p:cNvPr id="484" name="Text 167"/>
          <p:cNvSpPr txBox="1"/>
          <p:nvPr/>
        </p:nvSpPr>
        <p:spPr>
          <a:xfrm>
            <a:off x="2057399" y="6087363"/>
            <a:ext cx="54864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6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25k m²</a:t>
            </a:r>
          </a:p>
        </p:txBody>
      </p:sp>
      <p:sp>
        <p:nvSpPr>
          <p:cNvPr id="485" name="Text 168"/>
          <p:cNvSpPr txBox="1"/>
          <p:nvPr/>
        </p:nvSpPr>
        <p:spPr>
          <a:xfrm>
            <a:off x="2651760" y="6087363"/>
            <a:ext cx="73152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6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$1,400/m²</a:t>
            </a:r>
          </a:p>
        </p:txBody>
      </p:sp>
      <p:sp>
        <p:nvSpPr>
          <p:cNvPr id="486" name="Text 169"/>
          <p:cNvSpPr txBox="1"/>
          <p:nvPr/>
        </p:nvSpPr>
        <p:spPr>
          <a:xfrm>
            <a:off x="3428999" y="6087363"/>
            <a:ext cx="187452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6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Americold + RSA, JAFZA (2023)</a:t>
            </a:r>
          </a:p>
        </p:txBody>
      </p:sp>
      <p:sp>
        <p:nvSpPr>
          <p:cNvPr id="487" name="Text 170"/>
          <p:cNvSpPr txBox="1"/>
          <p:nvPr/>
        </p:nvSpPr>
        <p:spPr>
          <a:xfrm>
            <a:off x="502919" y="6206235"/>
            <a:ext cx="914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Greenfield + land</a:t>
            </a:r>
          </a:p>
        </p:txBody>
      </p:sp>
      <p:sp>
        <p:nvSpPr>
          <p:cNvPr id="488" name="Text 171"/>
          <p:cNvSpPr txBox="1"/>
          <p:nvPr/>
        </p:nvSpPr>
        <p:spPr>
          <a:xfrm>
            <a:off x="1463039" y="6206235"/>
            <a:ext cx="54864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6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$141M</a:t>
            </a:r>
          </a:p>
        </p:txBody>
      </p:sp>
      <p:sp>
        <p:nvSpPr>
          <p:cNvPr id="489" name="Text 172"/>
          <p:cNvSpPr txBox="1"/>
          <p:nvPr/>
        </p:nvSpPr>
        <p:spPr>
          <a:xfrm>
            <a:off x="2057399" y="6206235"/>
            <a:ext cx="54864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6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53k m²</a:t>
            </a:r>
          </a:p>
        </p:txBody>
      </p:sp>
      <p:sp>
        <p:nvSpPr>
          <p:cNvPr id="490" name="Text 173"/>
          <p:cNvSpPr txBox="1"/>
          <p:nvPr/>
        </p:nvSpPr>
        <p:spPr>
          <a:xfrm>
            <a:off x="2651760" y="6206235"/>
            <a:ext cx="73152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6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$2,660/m²</a:t>
            </a:r>
          </a:p>
        </p:txBody>
      </p:sp>
      <p:sp>
        <p:nvSpPr>
          <p:cNvPr id="491" name="Text 174"/>
          <p:cNvSpPr txBox="1"/>
          <p:nvPr/>
        </p:nvSpPr>
        <p:spPr>
          <a:xfrm>
            <a:off x="3428999" y="6206235"/>
            <a:ext cx="187452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6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DHL SILZ Riyadh (2027 plan)</a:t>
            </a:r>
          </a:p>
        </p:txBody>
      </p:sp>
      <p:sp>
        <p:nvSpPr>
          <p:cNvPr id="492" name="Text 175"/>
          <p:cNvSpPr txBox="1"/>
          <p:nvPr/>
        </p:nvSpPr>
        <p:spPr>
          <a:xfrm>
            <a:off x="6277355" y="5712459"/>
            <a:ext cx="5408678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500">
                <a:solidFill>
                  <a:srgbClr val="8C6E3C"/>
                </a:solidFill>
              </a:defRPr>
            </a:lvl1pPr>
          </a:lstStyle>
          <a:p>
            <a:pPr/>
            <a:r>
              <a:t>COLD-CHAIN TEMP REGIMES  ·  PREMIUM VS AMBIENT</a:t>
            </a:r>
          </a:p>
        </p:txBody>
      </p:sp>
      <p:sp>
        <p:nvSpPr>
          <p:cNvPr id="493" name="Text 176"/>
          <p:cNvSpPr txBox="1"/>
          <p:nvPr/>
        </p:nvSpPr>
        <p:spPr>
          <a:xfrm>
            <a:off x="6277355" y="5835904"/>
            <a:ext cx="100584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500">
                <a:solidFill>
                  <a:srgbClr val="6B6B6B"/>
                </a:solidFill>
              </a:defRPr>
            </a:lvl1pPr>
          </a:lstStyle>
          <a:p>
            <a:pPr/>
            <a:r>
              <a:t>REGIME</a:t>
            </a:r>
          </a:p>
        </p:txBody>
      </p:sp>
      <p:sp>
        <p:nvSpPr>
          <p:cNvPr id="494" name="Text 177"/>
          <p:cNvSpPr txBox="1"/>
          <p:nvPr/>
        </p:nvSpPr>
        <p:spPr>
          <a:xfrm>
            <a:off x="7283195" y="5835904"/>
            <a:ext cx="86868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500">
                <a:solidFill>
                  <a:srgbClr val="6B6B6B"/>
                </a:solidFill>
              </a:defRPr>
            </a:lvl1pPr>
          </a:lstStyle>
          <a:p>
            <a:pPr/>
            <a:r>
              <a:t>TEMP</a:t>
            </a:r>
          </a:p>
        </p:txBody>
      </p:sp>
      <p:sp>
        <p:nvSpPr>
          <p:cNvPr id="495" name="Text 178"/>
          <p:cNvSpPr txBox="1"/>
          <p:nvPr/>
        </p:nvSpPr>
        <p:spPr>
          <a:xfrm>
            <a:off x="8151876" y="5835904"/>
            <a:ext cx="64008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500">
                <a:solidFill>
                  <a:srgbClr val="6B6B6B"/>
                </a:solidFill>
              </a:defRPr>
            </a:lvl1pPr>
          </a:lstStyle>
          <a:p>
            <a:pPr/>
            <a:r>
              <a:t>PREMIUM</a:t>
            </a:r>
          </a:p>
        </p:txBody>
      </p:sp>
      <p:sp>
        <p:nvSpPr>
          <p:cNvPr id="496" name="Text 179"/>
          <p:cNvSpPr txBox="1"/>
          <p:nvPr/>
        </p:nvSpPr>
        <p:spPr>
          <a:xfrm>
            <a:off x="8791956" y="5835904"/>
            <a:ext cx="141732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500">
                <a:solidFill>
                  <a:srgbClr val="6B6B6B"/>
                </a:solidFill>
              </a:defRPr>
            </a:lvl1pPr>
          </a:lstStyle>
          <a:p>
            <a:pPr/>
            <a:r>
              <a:t>USE CASE</a:t>
            </a:r>
          </a:p>
        </p:txBody>
      </p:sp>
      <p:sp>
        <p:nvSpPr>
          <p:cNvPr id="497" name="Shape 180"/>
          <p:cNvSpPr/>
          <p:nvPr/>
        </p:nvSpPr>
        <p:spPr>
          <a:xfrm>
            <a:off x="6277355" y="5954267"/>
            <a:ext cx="5408678" cy="1"/>
          </a:xfrm>
          <a:prstGeom prst="line">
            <a:avLst/>
          </a:prstGeom>
          <a:ln w="508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98" name="Text 181"/>
          <p:cNvSpPr txBox="1"/>
          <p:nvPr/>
        </p:nvSpPr>
        <p:spPr>
          <a:xfrm>
            <a:off x="6277355" y="5944717"/>
            <a:ext cx="96012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5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Ambient</a:t>
            </a:r>
          </a:p>
        </p:txBody>
      </p:sp>
      <p:sp>
        <p:nvSpPr>
          <p:cNvPr id="499" name="Text 182"/>
          <p:cNvSpPr txBox="1"/>
          <p:nvPr/>
        </p:nvSpPr>
        <p:spPr>
          <a:xfrm>
            <a:off x="7283195" y="5944717"/>
            <a:ext cx="822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+15 to +25°C</a:t>
            </a:r>
          </a:p>
        </p:txBody>
      </p:sp>
      <p:sp>
        <p:nvSpPr>
          <p:cNvPr id="500" name="Text 183"/>
          <p:cNvSpPr txBox="1"/>
          <p:nvPr/>
        </p:nvSpPr>
        <p:spPr>
          <a:xfrm>
            <a:off x="8151876" y="5944717"/>
            <a:ext cx="5943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1.0×</a:t>
            </a:r>
          </a:p>
        </p:txBody>
      </p:sp>
      <p:sp>
        <p:nvSpPr>
          <p:cNvPr id="501" name="Text 184"/>
          <p:cNvSpPr txBox="1"/>
          <p:nvPr/>
        </p:nvSpPr>
        <p:spPr>
          <a:xfrm>
            <a:off x="8791956" y="5944717"/>
            <a:ext cx="13716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5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Tablets, capsules, OTC</a:t>
            </a:r>
          </a:p>
        </p:txBody>
      </p:sp>
      <p:sp>
        <p:nvSpPr>
          <p:cNvPr id="502" name="Text 185"/>
          <p:cNvSpPr txBox="1"/>
          <p:nvPr/>
        </p:nvSpPr>
        <p:spPr>
          <a:xfrm>
            <a:off x="6277355" y="6016040"/>
            <a:ext cx="96012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5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Cold chain</a:t>
            </a:r>
          </a:p>
        </p:txBody>
      </p:sp>
      <p:sp>
        <p:nvSpPr>
          <p:cNvPr id="503" name="Text 186"/>
          <p:cNvSpPr txBox="1"/>
          <p:nvPr/>
        </p:nvSpPr>
        <p:spPr>
          <a:xfrm>
            <a:off x="7283195" y="6016040"/>
            <a:ext cx="822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+2 to +8°C</a:t>
            </a:r>
          </a:p>
        </p:txBody>
      </p:sp>
      <p:sp>
        <p:nvSpPr>
          <p:cNvPr id="504" name="Text 187"/>
          <p:cNvSpPr txBox="1"/>
          <p:nvPr/>
        </p:nvSpPr>
        <p:spPr>
          <a:xfrm>
            <a:off x="8151876" y="6016040"/>
            <a:ext cx="5943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1.4–1.6×</a:t>
            </a:r>
          </a:p>
        </p:txBody>
      </p:sp>
      <p:sp>
        <p:nvSpPr>
          <p:cNvPr id="505" name="Text 188"/>
          <p:cNvSpPr txBox="1"/>
          <p:nvPr/>
        </p:nvSpPr>
        <p:spPr>
          <a:xfrm>
            <a:off x="8791956" y="6016040"/>
            <a:ext cx="13716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5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Vaccines, biologics, insulin</a:t>
            </a:r>
          </a:p>
        </p:txBody>
      </p:sp>
      <p:sp>
        <p:nvSpPr>
          <p:cNvPr id="506" name="Text 189"/>
          <p:cNvSpPr txBox="1"/>
          <p:nvPr/>
        </p:nvSpPr>
        <p:spPr>
          <a:xfrm>
            <a:off x="6277355" y="6087363"/>
            <a:ext cx="96012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5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Frozen</a:t>
            </a:r>
          </a:p>
        </p:txBody>
      </p:sp>
      <p:sp>
        <p:nvSpPr>
          <p:cNvPr id="507" name="Text 190"/>
          <p:cNvSpPr txBox="1"/>
          <p:nvPr/>
        </p:nvSpPr>
        <p:spPr>
          <a:xfrm>
            <a:off x="7283195" y="6087363"/>
            <a:ext cx="822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−18 to −25°C</a:t>
            </a:r>
          </a:p>
        </p:txBody>
      </p:sp>
      <p:sp>
        <p:nvSpPr>
          <p:cNvPr id="508" name="Text 191"/>
          <p:cNvSpPr txBox="1"/>
          <p:nvPr/>
        </p:nvSpPr>
        <p:spPr>
          <a:xfrm>
            <a:off x="8151876" y="6087363"/>
            <a:ext cx="5943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2.0–2.5×</a:t>
            </a:r>
          </a:p>
        </p:txBody>
      </p:sp>
      <p:sp>
        <p:nvSpPr>
          <p:cNvPr id="509" name="Text 192"/>
          <p:cNvSpPr txBox="1"/>
          <p:nvPr/>
        </p:nvSpPr>
        <p:spPr>
          <a:xfrm>
            <a:off x="8791956" y="6087363"/>
            <a:ext cx="13716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5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Plasma, biopharmaceuticals</a:t>
            </a:r>
          </a:p>
        </p:txBody>
      </p:sp>
      <p:sp>
        <p:nvSpPr>
          <p:cNvPr id="510" name="Text 193"/>
          <p:cNvSpPr txBox="1"/>
          <p:nvPr/>
        </p:nvSpPr>
        <p:spPr>
          <a:xfrm>
            <a:off x="6277355" y="6158687"/>
            <a:ext cx="96012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5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Deep frozen</a:t>
            </a:r>
          </a:p>
        </p:txBody>
      </p:sp>
      <p:sp>
        <p:nvSpPr>
          <p:cNvPr id="511" name="Text 194"/>
          <p:cNvSpPr txBox="1"/>
          <p:nvPr/>
        </p:nvSpPr>
        <p:spPr>
          <a:xfrm>
            <a:off x="7283195" y="6158687"/>
            <a:ext cx="822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−70 to −80°C</a:t>
            </a:r>
          </a:p>
        </p:txBody>
      </p:sp>
      <p:sp>
        <p:nvSpPr>
          <p:cNvPr id="512" name="Text 195"/>
          <p:cNvSpPr txBox="1"/>
          <p:nvPr/>
        </p:nvSpPr>
        <p:spPr>
          <a:xfrm>
            <a:off x="8151876" y="6158687"/>
            <a:ext cx="5943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3.5–5.0×</a:t>
            </a:r>
          </a:p>
        </p:txBody>
      </p:sp>
      <p:sp>
        <p:nvSpPr>
          <p:cNvPr id="513" name="Text 196"/>
          <p:cNvSpPr txBox="1"/>
          <p:nvPr/>
        </p:nvSpPr>
        <p:spPr>
          <a:xfrm>
            <a:off x="8791956" y="6158687"/>
            <a:ext cx="13716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5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mRNA vaccines</a:t>
            </a:r>
          </a:p>
        </p:txBody>
      </p:sp>
      <p:sp>
        <p:nvSpPr>
          <p:cNvPr id="514" name="Text 197"/>
          <p:cNvSpPr txBox="1"/>
          <p:nvPr/>
        </p:nvSpPr>
        <p:spPr>
          <a:xfrm>
            <a:off x="6277355" y="6230010"/>
            <a:ext cx="96012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5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Controlled hazmat</a:t>
            </a:r>
          </a:p>
        </p:txBody>
      </p:sp>
      <p:sp>
        <p:nvSpPr>
          <p:cNvPr id="515" name="Text 198"/>
          <p:cNvSpPr txBox="1"/>
          <p:nvPr/>
        </p:nvSpPr>
        <p:spPr>
          <a:xfrm>
            <a:off x="7283195" y="6230010"/>
            <a:ext cx="8229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Ambient + sec.</a:t>
            </a:r>
          </a:p>
        </p:txBody>
      </p:sp>
      <p:sp>
        <p:nvSpPr>
          <p:cNvPr id="516" name="Text 199"/>
          <p:cNvSpPr txBox="1"/>
          <p:nvPr/>
        </p:nvSpPr>
        <p:spPr>
          <a:xfrm>
            <a:off x="8151876" y="6230010"/>
            <a:ext cx="59436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+30–50%</a:t>
            </a:r>
          </a:p>
        </p:txBody>
      </p:sp>
      <p:sp>
        <p:nvSpPr>
          <p:cNvPr id="517" name="Text 200"/>
          <p:cNvSpPr txBox="1"/>
          <p:nvPr/>
        </p:nvSpPr>
        <p:spPr>
          <a:xfrm>
            <a:off x="8791956" y="6230010"/>
            <a:ext cx="13716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5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Narcotics, Schedule II–IV</a:t>
            </a:r>
          </a:p>
        </p:txBody>
      </p:sp>
      <p:pic>
        <p:nvPicPr>
          <p:cNvPr id="51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84559" y="80995"/>
            <a:ext cx="762001" cy="4279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Shape 0"/>
          <p:cNvSpPr/>
          <p:nvPr/>
        </p:nvSpPr>
        <p:spPr>
          <a:xfrm>
            <a:off x="502919" y="485140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21" name="Text 1"/>
          <p:cNvSpPr txBox="1"/>
          <p:nvPr/>
        </p:nvSpPr>
        <p:spPr>
          <a:xfrm>
            <a:off x="502919" y="293623"/>
            <a:ext cx="7315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C  ·  DETAILED OPPORTUNITY ASSESSMENTS</a:t>
            </a:r>
          </a:p>
        </p:txBody>
      </p:sp>
      <p:sp>
        <p:nvSpPr>
          <p:cNvPr id="522" name="Shape 3"/>
          <p:cNvSpPr/>
          <p:nvPr/>
        </p:nvSpPr>
        <p:spPr>
          <a:xfrm>
            <a:off x="502919" y="6410959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23" name="Text 4"/>
          <p:cNvSpPr txBox="1"/>
          <p:nvPr/>
        </p:nvSpPr>
        <p:spPr>
          <a:xfrm>
            <a:off x="502919" y="6493764"/>
            <a:ext cx="5486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6B6B6B"/>
                </a:solidFill>
              </a:defRPr>
            </a:lvl1pPr>
          </a:lstStyle>
          <a:p>
            <a:pPr/>
            <a:r>
              <a:t>Industrial Megazone  ·  Strategic Opportunities</a:t>
            </a:r>
          </a:p>
        </p:txBody>
      </p:sp>
      <p:sp>
        <p:nvSpPr>
          <p:cNvPr id="524" name="Text 5"/>
          <p:cNvSpPr txBox="1"/>
          <p:nvPr/>
        </p:nvSpPr>
        <p:spPr>
          <a:xfrm>
            <a:off x="5989320" y="6493764"/>
            <a:ext cx="514807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800">
                <a:solidFill>
                  <a:srgbClr val="6B6B6B"/>
                </a:solidFill>
              </a:defRPr>
            </a:lvl1pPr>
          </a:lstStyle>
          <a:p>
            <a:pPr/>
            <a:r>
              <a:t>Opportunity 03</a:t>
            </a:r>
          </a:p>
        </p:txBody>
      </p:sp>
      <p:sp>
        <p:nvSpPr>
          <p:cNvPr id="525" name="Text 6"/>
          <p:cNvSpPr txBox="1"/>
          <p:nvPr/>
        </p:nvSpPr>
        <p:spPr>
          <a:xfrm>
            <a:off x="11137392" y="6471920"/>
            <a:ext cx="54864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11</a:t>
            </a:r>
          </a:p>
        </p:txBody>
      </p:sp>
      <p:sp>
        <p:nvSpPr>
          <p:cNvPr id="526" name="Text 7"/>
          <p:cNvSpPr txBox="1"/>
          <p:nvPr/>
        </p:nvSpPr>
        <p:spPr>
          <a:xfrm>
            <a:off x="502919" y="433069"/>
            <a:ext cx="3657601" cy="288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200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527" name="Text 8"/>
          <p:cNvSpPr txBox="1"/>
          <p:nvPr/>
        </p:nvSpPr>
        <p:spPr>
          <a:xfrm>
            <a:off x="502919" y="3594100"/>
            <a:ext cx="7315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500" sz="900">
                <a:solidFill>
                  <a:srgbClr val="8C6E3C"/>
                </a:solidFill>
              </a:defRPr>
            </a:lvl1pPr>
          </a:lstStyle>
          <a:p>
            <a:pPr/>
            <a:r>
              <a:t>THEME  ·  CRITICAL INPUTS &amp; STORAGE</a:t>
            </a:r>
          </a:p>
        </p:txBody>
      </p:sp>
      <p:sp>
        <p:nvSpPr>
          <p:cNvPr id="528" name="Shape 9"/>
          <p:cNvSpPr/>
          <p:nvPr/>
        </p:nvSpPr>
        <p:spPr>
          <a:xfrm>
            <a:off x="502919" y="3840479"/>
            <a:ext cx="1371602" cy="1"/>
          </a:xfrm>
          <a:prstGeom prst="line">
            <a:avLst/>
          </a:prstGeom>
          <a:ln w="1270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29" name="Text 10"/>
          <p:cNvSpPr txBox="1"/>
          <p:nvPr/>
        </p:nvSpPr>
        <p:spPr>
          <a:xfrm>
            <a:off x="502919" y="4080509"/>
            <a:ext cx="11183113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5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Critical Minerals</a:t>
            </a:r>
          </a:p>
        </p:txBody>
      </p:sp>
      <p:sp>
        <p:nvSpPr>
          <p:cNvPr id="530" name="Text 11"/>
          <p:cNvSpPr txBox="1"/>
          <p:nvPr/>
        </p:nvSpPr>
        <p:spPr>
          <a:xfrm>
            <a:off x="502919" y="4812029"/>
            <a:ext cx="11183113" cy="800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5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Processing &amp; Refining</a:t>
            </a:r>
          </a:p>
        </p:txBody>
      </p:sp>
      <p:sp>
        <p:nvSpPr>
          <p:cNvPr id="531" name="Text 12"/>
          <p:cNvSpPr txBox="1"/>
          <p:nvPr/>
        </p:nvSpPr>
        <p:spPr>
          <a:xfrm>
            <a:off x="502919" y="5763259"/>
            <a:ext cx="8897113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i="1" sz="1300">
                <a:solidFill>
                  <a:srgbClr val="2A3F6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“A cluster-anchor opportunity. Western customers are actively seeking</a:t>
            </a:r>
          </a:p>
          <a:p>
            <a:pPr>
              <a:defRPr i="1" sz="1300">
                <a:solidFill>
                  <a:srgbClr val="2A3F6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non-Chinese midstream capacity, opening a structural premium for the UAE.”</a:t>
            </a:r>
          </a:p>
        </p:txBody>
      </p:sp>
      <p:pic>
        <p:nvPicPr>
          <p:cNvPr id="532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84559" y="80995"/>
            <a:ext cx="762001" cy="4279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Shape 0"/>
          <p:cNvSpPr/>
          <p:nvPr/>
        </p:nvSpPr>
        <p:spPr>
          <a:xfrm>
            <a:off x="502919" y="485140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35" name="Text 1"/>
          <p:cNvSpPr txBox="1"/>
          <p:nvPr/>
        </p:nvSpPr>
        <p:spPr>
          <a:xfrm>
            <a:off x="502919" y="293623"/>
            <a:ext cx="7315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C.03  ·  CRITICAL MINERALS PROCESSING &amp; REFINING</a:t>
            </a:r>
          </a:p>
        </p:txBody>
      </p:sp>
      <p:sp>
        <p:nvSpPr>
          <p:cNvPr id="536" name="Shape 3"/>
          <p:cNvSpPr/>
          <p:nvPr/>
        </p:nvSpPr>
        <p:spPr>
          <a:xfrm>
            <a:off x="502919" y="6410959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37" name="Text 4"/>
          <p:cNvSpPr txBox="1"/>
          <p:nvPr/>
        </p:nvSpPr>
        <p:spPr>
          <a:xfrm>
            <a:off x="502919" y="6493764"/>
            <a:ext cx="5486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6B6B6B"/>
                </a:solidFill>
              </a:defRPr>
            </a:lvl1pPr>
          </a:lstStyle>
          <a:p>
            <a:pPr/>
            <a:r>
              <a:t>Industrial Megazone  ·  Strategic Opportunities</a:t>
            </a:r>
          </a:p>
        </p:txBody>
      </p:sp>
      <p:sp>
        <p:nvSpPr>
          <p:cNvPr id="538" name="Text 5"/>
          <p:cNvSpPr txBox="1"/>
          <p:nvPr/>
        </p:nvSpPr>
        <p:spPr>
          <a:xfrm>
            <a:off x="5989320" y="6493764"/>
            <a:ext cx="514807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800">
                <a:solidFill>
                  <a:srgbClr val="6B6B6B"/>
                </a:solidFill>
              </a:defRPr>
            </a:lvl1pPr>
          </a:lstStyle>
          <a:p>
            <a:pPr/>
            <a:r>
              <a:t>Opportunity 03  ·  Critical Minerals</a:t>
            </a:r>
          </a:p>
        </p:txBody>
      </p:sp>
      <p:sp>
        <p:nvSpPr>
          <p:cNvPr id="539" name="Text 6"/>
          <p:cNvSpPr txBox="1"/>
          <p:nvPr/>
        </p:nvSpPr>
        <p:spPr>
          <a:xfrm>
            <a:off x="11137392" y="6471920"/>
            <a:ext cx="54864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12</a:t>
            </a:r>
          </a:p>
        </p:txBody>
      </p:sp>
      <p:sp>
        <p:nvSpPr>
          <p:cNvPr id="540" name="Text 7"/>
          <p:cNvSpPr txBox="1"/>
          <p:nvPr/>
        </p:nvSpPr>
        <p:spPr>
          <a:xfrm>
            <a:off x="502919" y="713739"/>
            <a:ext cx="1118311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OPPORTUNITY 03  ·  VALUE CHAIN</a:t>
            </a:r>
          </a:p>
        </p:txBody>
      </p:sp>
      <p:sp>
        <p:nvSpPr>
          <p:cNvPr id="541" name="Text 8"/>
          <p:cNvSpPr txBox="1"/>
          <p:nvPr/>
        </p:nvSpPr>
        <p:spPr>
          <a:xfrm>
            <a:off x="502919" y="914400"/>
            <a:ext cx="11183113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Smelting and refining is the strategic-priority stage; the UAE can</a:t>
            </a:r>
          </a:p>
          <a:p>
            <a:pPr>
              <a:defRPr sz="2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anchor a durable role in the global critical-minerals value chain</a:t>
            </a:r>
          </a:p>
        </p:txBody>
      </p:sp>
      <p:sp>
        <p:nvSpPr>
          <p:cNvPr id="542" name="Shape 9"/>
          <p:cNvSpPr/>
          <p:nvPr/>
        </p:nvSpPr>
        <p:spPr>
          <a:xfrm>
            <a:off x="502919" y="1920239"/>
            <a:ext cx="1371602" cy="1"/>
          </a:xfrm>
          <a:prstGeom prst="line">
            <a:avLst/>
          </a:prstGeom>
          <a:ln w="1270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43" name="Text 10"/>
          <p:cNvSpPr txBox="1"/>
          <p:nvPr/>
        </p:nvSpPr>
        <p:spPr>
          <a:xfrm>
            <a:off x="502920" y="2301239"/>
            <a:ext cx="219090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544" name="Text 11"/>
          <p:cNvSpPr txBox="1"/>
          <p:nvPr/>
        </p:nvSpPr>
        <p:spPr>
          <a:xfrm>
            <a:off x="502920" y="2514599"/>
            <a:ext cx="2190902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17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Exploration</a:t>
            </a:r>
          </a:p>
          <a:p>
            <a:pPr>
              <a:defRPr sz="17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&amp; Mining</a:t>
            </a:r>
          </a:p>
        </p:txBody>
      </p:sp>
      <p:sp>
        <p:nvSpPr>
          <p:cNvPr id="545" name="Text 12"/>
          <p:cNvSpPr txBox="1"/>
          <p:nvPr/>
        </p:nvSpPr>
        <p:spPr>
          <a:xfrm>
            <a:off x="502920" y="3356355"/>
            <a:ext cx="21909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9A9389"/>
                </a:solidFill>
              </a:defRPr>
            </a:lvl1pPr>
          </a:lstStyle>
          <a:p>
            <a:pPr/>
            <a:r>
              <a:t>LOW FIT</a:t>
            </a:r>
          </a:p>
        </p:txBody>
      </p:sp>
      <p:sp>
        <p:nvSpPr>
          <p:cNvPr id="546" name="Shape 13"/>
          <p:cNvSpPr/>
          <p:nvPr/>
        </p:nvSpPr>
        <p:spPr>
          <a:xfrm>
            <a:off x="502920" y="3520440"/>
            <a:ext cx="2190902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47" name="Text 14"/>
          <p:cNvSpPr txBox="1"/>
          <p:nvPr/>
        </p:nvSpPr>
        <p:spPr>
          <a:xfrm>
            <a:off x="502920" y="3639819"/>
            <a:ext cx="21909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CONCENTRATION</a:t>
            </a:r>
          </a:p>
        </p:txBody>
      </p:sp>
      <p:sp>
        <p:nvSpPr>
          <p:cNvPr id="548" name="Text 15"/>
          <p:cNvSpPr txBox="1"/>
          <p:nvPr/>
        </p:nvSpPr>
        <p:spPr>
          <a:xfrm>
            <a:off x="502920" y="3813047"/>
            <a:ext cx="2190902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Geographic</a:t>
            </a:r>
          </a:p>
          <a:p>
            <a:pPr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concentration</a:t>
            </a:r>
          </a:p>
        </p:txBody>
      </p:sp>
      <p:sp>
        <p:nvSpPr>
          <p:cNvPr id="549" name="Shape 16"/>
          <p:cNvSpPr/>
          <p:nvPr/>
        </p:nvSpPr>
        <p:spPr>
          <a:xfrm>
            <a:off x="502920" y="4343400"/>
            <a:ext cx="2190902" cy="0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50" name="Text 17"/>
          <p:cNvSpPr txBox="1"/>
          <p:nvPr/>
        </p:nvSpPr>
        <p:spPr>
          <a:xfrm>
            <a:off x="502920" y="4435348"/>
            <a:ext cx="21909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MARKET DYNAMICS</a:t>
            </a:r>
          </a:p>
        </p:txBody>
      </p:sp>
      <p:sp>
        <p:nvSpPr>
          <p:cNvPr id="551" name="Text 18"/>
          <p:cNvSpPr txBox="1"/>
          <p:nvPr/>
        </p:nvSpPr>
        <p:spPr>
          <a:xfrm>
            <a:off x="502920" y="4599432"/>
            <a:ext cx="2190902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China 80-90%; Indonesia (nickel) &gt;60%</a:t>
            </a:r>
          </a:p>
        </p:txBody>
      </p:sp>
      <p:sp>
        <p:nvSpPr>
          <p:cNvPr id="552" name="Shape 19"/>
          <p:cNvSpPr/>
          <p:nvPr/>
        </p:nvSpPr>
        <p:spPr>
          <a:xfrm>
            <a:off x="502920" y="5105400"/>
            <a:ext cx="2190902" cy="0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53" name="Text 20"/>
          <p:cNvSpPr txBox="1"/>
          <p:nvPr/>
        </p:nvSpPr>
        <p:spPr>
          <a:xfrm>
            <a:off x="502920" y="5197348"/>
            <a:ext cx="21909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CAGR  '25–'30E</a:t>
            </a:r>
          </a:p>
        </p:txBody>
      </p:sp>
      <p:sp>
        <p:nvSpPr>
          <p:cNvPr id="554" name="Text 21"/>
          <p:cNvSpPr txBox="1"/>
          <p:nvPr/>
        </p:nvSpPr>
        <p:spPr>
          <a:xfrm>
            <a:off x="502920" y="5352288"/>
            <a:ext cx="219090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+15%</a:t>
            </a:r>
          </a:p>
        </p:txBody>
      </p:sp>
      <p:sp>
        <p:nvSpPr>
          <p:cNvPr id="555" name="Text 22"/>
          <p:cNvSpPr txBox="1"/>
          <p:nvPr/>
        </p:nvSpPr>
        <p:spPr>
          <a:xfrm>
            <a:off x="2748686" y="2301239"/>
            <a:ext cx="219090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556" name="Text 23"/>
          <p:cNvSpPr txBox="1"/>
          <p:nvPr/>
        </p:nvSpPr>
        <p:spPr>
          <a:xfrm>
            <a:off x="2748686" y="2514599"/>
            <a:ext cx="2190902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17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Beneficiation</a:t>
            </a:r>
          </a:p>
          <a:p>
            <a:pPr>
              <a:defRPr sz="17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&amp; Concentration</a:t>
            </a:r>
          </a:p>
        </p:txBody>
      </p:sp>
      <p:sp>
        <p:nvSpPr>
          <p:cNvPr id="557" name="Text 24"/>
          <p:cNvSpPr txBox="1"/>
          <p:nvPr/>
        </p:nvSpPr>
        <p:spPr>
          <a:xfrm>
            <a:off x="2748686" y="3356355"/>
            <a:ext cx="21909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9A9389"/>
                </a:solidFill>
              </a:defRPr>
            </a:lvl1pPr>
          </a:lstStyle>
          <a:p>
            <a:pPr/>
            <a:r>
              <a:t>LOW FIT</a:t>
            </a:r>
          </a:p>
        </p:txBody>
      </p:sp>
      <p:sp>
        <p:nvSpPr>
          <p:cNvPr id="558" name="Shape 25"/>
          <p:cNvSpPr/>
          <p:nvPr/>
        </p:nvSpPr>
        <p:spPr>
          <a:xfrm>
            <a:off x="2748686" y="3520440"/>
            <a:ext cx="2190902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59" name="Text 26"/>
          <p:cNvSpPr txBox="1"/>
          <p:nvPr/>
        </p:nvSpPr>
        <p:spPr>
          <a:xfrm>
            <a:off x="2748686" y="3639819"/>
            <a:ext cx="21909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CONCENTRATION</a:t>
            </a:r>
          </a:p>
        </p:txBody>
      </p:sp>
      <p:sp>
        <p:nvSpPr>
          <p:cNvPr id="560" name="Text 27"/>
          <p:cNvSpPr txBox="1"/>
          <p:nvPr/>
        </p:nvSpPr>
        <p:spPr>
          <a:xfrm>
            <a:off x="2748686" y="3813047"/>
            <a:ext cx="2190902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Crushing,</a:t>
            </a:r>
          </a:p>
          <a:p>
            <a:pPr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grinding</a:t>
            </a:r>
          </a:p>
        </p:txBody>
      </p:sp>
      <p:sp>
        <p:nvSpPr>
          <p:cNvPr id="561" name="Shape 28"/>
          <p:cNvSpPr/>
          <p:nvPr/>
        </p:nvSpPr>
        <p:spPr>
          <a:xfrm>
            <a:off x="2748686" y="4343400"/>
            <a:ext cx="2190902" cy="0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62" name="Text 29"/>
          <p:cNvSpPr txBox="1"/>
          <p:nvPr/>
        </p:nvSpPr>
        <p:spPr>
          <a:xfrm>
            <a:off x="2748686" y="4435348"/>
            <a:ext cx="21909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MARKET DYNAMICS</a:t>
            </a:r>
          </a:p>
        </p:txBody>
      </p:sp>
      <p:sp>
        <p:nvSpPr>
          <p:cNvPr id="563" name="Text 30"/>
          <p:cNvSpPr txBox="1"/>
          <p:nvPr/>
        </p:nvSpPr>
        <p:spPr>
          <a:xfrm>
            <a:off x="2748686" y="4599432"/>
            <a:ext cx="2190902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Fragmented; co-located with mining assets</a:t>
            </a:r>
          </a:p>
        </p:txBody>
      </p:sp>
      <p:sp>
        <p:nvSpPr>
          <p:cNvPr id="564" name="Shape 31"/>
          <p:cNvSpPr/>
          <p:nvPr/>
        </p:nvSpPr>
        <p:spPr>
          <a:xfrm>
            <a:off x="2748686" y="5105400"/>
            <a:ext cx="2190902" cy="0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65" name="Text 32"/>
          <p:cNvSpPr txBox="1"/>
          <p:nvPr/>
        </p:nvSpPr>
        <p:spPr>
          <a:xfrm>
            <a:off x="2748686" y="5197348"/>
            <a:ext cx="21909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CAGR  '25–'30E</a:t>
            </a:r>
          </a:p>
        </p:txBody>
      </p:sp>
      <p:sp>
        <p:nvSpPr>
          <p:cNvPr id="566" name="Text 33"/>
          <p:cNvSpPr txBox="1"/>
          <p:nvPr/>
        </p:nvSpPr>
        <p:spPr>
          <a:xfrm>
            <a:off x="2748686" y="5352288"/>
            <a:ext cx="219090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+5%</a:t>
            </a:r>
          </a:p>
        </p:txBody>
      </p:sp>
      <p:sp>
        <p:nvSpPr>
          <p:cNvPr id="567" name="Text 34"/>
          <p:cNvSpPr txBox="1"/>
          <p:nvPr/>
        </p:nvSpPr>
        <p:spPr>
          <a:xfrm>
            <a:off x="4994453" y="2301239"/>
            <a:ext cx="219090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568" name="Text 35"/>
          <p:cNvSpPr txBox="1"/>
          <p:nvPr/>
        </p:nvSpPr>
        <p:spPr>
          <a:xfrm>
            <a:off x="4994453" y="2514599"/>
            <a:ext cx="2190902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17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Smelting</a:t>
            </a:r>
          </a:p>
          <a:p>
            <a:pPr>
              <a:defRPr sz="17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&amp; Refining</a:t>
            </a:r>
          </a:p>
        </p:txBody>
      </p:sp>
      <p:sp>
        <p:nvSpPr>
          <p:cNvPr id="569" name="Text 36"/>
          <p:cNvSpPr txBox="1"/>
          <p:nvPr/>
        </p:nvSpPr>
        <p:spPr>
          <a:xfrm>
            <a:off x="4994453" y="3356355"/>
            <a:ext cx="21909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8C6E3C"/>
                </a:solidFill>
              </a:defRPr>
            </a:lvl1pPr>
          </a:lstStyle>
          <a:p>
            <a:pPr/>
            <a:r>
              <a:t>STRATEGIC PRIORITY</a:t>
            </a:r>
          </a:p>
        </p:txBody>
      </p:sp>
      <p:sp>
        <p:nvSpPr>
          <p:cNvPr id="570" name="Shape 37"/>
          <p:cNvSpPr/>
          <p:nvPr/>
        </p:nvSpPr>
        <p:spPr>
          <a:xfrm>
            <a:off x="4994453" y="3520440"/>
            <a:ext cx="2190902" cy="1"/>
          </a:xfrm>
          <a:prstGeom prst="line">
            <a:avLst/>
          </a:prstGeom>
          <a:ln w="2540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71" name="Text 38"/>
          <p:cNvSpPr txBox="1"/>
          <p:nvPr/>
        </p:nvSpPr>
        <p:spPr>
          <a:xfrm>
            <a:off x="4994453" y="3639819"/>
            <a:ext cx="21909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CONCENTRATION</a:t>
            </a:r>
          </a:p>
        </p:txBody>
      </p:sp>
      <p:sp>
        <p:nvSpPr>
          <p:cNvPr id="572" name="Text 39"/>
          <p:cNvSpPr txBox="1"/>
          <p:nvPr/>
        </p:nvSpPr>
        <p:spPr>
          <a:xfrm>
            <a:off x="4994453" y="3813047"/>
            <a:ext cx="2190902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High-purity</a:t>
            </a:r>
          </a:p>
          <a:p>
            <a:pPr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output</a:t>
            </a:r>
          </a:p>
        </p:txBody>
      </p:sp>
      <p:sp>
        <p:nvSpPr>
          <p:cNvPr id="573" name="Shape 40"/>
          <p:cNvSpPr/>
          <p:nvPr/>
        </p:nvSpPr>
        <p:spPr>
          <a:xfrm>
            <a:off x="4994453" y="4343400"/>
            <a:ext cx="2190902" cy="0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74" name="Text 41"/>
          <p:cNvSpPr txBox="1"/>
          <p:nvPr/>
        </p:nvSpPr>
        <p:spPr>
          <a:xfrm>
            <a:off x="4994453" y="4435348"/>
            <a:ext cx="21909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MARKET DYNAMICS</a:t>
            </a:r>
          </a:p>
        </p:txBody>
      </p:sp>
      <p:sp>
        <p:nvSpPr>
          <p:cNvPr id="575" name="Text 42"/>
          <p:cNvSpPr txBox="1"/>
          <p:nvPr/>
        </p:nvSpPr>
        <p:spPr>
          <a:xfrm>
            <a:off x="4994453" y="4599432"/>
            <a:ext cx="2190902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Leaders vary by mineral type; non-China premium emerging</a:t>
            </a:r>
          </a:p>
        </p:txBody>
      </p:sp>
      <p:sp>
        <p:nvSpPr>
          <p:cNvPr id="576" name="Shape 43"/>
          <p:cNvSpPr/>
          <p:nvPr/>
        </p:nvSpPr>
        <p:spPr>
          <a:xfrm>
            <a:off x="4994453" y="5105400"/>
            <a:ext cx="2190902" cy="0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77" name="Text 44"/>
          <p:cNvSpPr txBox="1"/>
          <p:nvPr/>
        </p:nvSpPr>
        <p:spPr>
          <a:xfrm>
            <a:off x="4994453" y="5197348"/>
            <a:ext cx="21909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CAGR  '25–'30E</a:t>
            </a:r>
          </a:p>
        </p:txBody>
      </p:sp>
      <p:sp>
        <p:nvSpPr>
          <p:cNvPr id="578" name="Text 45"/>
          <p:cNvSpPr txBox="1"/>
          <p:nvPr/>
        </p:nvSpPr>
        <p:spPr>
          <a:xfrm>
            <a:off x="4994453" y="5352288"/>
            <a:ext cx="219090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28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+12%</a:t>
            </a:r>
          </a:p>
        </p:txBody>
      </p:sp>
      <p:sp>
        <p:nvSpPr>
          <p:cNvPr id="579" name="Text 46"/>
          <p:cNvSpPr txBox="1"/>
          <p:nvPr/>
        </p:nvSpPr>
        <p:spPr>
          <a:xfrm>
            <a:off x="7240219" y="2301239"/>
            <a:ext cx="219090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580" name="Text 47"/>
          <p:cNvSpPr txBox="1"/>
          <p:nvPr/>
        </p:nvSpPr>
        <p:spPr>
          <a:xfrm>
            <a:off x="7240219" y="2514599"/>
            <a:ext cx="2190903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17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Advanced</a:t>
            </a:r>
          </a:p>
          <a:p>
            <a:pPr>
              <a:defRPr sz="17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Materials</a:t>
            </a:r>
          </a:p>
        </p:txBody>
      </p:sp>
      <p:sp>
        <p:nvSpPr>
          <p:cNvPr id="581" name="Text 48"/>
          <p:cNvSpPr txBox="1"/>
          <p:nvPr/>
        </p:nvSpPr>
        <p:spPr>
          <a:xfrm>
            <a:off x="7240219" y="3356355"/>
            <a:ext cx="219090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INDIRECT OPPORTUNITY</a:t>
            </a:r>
          </a:p>
        </p:txBody>
      </p:sp>
      <p:sp>
        <p:nvSpPr>
          <p:cNvPr id="582" name="Shape 49"/>
          <p:cNvSpPr/>
          <p:nvPr/>
        </p:nvSpPr>
        <p:spPr>
          <a:xfrm>
            <a:off x="7240219" y="3520440"/>
            <a:ext cx="2190903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83" name="Text 50"/>
          <p:cNvSpPr txBox="1"/>
          <p:nvPr/>
        </p:nvSpPr>
        <p:spPr>
          <a:xfrm>
            <a:off x="7240219" y="3639819"/>
            <a:ext cx="219090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CONCENTRATION</a:t>
            </a:r>
          </a:p>
        </p:txBody>
      </p:sp>
      <p:sp>
        <p:nvSpPr>
          <p:cNvPr id="584" name="Text 51"/>
          <p:cNvSpPr txBox="1"/>
          <p:nvPr/>
        </p:nvSpPr>
        <p:spPr>
          <a:xfrm>
            <a:off x="7240219" y="3813047"/>
            <a:ext cx="2190903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Magnets,</a:t>
            </a:r>
          </a:p>
          <a:p>
            <a:pPr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alloys, cathodes</a:t>
            </a:r>
          </a:p>
        </p:txBody>
      </p:sp>
      <p:sp>
        <p:nvSpPr>
          <p:cNvPr id="585" name="Shape 52"/>
          <p:cNvSpPr/>
          <p:nvPr/>
        </p:nvSpPr>
        <p:spPr>
          <a:xfrm>
            <a:off x="7240219" y="4343400"/>
            <a:ext cx="2190903" cy="0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86" name="Text 53"/>
          <p:cNvSpPr txBox="1"/>
          <p:nvPr/>
        </p:nvSpPr>
        <p:spPr>
          <a:xfrm>
            <a:off x="7240219" y="4435348"/>
            <a:ext cx="219090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MARKET DYNAMICS</a:t>
            </a:r>
          </a:p>
        </p:txBody>
      </p:sp>
      <p:sp>
        <p:nvSpPr>
          <p:cNvPr id="587" name="Text 54"/>
          <p:cNvSpPr txBox="1"/>
          <p:nvPr/>
        </p:nvSpPr>
        <p:spPr>
          <a:xfrm>
            <a:off x="7240219" y="4599432"/>
            <a:ext cx="2190903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Fragmented downstream specialties</a:t>
            </a:r>
          </a:p>
        </p:txBody>
      </p:sp>
      <p:sp>
        <p:nvSpPr>
          <p:cNvPr id="588" name="Shape 55"/>
          <p:cNvSpPr/>
          <p:nvPr/>
        </p:nvSpPr>
        <p:spPr>
          <a:xfrm>
            <a:off x="7240219" y="5105400"/>
            <a:ext cx="2190903" cy="0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89" name="Text 56"/>
          <p:cNvSpPr txBox="1"/>
          <p:nvPr/>
        </p:nvSpPr>
        <p:spPr>
          <a:xfrm>
            <a:off x="7240219" y="5197348"/>
            <a:ext cx="219090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CAGR  '25–'30E</a:t>
            </a:r>
          </a:p>
        </p:txBody>
      </p:sp>
      <p:sp>
        <p:nvSpPr>
          <p:cNvPr id="590" name="Text 57"/>
          <p:cNvSpPr txBox="1"/>
          <p:nvPr/>
        </p:nvSpPr>
        <p:spPr>
          <a:xfrm>
            <a:off x="7240219" y="5352288"/>
            <a:ext cx="2190903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+6%</a:t>
            </a:r>
          </a:p>
        </p:txBody>
      </p:sp>
      <p:sp>
        <p:nvSpPr>
          <p:cNvPr id="591" name="Text 58"/>
          <p:cNvSpPr txBox="1"/>
          <p:nvPr/>
        </p:nvSpPr>
        <p:spPr>
          <a:xfrm>
            <a:off x="9485986" y="2301239"/>
            <a:ext cx="2190902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05</a:t>
            </a:r>
          </a:p>
        </p:txBody>
      </p:sp>
      <p:sp>
        <p:nvSpPr>
          <p:cNvPr id="592" name="Text 59"/>
          <p:cNvSpPr txBox="1"/>
          <p:nvPr/>
        </p:nvSpPr>
        <p:spPr>
          <a:xfrm>
            <a:off x="9485986" y="2514599"/>
            <a:ext cx="2190902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17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Recycling</a:t>
            </a:r>
          </a:p>
          <a:p>
            <a:pPr>
              <a:defRPr sz="17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&amp; Recovery</a:t>
            </a:r>
          </a:p>
        </p:txBody>
      </p:sp>
      <p:sp>
        <p:nvSpPr>
          <p:cNvPr id="593" name="Text 60"/>
          <p:cNvSpPr txBox="1"/>
          <p:nvPr/>
        </p:nvSpPr>
        <p:spPr>
          <a:xfrm>
            <a:off x="9485986" y="3356355"/>
            <a:ext cx="21909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INDIRECT OPPORTUNITY</a:t>
            </a:r>
          </a:p>
        </p:txBody>
      </p:sp>
      <p:sp>
        <p:nvSpPr>
          <p:cNvPr id="594" name="Shape 61"/>
          <p:cNvSpPr/>
          <p:nvPr/>
        </p:nvSpPr>
        <p:spPr>
          <a:xfrm>
            <a:off x="9485986" y="3520440"/>
            <a:ext cx="2190903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95" name="Text 62"/>
          <p:cNvSpPr txBox="1"/>
          <p:nvPr/>
        </p:nvSpPr>
        <p:spPr>
          <a:xfrm>
            <a:off x="9485986" y="3639819"/>
            <a:ext cx="21909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CONCENTRATION</a:t>
            </a:r>
          </a:p>
        </p:txBody>
      </p:sp>
      <p:sp>
        <p:nvSpPr>
          <p:cNvPr id="596" name="Text 63"/>
          <p:cNvSpPr txBox="1"/>
          <p:nvPr/>
        </p:nvSpPr>
        <p:spPr>
          <a:xfrm>
            <a:off x="9485986" y="3813047"/>
            <a:ext cx="2190902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Black mass,</a:t>
            </a:r>
          </a:p>
          <a:p>
            <a:pPr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scrap, e-waste</a:t>
            </a:r>
          </a:p>
        </p:txBody>
      </p:sp>
      <p:sp>
        <p:nvSpPr>
          <p:cNvPr id="597" name="Shape 64"/>
          <p:cNvSpPr/>
          <p:nvPr/>
        </p:nvSpPr>
        <p:spPr>
          <a:xfrm>
            <a:off x="9485986" y="4343400"/>
            <a:ext cx="2190903" cy="0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98" name="Text 65"/>
          <p:cNvSpPr txBox="1"/>
          <p:nvPr/>
        </p:nvSpPr>
        <p:spPr>
          <a:xfrm>
            <a:off x="9485986" y="4435348"/>
            <a:ext cx="21909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MARKET DYNAMICS</a:t>
            </a:r>
          </a:p>
        </p:txBody>
      </p:sp>
      <p:sp>
        <p:nvSpPr>
          <p:cNvPr id="599" name="Text 66"/>
          <p:cNvSpPr txBox="1"/>
          <p:nvPr/>
        </p:nvSpPr>
        <p:spPr>
          <a:xfrm>
            <a:off x="9485986" y="4599432"/>
            <a:ext cx="2190902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Emerging; circular value capture</a:t>
            </a:r>
          </a:p>
        </p:txBody>
      </p:sp>
      <p:sp>
        <p:nvSpPr>
          <p:cNvPr id="600" name="Shape 67"/>
          <p:cNvSpPr/>
          <p:nvPr/>
        </p:nvSpPr>
        <p:spPr>
          <a:xfrm>
            <a:off x="9485986" y="5105400"/>
            <a:ext cx="2190903" cy="0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01" name="Text 68"/>
          <p:cNvSpPr txBox="1"/>
          <p:nvPr/>
        </p:nvSpPr>
        <p:spPr>
          <a:xfrm>
            <a:off x="9485986" y="5197348"/>
            <a:ext cx="219090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CAGR  '25–'30E</a:t>
            </a:r>
          </a:p>
        </p:txBody>
      </p:sp>
      <p:sp>
        <p:nvSpPr>
          <p:cNvPr id="602" name="Text 69"/>
          <p:cNvSpPr txBox="1"/>
          <p:nvPr/>
        </p:nvSpPr>
        <p:spPr>
          <a:xfrm>
            <a:off x="9485986" y="5352288"/>
            <a:ext cx="2190902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+21%</a:t>
            </a:r>
          </a:p>
        </p:txBody>
      </p:sp>
      <p:sp>
        <p:nvSpPr>
          <p:cNvPr id="603" name="Shape 70"/>
          <p:cNvSpPr/>
          <p:nvPr/>
        </p:nvSpPr>
        <p:spPr>
          <a:xfrm>
            <a:off x="502919" y="5882640"/>
            <a:ext cx="11183114" cy="1"/>
          </a:xfrm>
          <a:prstGeom prst="line">
            <a:avLst/>
          </a:prstGeom>
          <a:ln>
            <a:solidFill>
              <a:srgbClr val="0A1F4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04" name="Text 71"/>
          <p:cNvSpPr txBox="1"/>
          <p:nvPr/>
        </p:nvSpPr>
        <p:spPr>
          <a:xfrm>
            <a:off x="502919" y="6011163"/>
            <a:ext cx="2743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8C6E3C"/>
                </a:solidFill>
              </a:defRPr>
            </a:lvl1pPr>
          </a:lstStyle>
          <a:p>
            <a:pPr/>
            <a:r>
              <a:t>FOCUS OF ASSESSMENT</a:t>
            </a:r>
          </a:p>
        </p:txBody>
      </p:sp>
      <p:sp>
        <p:nvSpPr>
          <p:cNvPr id="605" name="Text 72"/>
          <p:cNvSpPr txBox="1"/>
          <p:nvPr/>
        </p:nvSpPr>
        <p:spPr>
          <a:xfrm>
            <a:off x="3246120" y="5998463"/>
            <a:ext cx="8439913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Detailed in next page  →  copper, rare earths, cobalt, lithium</a:t>
            </a:r>
          </a:p>
        </p:txBody>
      </p:sp>
      <p:pic>
        <p:nvPicPr>
          <p:cNvPr id="60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84559" y="80995"/>
            <a:ext cx="762001" cy="4279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8F4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Shape 0"/>
          <p:cNvSpPr/>
          <p:nvPr/>
        </p:nvSpPr>
        <p:spPr>
          <a:xfrm>
            <a:off x="502919" y="485140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09" name="Text 1"/>
          <p:cNvSpPr txBox="1"/>
          <p:nvPr/>
        </p:nvSpPr>
        <p:spPr>
          <a:xfrm>
            <a:off x="502919" y="293623"/>
            <a:ext cx="7315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C.03  ·  CRITICAL MINERALS PROCESSING &amp; REFINING</a:t>
            </a:r>
          </a:p>
        </p:txBody>
      </p:sp>
      <p:sp>
        <p:nvSpPr>
          <p:cNvPr id="610" name="Shape 3"/>
          <p:cNvSpPr/>
          <p:nvPr/>
        </p:nvSpPr>
        <p:spPr>
          <a:xfrm>
            <a:off x="502919" y="6410959"/>
            <a:ext cx="11183114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11" name="Text 4"/>
          <p:cNvSpPr txBox="1"/>
          <p:nvPr/>
        </p:nvSpPr>
        <p:spPr>
          <a:xfrm>
            <a:off x="502919" y="6493764"/>
            <a:ext cx="54864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6B6B6B"/>
                </a:solidFill>
              </a:defRPr>
            </a:lvl1pPr>
          </a:lstStyle>
          <a:p>
            <a:pPr/>
            <a:r>
              <a:t>Industrial Megazone  ·  Strategic Opportunities</a:t>
            </a:r>
          </a:p>
        </p:txBody>
      </p:sp>
      <p:sp>
        <p:nvSpPr>
          <p:cNvPr id="612" name="Text 5"/>
          <p:cNvSpPr txBox="1"/>
          <p:nvPr/>
        </p:nvSpPr>
        <p:spPr>
          <a:xfrm>
            <a:off x="5989320" y="6493764"/>
            <a:ext cx="514807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i="1" sz="800">
                <a:solidFill>
                  <a:srgbClr val="6B6B6B"/>
                </a:solidFill>
              </a:defRPr>
            </a:lvl1pPr>
          </a:lstStyle>
          <a:p>
            <a:pPr/>
            <a:r>
              <a:t>Opportunity 03  ·  Critical Minerals</a:t>
            </a:r>
          </a:p>
        </p:txBody>
      </p:sp>
      <p:sp>
        <p:nvSpPr>
          <p:cNvPr id="613" name="Text 6"/>
          <p:cNvSpPr txBox="1"/>
          <p:nvPr/>
        </p:nvSpPr>
        <p:spPr>
          <a:xfrm>
            <a:off x="11137392" y="6471920"/>
            <a:ext cx="548641" cy="15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i="1" sz="11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13</a:t>
            </a:r>
          </a:p>
        </p:txBody>
      </p:sp>
      <p:sp>
        <p:nvSpPr>
          <p:cNvPr id="614" name="Text 7"/>
          <p:cNvSpPr txBox="1"/>
          <p:nvPr/>
        </p:nvSpPr>
        <p:spPr>
          <a:xfrm>
            <a:off x="502919" y="691387"/>
            <a:ext cx="1118311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800">
                <a:solidFill>
                  <a:srgbClr val="B89968"/>
                </a:solidFill>
              </a:defRPr>
            </a:lvl1pPr>
          </a:lstStyle>
          <a:p>
            <a:pPr/>
            <a:r>
              <a:t>OPPORTUNITY 03  ·  RECOMMENDED PORTFOLIO</a:t>
            </a:r>
          </a:p>
        </p:txBody>
      </p:sp>
      <p:sp>
        <p:nvSpPr>
          <p:cNvPr id="615" name="Text 8"/>
          <p:cNvSpPr txBox="1"/>
          <p:nvPr/>
        </p:nvSpPr>
        <p:spPr>
          <a:xfrm>
            <a:off x="502919" y="861059"/>
            <a:ext cx="11183113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2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Partnerships and equity investments unlock a long-term strategic</a:t>
            </a:r>
          </a:p>
          <a:p>
            <a:pPr>
              <a:defRPr sz="2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t>critical-minerals platform across four mineral pillars</a:t>
            </a:r>
          </a:p>
        </p:txBody>
      </p:sp>
      <p:sp>
        <p:nvSpPr>
          <p:cNvPr id="616" name="Shape 9"/>
          <p:cNvSpPr/>
          <p:nvPr/>
        </p:nvSpPr>
        <p:spPr>
          <a:xfrm>
            <a:off x="502919" y="1737360"/>
            <a:ext cx="1371602" cy="1"/>
          </a:xfrm>
          <a:prstGeom prst="line">
            <a:avLst/>
          </a:prstGeom>
          <a:ln w="1270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17" name="Text 10"/>
          <p:cNvSpPr txBox="1"/>
          <p:nvPr/>
        </p:nvSpPr>
        <p:spPr>
          <a:xfrm>
            <a:off x="502919" y="1828800"/>
            <a:ext cx="2740916" cy="52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3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Cu</a:t>
            </a:r>
          </a:p>
        </p:txBody>
      </p:sp>
      <p:sp>
        <p:nvSpPr>
          <p:cNvPr id="618" name="Text 11"/>
          <p:cNvSpPr txBox="1"/>
          <p:nvPr/>
        </p:nvSpPr>
        <p:spPr>
          <a:xfrm>
            <a:off x="502919" y="2367280"/>
            <a:ext cx="2740916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Copper</a:t>
            </a:r>
          </a:p>
        </p:txBody>
      </p:sp>
      <p:sp>
        <p:nvSpPr>
          <p:cNvPr id="619" name="Text 12"/>
          <p:cNvSpPr txBox="1"/>
          <p:nvPr/>
        </p:nvSpPr>
        <p:spPr>
          <a:xfrm>
            <a:off x="502919" y="2707132"/>
            <a:ext cx="2740916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9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Power Grids · EVs · · Construction · Datacenters</a:t>
            </a:r>
          </a:p>
        </p:txBody>
      </p:sp>
      <p:sp>
        <p:nvSpPr>
          <p:cNvPr id="620" name="Shape 13"/>
          <p:cNvSpPr/>
          <p:nvPr/>
        </p:nvSpPr>
        <p:spPr>
          <a:xfrm>
            <a:off x="502919" y="2944367"/>
            <a:ext cx="2740915" cy="1"/>
          </a:xfrm>
          <a:prstGeom prst="line">
            <a:avLst/>
          </a:prstGeom>
          <a:ln>
            <a:solidFill>
              <a:srgbClr val="0A1F4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21" name="Text 14"/>
          <p:cNvSpPr txBox="1"/>
          <p:nvPr/>
        </p:nvSpPr>
        <p:spPr>
          <a:xfrm>
            <a:off x="502919" y="3063747"/>
            <a:ext cx="150750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CHINA REFINING</a:t>
            </a:r>
          </a:p>
        </p:txBody>
      </p:sp>
      <p:sp>
        <p:nvSpPr>
          <p:cNvPr id="622" name="Text 15"/>
          <p:cNvSpPr txBox="1"/>
          <p:nvPr/>
        </p:nvSpPr>
        <p:spPr>
          <a:xfrm>
            <a:off x="502919" y="3236976"/>
            <a:ext cx="1507505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28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48%</a:t>
            </a:r>
          </a:p>
        </p:txBody>
      </p:sp>
      <p:sp>
        <p:nvSpPr>
          <p:cNvPr id="623" name="Text 16"/>
          <p:cNvSpPr txBox="1"/>
          <p:nvPr/>
        </p:nvSpPr>
        <p:spPr>
          <a:xfrm>
            <a:off x="2010423" y="3022758"/>
            <a:ext cx="1233411" cy="208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UAE CAPEX  ·  USD BN</a:t>
            </a:r>
          </a:p>
        </p:txBody>
      </p:sp>
      <p:sp>
        <p:nvSpPr>
          <p:cNvPr id="624" name="Text 17"/>
          <p:cNvSpPr txBox="1"/>
          <p:nvPr/>
        </p:nvSpPr>
        <p:spPr>
          <a:xfrm>
            <a:off x="2010423" y="3236976"/>
            <a:ext cx="1233411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1.0–1.8</a:t>
            </a:r>
          </a:p>
        </p:txBody>
      </p:sp>
      <p:sp>
        <p:nvSpPr>
          <p:cNvPr id="625" name="Text 18"/>
          <p:cNvSpPr txBox="1"/>
          <p:nvPr/>
        </p:nvSpPr>
        <p:spPr>
          <a:xfrm>
            <a:off x="2010423" y="3731260"/>
            <a:ext cx="123341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8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300–500 kt/yr</a:t>
            </a:r>
          </a:p>
        </p:txBody>
      </p:sp>
      <p:sp>
        <p:nvSpPr>
          <p:cNvPr id="626" name="Shape 19"/>
          <p:cNvSpPr/>
          <p:nvPr/>
        </p:nvSpPr>
        <p:spPr>
          <a:xfrm>
            <a:off x="502919" y="3950208"/>
            <a:ext cx="2740915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27" name="Text 20"/>
          <p:cNvSpPr txBox="1"/>
          <p:nvPr/>
        </p:nvSpPr>
        <p:spPr>
          <a:xfrm>
            <a:off x="502919" y="4069587"/>
            <a:ext cx="2740916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5C7A4A"/>
                </a:solidFill>
              </a:defRPr>
            </a:lvl1pPr>
          </a:lstStyle>
          <a:p>
            <a:pPr/>
            <a:r>
              <a:t>PROS</a:t>
            </a:r>
          </a:p>
        </p:txBody>
      </p:sp>
      <p:sp>
        <p:nvSpPr>
          <p:cNvPr id="628" name="Text 21"/>
          <p:cNvSpPr txBox="1"/>
          <p:nvPr/>
        </p:nvSpPr>
        <p:spPr>
          <a:xfrm>
            <a:off x="502919" y="4242815"/>
            <a:ext cx="2740916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Largest market with structural deficit projected by 2035; strong AI/datacenter demand</a:t>
            </a:r>
          </a:p>
        </p:txBody>
      </p:sp>
      <p:sp>
        <p:nvSpPr>
          <p:cNvPr id="629" name="Shape 22"/>
          <p:cNvSpPr/>
          <p:nvPr/>
        </p:nvSpPr>
        <p:spPr>
          <a:xfrm>
            <a:off x="502919" y="4792471"/>
            <a:ext cx="2740915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30" name="Text 23"/>
          <p:cNvSpPr txBox="1"/>
          <p:nvPr/>
        </p:nvSpPr>
        <p:spPr>
          <a:xfrm>
            <a:off x="502919" y="4911851"/>
            <a:ext cx="2740916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8B3A2A"/>
                </a:solidFill>
              </a:defRPr>
            </a:lvl1pPr>
          </a:lstStyle>
          <a:p>
            <a:pPr/>
            <a:r>
              <a:t>CONS</a:t>
            </a:r>
          </a:p>
        </p:txBody>
      </p:sp>
      <p:sp>
        <p:nvSpPr>
          <p:cNvPr id="631" name="Text 24"/>
          <p:cNvSpPr txBox="1"/>
          <p:nvPr/>
        </p:nvSpPr>
        <p:spPr>
          <a:xfrm>
            <a:off x="502919" y="5085079"/>
            <a:ext cx="2740916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Cost-disadvantaged vs. DRC, China; negative refining margins 2025-26</a:t>
            </a:r>
          </a:p>
        </p:txBody>
      </p:sp>
      <p:sp>
        <p:nvSpPr>
          <p:cNvPr id="632" name="Shape 25"/>
          <p:cNvSpPr/>
          <p:nvPr/>
        </p:nvSpPr>
        <p:spPr>
          <a:xfrm>
            <a:off x="502919" y="5643879"/>
            <a:ext cx="2740915" cy="1"/>
          </a:xfrm>
          <a:prstGeom prst="line">
            <a:avLst/>
          </a:prstGeom>
          <a:ln w="1905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33" name="Text 26"/>
          <p:cNvSpPr txBox="1"/>
          <p:nvPr/>
        </p:nvSpPr>
        <p:spPr>
          <a:xfrm>
            <a:off x="502919" y="5744972"/>
            <a:ext cx="2740916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8C6E3C"/>
                </a:solidFill>
              </a:defRPr>
            </a:lvl1pPr>
          </a:lstStyle>
          <a:p>
            <a:pPr/>
            <a:r>
              <a:t>RECOMMENDED PATH</a:t>
            </a:r>
          </a:p>
        </p:txBody>
      </p:sp>
      <p:sp>
        <p:nvSpPr>
          <p:cNvPr id="634" name="Text 27"/>
          <p:cNvSpPr txBox="1"/>
          <p:nvPr/>
        </p:nvSpPr>
        <p:spPr>
          <a:xfrm>
            <a:off x="502919" y="5899911"/>
            <a:ext cx="2740916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Expand Partnerships for Regional Anchor Refinery</a:t>
            </a:r>
          </a:p>
        </p:txBody>
      </p:sp>
      <p:sp>
        <p:nvSpPr>
          <p:cNvPr id="635" name="Text 28"/>
          <p:cNvSpPr txBox="1"/>
          <p:nvPr/>
        </p:nvSpPr>
        <p:spPr>
          <a:xfrm>
            <a:off x="3316985" y="1828800"/>
            <a:ext cx="2740915" cy="52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3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REE</a:t>
            </a:r>
          </a:p>
        </p:txBody>
      </p:sp>
      <p:sp>
        <p:nvSpPr>
          <p:cNvPr id="636" name="Text 29"/>
          <p:cNvSpPr txBox="1"/>
          <p:nvPr/>
        </p:nvSpPr>
        <p:spPr>
          <a:xfrm>
            <a:off x="3316985" y="2367280"/>
            <a:ext cx="2740915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Rare Earths</a:t>
            </a:r>
          </a:p>
        </p:txBody>
      </p:sp>
      <p:sp>
        <p:nvSpPr>
          <p:cNvPr id="637" name="Text 30"/>
          <p:cNvSpPr txBox="1"/>
          <p:nvPr/>
        </p:nvSpPr>
        <p:spPr>
          <a:xfrm>
            <a:off x="3316985" y="2707132"/>
            <a:ext cx="274091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9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Magnets (EV, wind, defense) · Catalysts · Polishing</a:t>
            </a:r>
          </a:p>
        </p:txBody>
      </p:sp>
      <p:sp>
        <p:nvSpPr>
          <p:cNvPr id="638" name="Shape 31"/>
          <p:cNvSpPr/>
          <p:nvPr/>
        </p:nvSpPr>
        <p:spPr>
          <a:xfrm>
            <a:off x="3316985" y="2944367"/>
            <a:ext cx="2740915" cy="1"/>
          </a:xfrm>
          <a:prstGeom prst="line">
            <a:avLst/>
          </a:prstGeom>
          <a:ln>
            <a:solidFill>
              <a:srgbClr val="0A1F4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39" name="Text 32"/>
          <p:cNvSpPr txBox="1"/>
          <p:nvPr/>
        </p:nvSpPr>
        <p:spPr>
          <a:xfrm>
            <a:off x="3316985" y="3063747"/>
            <a:ext cx="1507504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CHINA REFINING</a:t>
            </a:r>
          </a:p>
        </p:txBody>
      </p:sp>
      <p:sp>
        <p:nvSpPr>
          <p:cNvPr id="640" name="Text 33"/>
          <p:cNvSpPr txBox="1"/>
          <p:nvPr/>
        </p:nvSpPr>
        <p:spPr>
          <a:xfrm>
            <a:off x="3316985" y="3236976"/>
            <a:ext cx="150750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28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90%</a:t>
            </a:r>
          </a:p>
        </p:txBody>
      </p:sp>
      <p:sp>
        <p:nvSpPr>
          <p:cNvPr id="641" name="Text 34"/>
          <p:cNvSpPr txBox="1"/>
          <p:nvPr/>
        </p:nvSpPr>
        <p:spPr>
          <a:xfrm>
            <a:off x="4824488" y="3022758"/>
            <a:ext cx="1233412" cy="208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UAE CAPEX  ·  USD BN</a:t>
            </a:r>
          </a:p>
        </p:txBody>
      </p:sp>
      <p:sp>
        <p:nvSpPr>
          <p:cNvPr id="642" name="Text 35"/>
          <p:cNvSpPr txBox="1"/>
          <p:nvPr/>
        </p:nvSpPr>
        <p:spPr>
          <a:xfrm>
            <a:off x="4824488" y="3236976"/>
            <a:ext cx="1233412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1.0–1.5</a:t>
            </a:r>
          </a:p>
        </p:txBody>
      </p:sp>
      <p:sp>
        <p:nvSpPr>
          <p:cNvPr id="643" name="Text 36"/>
          <p:cNvSpPr txBox="1"/>
          <p:nvPr/>
        </p:nvSpPr>
        <p:spPr>
          <a:xfrm>
            <a:off x="4824488" y="3731260"/>
            <a:ext cx="123341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8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5 NdPr · 15 REO</a:t>
            </a:r>
          </a:p>
        </p:txBody>
      </p:sp>
      <p:sp>
        <p:nvSpPr>
          <p:cNvPr id="644" name="Shape 37"/>
          <p:cNvSpPr/>
          <p:nvPr/>
        </p:nvSpPr>
        <p:spPr>
          <a:xfrm>
            <a:off x="3316985" y="3950208"/>
            <a:ext cx="2740915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45" name="Text 38"/>
          <p:cNvSpPr txBox="1"/>
          <p:nvPr/>
        </p:nvSpPr>
        <p:spPr>
          <a:xfrm>
            <a:off x="3316985" y="4069587"/>
            <a:ext cx="274091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5C7A4A"/>
                </a:solidFill>
              </a:defRPr>
            </a:lvl1pPr>
          </a:lstStyle>
          <a:p>
            <a:pPr/>
            <a:r>
              <a:t>PROS</a:t>
            </a:r>
          </a:p>
        </p:txBody>
      </p:sp>
      <p:sp>
        <p:nvSpPr>
          <p:cNvPr id="646" name="Text 39"/>
          <p:cNvSpPr txBox="1"/>
          <p:nvPr/>
        </p:nvSpPr>
        <p:spPr>
          <a:xfrm>
            <a:off x="3316985" y="4242815"/>
            <a:ext cx="2740915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Highest non-China premium of any critical mineral; fastest path to materiality</a:t>
            </a:r>
          </a:p>
        </p:txBody>
      </p:sp>
      <p:sp>
        <p:nvSpPr>
          <p:cNvPr id="647" name="Shape 40"/>
          <p:cNvSpPr/>
          <p:nvPr/>
        </p:nvSpPr>
        <p:spPr>
          <a:xfrm>
            <a:off x="3316985" y="4792471"/>
            <a:ext cx="2740915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48" name="Text 41"/>
          <p:cNvSpPr txBox="1"/>
          <p:nvPr/>
        </p:nvSpPr>
        <p:spPr>
          <a:xfrm>
            <a:off x="3316985" y="4911851"/>
            <a:ext cx="274091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8B3A2A"/>
                </a:solidFill>
              </a:defRPr>
            </a:lvl1pPr>
          </a:lstStyle>
          <a:p>
            <a:pPr/>
            <a:r>
              <a:t>CONS</a:t>
            </a:r>
          </a:p>
        </p:txBody>
      </p:sp>
      <p:sp>
        <p:nvSpPr>
          <p:cNvPr id="649" name="Text 42"/>
          <p:cNvSpPr txBox="1"/>
          <p:nvPr/>
        </p:nvSpPr>
        <p:spPr>
          <a:xfrm>
            <a:off x="3316985" y="5085079"/>
            <a:ext cx="2740915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Complex multi-stage separation; CAPEX overrun history; China retaliation tools</a:t>
            </a:r>
          </a:p>
        </p:txBody>
      </p:sp>
      <p:sp>
        <p:nvSpPr>
          <p:cNvPr id="650" name="Shape 43"/>
          <p:cNvSpPr/>
          <p:nvPr/>
        </p:nvSpPr>
        <p:spPr>
          <a:xfrm>
            <a:off x="3316985" y="5643879"/>
            <a:ext cx="2740915" cy="1"/>
          </a:xfrm>
          <a:prstGeom prst="line">
            <a:avLst/>
          </a:prstGeom>
          <a:ln w="1905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51" name="Text 44"/>
          <p:cNvSpPr txBox="1"/>
          <p:nvPr/>
        </p:nvSpPr>
        <p:spPr>
          <a:xfrm>
            <a:off x="3316985" y="5744972"/>
            <a:ext cx="274091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8C6E3C"/>
                </a:solidFill>
              </a:defRPr>
            </a:lvl1pPr>
          </a:lstStyle>
          <a:p>
            <a:pPr/>
            <a:r>
              <a:t>RECOMMENDED PATH</a:t>
            </a:r>
          </a:p>
        </p:txBody>
      </p:sp>
      <p:sp>
        <p:nvSpPr>
          <p:cNvPr id="652" name="Text 45"/>
          <p:cNvSpPr txBox="1"/>
          <p:nvPr/>
        </p:nvSpPr>
        <p:spPr>
          <a:xfrm>
            <a:off x="3316985" y="5899911"/>
            <a:ext cx="2740915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Capture Premium via Equity First, Then Refinery</a:t>
            </a:r>
          </a:p>
        </p:txBody>
      </p:sp>
      <p:sp>
        <p:nvSpPr>
          <p:cNvPr id="653" name="Text 46"/>
          <p:cNvSpPr txBox="1"/>
          <p:nvPr/>
        </p:nvSpPr>
        <p:spPr>
          <a:xfrm>
            <a:off x="6131052" y="1828800"/>
            <a:ext cx="2740915" cy="52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3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Co</a:t>
            </a:r>
          </a:p>
        </p:txBody>
      </p:sp>
      <p:sp>
        <p:nvSpPr>
          <p:cNvPr id="654" name="Text 47"/>
          <p:cNvSpPr txBox="1"/>
          <p:nvPr/>
        </p:nvSpPr>
        <p:spPr>
          <a:xfrm>
            <a:off x="6131052" y="2367280"/>
            <a:ext cx="2740915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Cobalt</a:t>
            </a:r>
          </a:p>
        </p:txBody>
      </p:sp>
      <p:sp>
        <p:nvSpPr>
          <p:cNvPr id="655" name="Text 48"/>
          <p:cNvSpPr txBox="1"/>
          <p:nvPr/>
        </p:nvSpPr>
        <p:spPr>
          <a:xfrm>
            <a:off x="6131052" y="2707132"/>
            <a:ext cx="274091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9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NMC Cathodes · · Superalloys · Magnets</a:t>
            </a:r>
          </a:p>
        </p:txBody>
      </p:sp>
      <p:sp>
        <p:nvSpPr>
          <p:cNvPr id="656" name="Shape 49"/>
          <p:cNvSpPr/>
          <p:nvPr/>
        </p:nvSpPr>
        <p:spPr>
          <a:xfrm>
            <a:off x="6131052" y="2944367"/>
            <a:ext cx="2740915" cy="1"/>
          </a:xfrm>
          <a:prstGeom prst="line">
            <a:avLst/>
          </a:prstGeom>
          <a:ln>
            <a:solidFill>
              <a:srgbClr val="0A1F4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57" name="Text 50"/>
          <p:cNvSpPr txBox="1"/>
          <p:nvPr/>
        </p:nvSpPr>
        <p:spPr>
          <a:xfrm>
            <a:off x="6131052" y="3063747"/>
            <a:ext cx="1507504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CHINA REFINING</a:t>
            </a:r>
          </a:p>
        </p:txBody>
      </p:sp>
      <p:sp>
        <p:nvSpPr>
          <p:cNvPr id="658" name="Text 51"/>
          <p:cNvSpPr txBox="1"/>
          <p:nvPr/>
        </p:nvSpPr>
        <p:spPr>
          <a:xfrm>
            <a:off x="6131052" y="3236976"/>
            <a:ext cx="150750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28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79%</a:t>
            </a:r>
          </a:p>
        </p:txBody>
      </p:sp>
      <p:sp>
        <p:nvSpPr>
          <p:cNvPr id="659" name="Text 52"/>
          <p:cNvSpPr txBox="1"/>
          <p:nvPr/>
        </p:nvSpPr>
        <p:spPr>
          <a:xfrm>
            <a:off x="7638554" y="3022758"/>
            <a:ext cx="1233412" cy="208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UAE CAPEX  ·  USD BN</a:t>
            </a:r>
          </a:p>
        </p:txBody>
      </p:sp>
      <p:sp>
        <p:nvSpPr>
          <p:cNvPr id="660" name="Text 53"/>
          <p:cNvSpPr txBox="1"/>
          <p:nvPr/>
        </p:nvSpPr>
        <p:spPr>
          <a:xfrm>
            <a:off x="7638554" y="3236976"/>
            <a:ext cx="1233412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0.2–0.5</a:t>
            </a:r>
          </a:p>
        </p:txBody>
      </p:sp>
      <p:sp>
        <p:nvSpPr>
          <p:cNvPr id="661" name="Text 54"/>
          <p:cNvSpPr txBox="1"/>
          <p:nvPr/>
        </p:nvSpPr>
        <p:spPr>
          <a:xfrm>
            <a:off x="7638554" y="3731260"/>
            <a:ext cx="123341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8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10 kt/yr</a:t>
            </a:r>
          </a:p>
        </p:txBody>
      </p:sp>
      <p:sp>
        <p:nvSpPr>
          <p:cNvPr id="662" name="Shape 55"/>
          <p:cNvSpPr/>
          <p:nvPr/>
        </p:nvSpPr>
        <p:spPr>
          <a:xfrm>
            <a:off x="6131052" y="3950208"/>
            <a:ext cx="2740915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63" name="Text 56"/>
          <p:cNvSpPr txBox="1"/>
          <p:nvPr/>
        </p:nvSpPr>
        <p:spPr>
          <a:xfrm>
            <a:off x="6131052" y="4069587"/>
            <a:ext cx="274091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5C7A4A"/>
                </a:solidFill>
              </a:defRPr>
            </a:lvl1pPr>
          </a:lstStyle>
          <a:p>
            <a:pPr/>
            <a:r>
              <a:t>PROS</a:t>
            </a:r>
          </a:p>
        </p:txBody>
      </p:sp>
      <p:sp>
        <p:nvSpPr>
          <p:cNvPr id="664" name="Text 57"/>
          <p:cNvSpPr txBox="1"/>
          <p:nvPr/>
        </p:nvSpPr>
        <p:spPr>
          <a:xfrm>
            <a:off x="6131052" y="4242815"/>
            <a:ext cx="2740915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Capital-efficient with multi-application optionality; growing black-mass demand</a:t>
            </a:r>
          </a:p>
        </p:txBody>
      </p:sp>
      <p:sp>
        <p:nvSpPr>
          <p:cNvPr id="665" name="Shape 58"/>
          <p:cNvSpPr/>
          <p:nvPr/>
        </p:nvSpPr>
        <p:spPr>
          <a:xfrm>
            <a:off x="6131052" y="4792471"/>
            <a:ext cx="2740915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66" name="Text 59"/>
          <p:cNvSpPr txBox="1"/>
          <p:nvPr/>
        </p:nvSpPr>
        <p:spPr>
          <a:xfrm>
            <a:off x="6131052" y="4911851"/>
            <a:ext cx="274091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8B3A2A"/>
                </a:solidFill>
              </a:defRPr>
            </a:lvl1pPr>
          </a:lstStyle>
          <a:p>
            <a:pPr/>
            <a:r>
              <a:t>CONS</a:t>
            </a:r>
          </a:p>
        </p:txBody>
      </p:sp>
      <p:sp>
        <p:nvSpPr>
          <p:cNvPr id="667" name="Text 60"/>
          <p:cNvSpPr txBox="1"/>
          <p:nvPr/>
        </p:nvSpPr>
        <p:spPr>
          <a:xfrm>
            <a:off x="6131052" y="5085079"/>
            <a:ext cx="2740915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Extreme price volatility (-80% peak-to-trough 2022-24); DRC concentration risk</a:t>
            </a:r>
          </a:p>
        </p:txBody>
      </p:sp>
      <p:sp>
        <p:nvSpPr>
          <p:cNvPr id="668" name="Shape 61"/>
          <p:cNvSpPr/>
          <p:nvPr/>
        </p:nvSpPr>
        <p:spPr>
          <a:xfrm>
            <a:off x="6131052" y="5643879"/>
            <a:ext cx="2740915" cy="1"/>
          </a:xfrm>
          <a:prstGeom prst="line">
            <a:avLst/>
          </a:prstGeom>
          <a:ln w="1905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69" name="Text 62"/>
          <p:cNvSpPr txBox="1"/>
          <p:nvPr/>
        </p:nvSpPr>
        <p:spPr>
          <a:xfrm>
            <a:off x="6131052" y="5744972"/>
            <a:ext cx="274091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8C6E3C"/>
                </a:solidFill>
              </a:defRPr>
            </a:lvl1pPr>
          </a:lstStyle>
          <a:p>
            <a:pPr/>
            <a:r>
              <a:t>RECOMMENDED PATH</a:t>
            </a:r>
          </a:p>
        </p:txBody>
      </p:sp>
      <p:sp>
        <p:nvSpPr>
          <p:cNvPr id="670" name="Text 63"/>
          <p:cNvSpPr txBox="1"/>
          <p:nvPr/>
        </p:nvSpPr>
        <p:spPr>
          <a:xfrm>
            <a:off x="6131052" y="5899911"/>
            <a:ext cx="2740915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Build via Recycling and Equity</a:t>
            </a:r>
          </a:p>
        </p:txBody>
      </p:sp>
      <p:sp>
        <p:nvSpPr>
          <p:cNvPr id="671" name="Text 64"/>
          <p:cNvSpPr txBox="1"/>
          <p:nvPr/>
        </p:nvSpPr>
        <p:spPr>
          <a:xfrm>
            <a:off x="8945118" y="1828800"/>
            <a:ext cx="2740915" cy="520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36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Li</a:t>
            </a:r>
          </a:p>
        </p:txBody>
      </p:sp>
      <p:sp>
        <p:nvSpPr>
          <p:cNvPr id="672" name="Text 65"/>
          <p:cNvSpPr txBox="1"/>
          <p:nvPr/>
        </p:nvSpPr>
        <p:spPr>
          <a:xfrm>
            <a:off x="8945118" y="2367280"/>
            <a:ext cx="2740915" cy="20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B89968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Lithium</a:t>
            </a:r>
          </a:p>
        </p:txBody>
      </p:sp>
      <p:sp>
        <p:nvSpPr>
          <p:cNvPr id="673" name="Text 66"/>
          <p:cNvSpPr txBox="1"/>
          <p:nvPr/>
        </p:nvSpPr>
        <p:spPr>
          <a:xfrm>
            <a:off x="8945118" y="2707132"/>
            <a:ext cx="274091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9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LFP Carbonate · · NMC Hydroxide · Greases</a:t>
            </a:r>
          </a:p>
        </p:txBody>
      </p:sp>
      <p:sp>
        <p:nvSpPr>
          <p:cNvPr id="674" name="Shape 67"/>
          <p:cNvSpPr/>
          <p:nvPr/>
        </p:nvSpPr>
        <p:spPr>
          <a:xfrm>
            <a:off x="8945118" y="2944367"/>
            <a:ext cx="2740915" cy="1"/>
          </a:xfrm>
          <a:prstGeom prst="line">
            <a:avLst/>
          </a:prstGeom>
          <a:ln>
            <a:solidFill>
              <a:srgbClr val="0A1F4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75" name="Text 68"/>
          <p:cNvSpPr txBox="1"/>
          <p:nvPr/>
        </p:nvSpPr>
        <p:spPr>
          <a:xfrm>
            <a:off x="8945118" y="3063747"/>
            <a:ext cx="1507504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CHINA REFINING</a:t>
            </a:r>
          </a:p>
        </p:txBody>
      </p:sp>
      <p:sp>
        <p:nvSpPr>
          <p:cNvPr id="676" name="Text 69"/>
          <p:cNvSpPr txBox="1"/>
          <p:nvPr/>
        </p:nvSpPr>
        <p:spPr>
          <a:xfrm>
            <a:off x="8945118" y="3236976"/>
            <a:ext cx="1507504" cy="40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28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65%</a:t>
            </a:r>
          </a:p>
        </p:txBody>
      </p:sp>
      <p:sp>
        <p:nvSpPr>
          <p:cNvPr id="677" name="Text 70"/>
          <p:cNvSpPr txBox="1"/>
          <p:nvPr/>
        </p:nvSpPr>
        <p:spPr>
          <a:xfrm>
            <a:off x="10452620" y="3022758"/>
            <a:ext cx="1233412" cy="208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B89968"/>
                </a:solidFill>
              </a:defRPr>
            </a:lvl1pPr>
          </a:lstStyle>
          <a:p>
            <a:pPr/>
            <a:r>
              <a:t>UAE CAPEX  ·  USD BN</a:t>
            </a:r>
          </a:p>
        </p:txBody>
      </p:sp>
      <p:sp>
        <p:nvSpPr>
          <p:cNvPr id="678" name="Text 71"/>
          <p:cNvSpPr txBox="1"/>
          <p:nvPr/>
        </p:nvSpPr>
        <p:spPr>
          <a:xfrm>
            <a:off x="10452620" y="3236976"/>
            <a:ext cx="1233412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2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1.0–1.5</a:t>
            </a:r>
          </a:p>
        </p:txBody>
      </p:sp>
      <p:sp>
        <p:nvSpPr>
          <p:cNvPr id="679" name="Text 72"/>
          <p:cNvSpPr txBox="1"/>
          <p:nvPr/>
        </p:nvSpPr>
        <p:spPr>
          <a:xfrm>
            <a:off x="10452620" y="3731260"/>
            <a:ext cx="1233412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800">
                <a:solidFill>
                  <a:srgbClr val="6B6B6B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25 kt LCE</a:t>
            </a:r>
          </a:p>
        </p:txBody>
      </p:sp>
      <p:sp>
        <p:nvSpPr>
          <p:cNvPr id="680" name="Shape 73"/>
          <p:cNvSpPr/>
          <p:nvPr/>
        </p:nvSpPr>
        <p:spPr>
          <a:xfrm>
            <a:off x="8945118" y="3950208"/>
            <a:ext cx="2740915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81" name="Text 74"/>
          <p:cNvSpPr txBox="1"/>
          <p:nvPr/>
        </p:nvSpPr>
        <p:spPr>
          <a:xfrm>
            <a:off x="8945118" y="4069587"/>
            <a:ext cx="274091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5C7A4A"/>
                </a:solidFill>
              </a:defRPr>
            </a:lvl1pPr>
          </a:lstStyle>
          <a:p>
            <a:pPr/>
            <a:r>
              <a:t>PROS</a:t>
            </a:r>
          </a:p>
        </p:txBody>
      </p:sp>
      <p:sp>
        <p:nvSpPr>
          <p:cNvPr id="682" name="Text 75"/>
          <p:cNvSpPr txBox="1"/>
          <p:nvPr/>
        </p:nvSpPr>
        <p:spPr>
          <a:xfrm>
            <a:off x="8945118" y="4242815"/>
            <a:ext cx="2740915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Long-term EV and energy storage demand growth; downstream integration optionality</a:t>
            </a:r>
          </a:p>
        </p:txBody>
      </p:sp>
      <p:sp>
        <p:nvSpPr>
          <p:cNvPr id="683" name="Shape 76"/>
          <p:cNvSpPr/>
          <p:nvPr/>
        </p:nvSpPr>
        <p:spPr>
          <a:xfrm>
            <a:off x="8945118" y="4792471"/>
            <a:ext cx="2740915" cy="1"/>
          </a:xfrm>
          <a:prstGeom prst="line">
            <a:avLst/>
          </a:prstGeom>
          <a:ln w="6350">
            <a:solidFill>
              <a:srgbClr val="C8C0B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84" name="Text 77"/>
          <p:cNvSpPr txBox="1"/>
          <p:nvPr/>
        </p:nvSpPr>
        <p:spPr>
          <a:xfrm>
            <a:off x="8945118" y="4911851"/>
            <a:ext cx="274091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8B3A2A"/>
                </a:solidFill>
              </a:defRPr>
            </a:lvl1pPr>
          </a:lstStyle>
          <a:p>
            <a:pPr/>
            <a:r>
              <a:t>CONS</a:t>
            </a:r>
          </a:p>
        </p:txBody>
      </p:sp>
      <p:sp>
        <p:nvSpPr>
          <p:cNvPr id="685" name="Text 78"/>
          <p:cNvSpPr txBox="1"/>
          <p:nvPr/>
        </p:nvSpPr>
        <p:spPr>
          <a:xfrm>
            <a:off x="8945118" y="5085079"/>
            <a:ext cx="2740915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1A1A1A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Cost-disadvantaged vs. brine producers; established players face execution risks</a:t>
            </a:r>
          </a:p>
        </p:txBody>
      </p:sp>
      <p:sp>
        <p:nvSpPr>
          <p:cNvPr id="686" name="Shape 79"/>
          <p:cNvSpPr/>
          <p:nvPr/>
        </p:nvSpPr>
        <p:spPr>
          <a:xfrm>
            <a:off x="8945118" y="5643879"/>
            <a:ext cx="2740915" cy="1"/>
          </a:xfrm>
          <a:prstGeom prst="line">
            <a:avLst/>
          </a:prstGeom>
          <a:ln w="19050">
            <a:solidFill>
              <a:srgbClr val="B89968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87" name="Text 80"/>
          <p:cNvSpPr txBox="1"/>
          <p:nvPr/>
        </p:nvSpPr>
        <p:spPr>
          <a:xfrm>
            <a:off x="8945118" y="5744972"/>
            <a:ext cx="2740915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700">
                <a:solidFill>
                  <a:srgbClr val="8C6E3C"/>
                </a:solidFill>
              </a:defRPr>
            </a:lvl1pPr>
          </a:lstStyle>
          <a:p>
            <a:pPr/>
            <a:r>
              <a:t>RECOMMENDED PATH</a:t>
            </a:r>
          </a:p>
        </p:txBody>
      </p:sp>
      <p:sp>
        <p:nvSpPr>
          <p:cNvPr id="688" name="Text 81"/>
          <p:cNvSpPr txBox="1"/>
          <p:nvPr/>
        </p:nvSpPr>
        <p:spPr>
          <a:xfrm>
            <a:off x="8945118" y="5899911"/>
            <a:ext cx="2740915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000">
                <a:solidFill>
                  <a:srgbClr val="0A1F44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pPr/>
            <a:r>
              <a:t>Develop Partnerships, Defer FID Post-2027</a:t>
            </a:r>
          </a:p>
        </p:txBody>
      </p:sp>
      <p:pic>
        <p:nvPicPr>
          <p:cNvPr id="68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84559" y="80995"/>
            <a:ext cx="762001" cy="4279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