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xmlns=""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 embedTrueType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Albert Sans"/>
      <p:regular r:id="rId23"/>
    </p:embeddedFont>
    <p:embeddedFont>
      <p:font typeface="Montserrat"/>
      <p:regular r:id="rId24"/>
    </p:embeddedFont>
    <p:embeddedFont>
      <p:font typeface="Open Sans"/>
      <p:regular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xmlns="" Id="rId23" Type="http://schemas.openxmlformats.org/officeDocument/2006/relationships/font" Target="fonts/rId23.fntdata"/><Relationship xmlns="" Id="rId24" Type="http://schemas.openxmlformats.org/officeDocument/2006/relationships/font" Target="fonts/rId24.fntdata"/><Relationship xmlns="" Id="rId25" Type="http://schemas.openxmlformats.org/officeDocument/2006/relationships/font" Target="fonts/rId2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image" Target="../media/image-1-6.png"/><Relationship Id="rId7" Type="http://schemas.openxmlformats.org/officeDocument/2006/relationships/image" Target="../media/image-1-7.png"/><Relationship Id="rId8" Type="http://schemas.openxmlformats.org/officeDocument/2006/relationships/image" Target="../media/image-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image" Target="../media/image-2-6.png"/><Relationship Id="rId7" Type="http://schemas.openxmlformats.org/officeDocument/2006/relationships/image" Target="../media/image-2-7.png"/><Relationship Id="rId8" Type="http://schemas.openxmlformats.org/officeDocument/2006/relationships/image" Target="../media/image-2-8.png"/><Relationship Id="rId9" Type="http://schemas.openxmlformats.org/officeDocument/2006/relationships/image" Target="../media/image-2-9.png"/><Relationship Id="rId10" Type="http://schemas.openxmlformats.org/officeDocument/2006/relationships/image" Target="../media/image-2-10.png"/><Relationship Id="rId11" Type="http://schemas.openxmlformats.org/officeDocument/2006/relationships/image" Target="../media/image-2-11.png"/><Relationship Id="rId12" Type="http://schemas.openxmlformats.org/officeDocument/2006/relationships/image" Target="../media/image-2-12.png"/><Relationship Id="rId13" Type="http://schemas.openxmlformats.org/officeDocument/2006/relationships/image" Target="../media/image-2-13.png"/><Relationship Id="rId14" Type="http://schemas.openxmlformats.org/officeDocument/2006/relationships/image" Target="../media/image-2-14.png"/><Relationship Id="rId15" Type="http://schemas.openxmlformats.org/officeDocument/2006/relationships/image" Target="../media/image-2-15.png"/><Relationship Id="rId16" Type="http://schemas.openxmlformats.org/officeDocument/2006/relationships/image" Target="../media/image-2-16.png"/><Relationship Id="rId17" Type="http://schemas.openxmlformats.org/officeDocument/2006/relationships/image" Target="../media/image-2-17.png"/><Relationship Id="rId18" Type="http://schemas.openxmlformats.org/officeDocument/2006/relationships/image" Target="../media/image-2-18.png"/><Relationship Id="rId19" Type="http://schemas.openxmlformats.org/officeDocument/2006/relationships/image" Target="../media/image-2-19.png"/><Relationship Id="rId20" Type="http://schemas.openxmlformats.org/officeDocument/2006/relationships/slideLayout" Target="../slideLayouts/slideLayout1.xml"/><Relationship Id="rId21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image" Target="../media/image-13-12.png"/><Relationship Id="rId13" Type="http://schemas.openxmlformats.org/officeDocument/2006/relationships/image" Target="../media/image-13-13.png"/><Relationship Id="rId14" Type="http://schemas.openxmlformats.org/officeDocument/2006/relationships/image" Target="../media/image-13-14.png"/><Relationship Id="rId15" Type="http://schemas.openxmlformats.org/officeDocument/2006/relationships/image" Target="../media/image-13-15.png"/><Relationship Id="rId16" Type="http://schemas.openxmlformats.org/officeDocument/2006/relationships/image" Target="../media/image-13-16.png"/><Relationship Id="rId17" Type="http://schemas.openxmlformats.org/officeDocument/2006/relationships/image" Target="../media/image-13-17.png"/><Relationship Id="rId18" Type="http://schemas.openxmlformats.org/officeDocument/2006/relationships/image" Target="../media/image-13-18.png"/><Relationship Id="rId19" Type="http://schemas.openxmlformats.org/officeDocument/2006/relationships/image" Target="../media/image-13-19.png"/><Relationship Id="rId20" Type="http://schemas.openxmlformats.org/officeDocument/2006/relationships/image" Target="../media/image-13-20.png"/><Relationship Id="rId21" Type="http://schemas.openxmlformats.org/officeDocument/2006/relationships/image" Target="../media/image-13-21.png"/><Relationship Id="rId22" Type="http://schemas.openxmlformats.org/officeDocument/2006/relationships/image" Target="../media/image-13-22.png"/><Relationship Id="rId23" Type="http://schemas.openxmlformats.org/officeDocument/2006/relationships/image" Target="../media/image-13-23.png"/><Relationship Id="rId24" Type="http://schemas.openxmlformats.org/officeDocument/2006/relationships/image" Target="../media/image-13-24.png"/><Relationship Id="rId25" Type="http://schemas.openxmlformats.org/officeDocument/2006/relationships/image" Target="../media/image-13-25.png"/><Relationship Id="rId26" Type="http://schemas.openxmlformats.org/officeDocument/2006/relationships/image" Target="../media/image-13-26.png"/><Relationship Id="rId27" Type="http://schemas.openxmlformats.org/officeDocument/2006/relationships/image" Target="../media/image-13-27.png"/><Relationship Id="rId28" Type="http://schemas.openxmlformats.org/officeDocument/2006/relationships/image" Target="../media/image-13-28.png"/><Relationship Id="rId29" Type="http://schemas.openxmlformats.org/officeDocument/2006/relationships/image" Target="../media/image-13-29.png"/><Relationship Id="rId30" Type="http://schemas.openxmlformats.org/officeDocument/2006/relationships/image" Target="../media/image-13-30.png"/><Relationship Id="rId31" Type="http://schemas.openxmlformats.org/officeDocument/2006/relationships/slideLayout" Target="../slideLayouts/slideLayout1.xml"/><Relationship Id="rId3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8" Type="http://schemas.openxmlformats.org/officeDocument/2006/relationships/hyperlink" Target="https://optherium.com" TargetMode="External"/><Relationship Id="rId19" Type="http://schemas.openxmlformats.org/officeDocument/2006/relationships/hyperlink" Target="mailto:info@optherium.com" TargetMode="External"/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image" Target="../media/image-16-13.png"/><Relationship Id="rId14" Type="http://schemas.openxmlformats.org/officeDocument/2006/relationships/image" Target="../media/image-16-14.png"/><Relationship Id="rId15" Type="http://schemas.openxmlformats.org/officeDocument/2006/relationships/image" Target="../media/image-16-15.png"/><Relationship Id="rId16" Type="http://schemas.openxmlformats.org/officeDocument/2006/relationships/image" Target="../media/image-16-16.png"/><Relationship Id="rId17" Type="http://schemas.openxmlformats.org/officeDocument/2006/relationships/image" Target="../media/image-16-17.png"/><Relationship Id="rId20" Type="http://schemas.openxmlformats.org/officeDocument/2006/relationships/slideLayout" Target="../slideLayouts/slideLayout1.xml"/><Relationship Id="rId21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3952874" y="0"/>
            <a:ext cx="5191126" cy="40767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81000" y="285750"/>
            <a:ext cx="3381375" cy="1657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133"/>
              </a:lnSpc>
              <a:buNone/>
            </a:pPr>
            <a:r>
              <a:rPr lang="en-US" sz="3563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Ultimate  Pitch Deck  &amp; Charts Kit</a:t>
            </a:r>
            <a:endParaRPr lang="en-US" sz="3563" dirty="0"/>
          </a:p>
        </p:txBody>
      </p:sp>
      <p:sp>
        <p:nvSpPr>
          <p:cNvPr id="4" name="Shape 1"/>
          <p:cNvSpPr/>
          <p:nvPr/>
        </p:nvSpPr>
        <p:spPr>
          <a:xfrm>
            <a:off x="381000" y="3981450"/>
            <a:ext cx="1323975" cy="876300"/>
          </a:xfrm>
          <a:prstGeom prst="rect">
            <a:avLst/>
          </a:prstGeom>
          <a:noFill/>
          <a:ln/>
        </p:spPr>
      </p:sp>
      <p:sp>
        <p:nvSpPr>
          <p:cNvPr id="5" name="Shape 2"/>
          <p:cNvSpPr/>
          <p:nvPr/>
        </p:nvSpPr>
        <p:spPr>
          <a:xfrm rot="10800000">
            <a:off x="381000" y="3981450"/>
            <a:ext cx="238125" cy="180975"/>
          </a:xfrm>
          <a:prstGeom prst="roundRect">
            <a:avLst>
              <a:gd name="adj" fmla="val 20211"/>
            </a:avLst>
          </a:prstGeom>
          <a:noFill/>
          <a:ln w="7418">
            <a:solidFill>
              <a:srgbClr val="333333"/>
            </a:solidFill>
            <a:prstDash val="solid"/>
          </a:ln>
        </p:spPr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rcRect l="0" r="33511" t="0" b="266"/>
          <a:stretch/>
        </p:blipFill>
        <p:spPr>
          <a:xfrm>
            <a:off x="320751" y="3981447"/>
            <a:ext cx="238125" cy="180975"/>
          </a:xfrm>
          <a:prstGeom prst="rect">
            <a:avLst/>
          </a:prstGeom>
        </p:spPr>
      </p:pic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rcRect l="0" r="33511" t="0" b="266"/>
          <a:stretch/>
        </p:blipFill>
        <p:spPr>
          <a:xfrm>
            <a:off x="320751" y="3981447"/>
            <a:ext cx="238125" cy="180975"/>
          </a:xfrm>
          <a:prstGeom prst="rect">
            <a:avLst/>
          </a:prstGeom>
        </p:spPr>
      </p:pic>
      <p:pic>
        <p:nvPicPr>
          <p:cNvPr id="8" name="Image 3" descr="preencoded.png">    </p:cNvPr>
          <p:cNvPicPr>
            <a:picLocks noChangeAspect="1"/>
          </p:cNvPicPr>
          <p:nvPr/>
        </p:nvPicPr>
        <p:blipFill>
          <a:blip r:embed="rId4"/>
          <a:srcRect l="0" r="33511" t="0" b="266"/>
          <a:stretch/>
        </p:blipFill>
        <p:spPr>
          <a:xfrm>
            <a:off x="320751" y="3981447"/>
            <a:ext cx="238125" cy="180975"/>
          </a:xfrm>
          <a:prstGeom prst="rect">
            <a:avLst/>
          </a:prstGeom>
        </p:spPr>
      </p:pic>
      <p:pic>
        <p:nvPicPr>
          <p:cNvPr id="9" name="Image 4" descr="preencoded.png">    </p:cNvPr>
          <p:cNvPicPr>
            <a:picLocks noChangeAspect="1"/>
          </p:cNvPicPr>
          <p:nvPr/>
        </p:nvPicPr>
        <p:blipFill>
          <a:blip r:embed="rId5"/>
          <a:srcRect l="0" r="33511" t="0" b="266"/>
          <a:stretch/>
        </p:blipFill>
        <p:spPr>
          <a:xfrm>
            <a:off x="320751" y="3981447"/>
            <a:ext cx="238125" cy="180975"/>
          </a:xfrm>
          <a:prstGeom prst="rect">
            <a:avLst/>
          </a:prstGeom>
        </p:spPr>
      </p:pic>
      <p:sp>
        <p:nvSpPr>
          <p:cNvPr id="10" name="Text 3"/>
          <p:cNvSpPr/>
          <p:nvPr/>
        </p:nvSpPr>
        <p:spPr>
          <a:xfrm>
            <a:off x="381000" y="4276725"/>
            <a:ext cx="1323975" cy="58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0"/>
              </a:lnSpc>
              <a:buNone/>
            </a:pPr>
            <a:r>
              <a:rPr lang="en-US" sz="713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Aura Inc. </a:t>
            </a:r>
            <a:endParaRPr lang="en-US" sz="713" dirty="0"/>
          </a:p>
          <a:p>
            <a:pPr algn="l" indent="0" marL="0">
              <a:lnSpc>
                <a:spcPts val="1140"/>
              </a:lnSpc>
              <a:buNone/>
            </a:pPr>
            <a:r>
              <a:rPr lang="en-US" sz="713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Ground Floor 1-2 Craven Road, London, W7 2UA, UK</a:t>
            </a:r>
            <a:endParaRPr lang="en-US" sz="713" dirty="0"/>
          </a:p>
          <a:p>
            <a:pPr algn="l" indent="0" marL="0">
              <a:lnSpc>
                <a:spcPts val="1140"/>
              </a:lnSpc>
              <a:buNone/>
            </a:pPr>
            <a:r>
              <a:rPr lang="en-US" sz="713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www.aura.com</a:t>
            </a:r>
            <a:endParaRPr lang="en-US" sz="713" dirty="0"/>
          </a:p>
        </p:txBody>
      </p:sp>
      <p:sp>
        <p:nvSpPr>
          <p:cNvPr id="11" name="Shape 4"/>
          <p:cNvSpPr/>
          <p:nvPr/>
        </p:nvSpPr>
        <p:spPr>
          <a:xfrm>
            <a:off x="5543550" y="4381500"/>
            <a:ext cx="3219450" cy="476250"/>
          </a:xfrm>
          <a:prstGeom prst="rect">
            <a:avLst/>
          </a:prstGeom>
          <a:noFill/>
          <a:ln/>
        </p:spPr>
      </p:sp>
      <p:sp>
        <p:nvSpPr>
          <p:cNvPr id="12" name="Shape 5"/>
          <p:cNvSpPr/>
          <p:nvPr/>
        </p:nvSpPr>
        <p:spPr>
          <a:xfrm>
            <a:off x="5543550" y="4381500"/>
            <a:ext cx="1562100" cy="476250"/>
          </a:xfrm>
          <a:prstGeom prst="rect">
            <a:avLst/>
          </a:prstGeom>
          <a:noFill/>
          <a:ln/>
        </p:spPr>
      </p:sp>
      <p:pic>
        <p:nvPicPr>
          <p:cNvPr id="13" name="Image 5" descr="preencoded.png">    </p:cNvPr>
          <p:cNvPicPr>
            <a:picLocks noChangeAspect="1"/>
          </p:cNvPicPr>
          <p:nvPr/>
        </p:nvPicPr>
        <p:blipFill>
          <a:blip r:embed="rId6"/>
          <a:srcRect l="0" r="0" t="0" b="0"/>
          <a:stretch/>
        </p:blipFill>
        <p:spPr>
          <a:xfrm>
            <a:off x="5543550" y="4410075"/>
            <a:ext cx="419100" cy="419100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6076950" y="4381500"/>
            <a:ext cx="1028700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140"/>
              </a:lnSpc>
              <a:buNone/>
            </a:pPr>
            <a:r>
              <a:rPr lang="en-US" sz="713" b="1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101 Switzerland </a:t>
            </a:r>
            <a:pPr algn="l" indent="0" marL="0">
              <a:lnSpc>
                <a:spcPts val="1140"/>
              </a:lnSpc>
              <a:buNone/>
            </a:pPr>
            <a:r>
              <a:rPr lang="en-US" sz="713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 Fintech Companies</a:t>
            </a:r>
            <a:endParaRPr lang="en-US" sz="713" dirty="0"/>
          </a:p>
        </p:txBody>
      </p:sp>
      <p:sp>
        <p:nvSpPr>
          <p:cNvPr id="15" name="Shape 7"/>
          <p:cNvSpPr/>
          <p:nvPr/>
        </p:nvSpPr>
        <p:spPr>
          <a:xfrm>
            <a:off x="7391400" y="4381500"/>
            <a:ext cx="1371600" cy="476250"/>
          </a:xfrm>
          <a:prstGeom prst="rect">
            <a:avLst/>
          </a:prstGeom>
          <a:noFill/>
          <a:ln/>
        </p:spPr>
      </p:sp>
      <p:pic>
        <p:nvPicPr>
          <p:cNvPr id="16" name="Image 6" descr="preencoded.png">    </p:cNvPr>
          <p:cNvPicPr>
            <a:picLocks noChangeAspect="1"/>
          </p:cNvPicPr>
          <p:nvPr/>
        </p:nvPicPr>
        <p:blipFill>
          <a:blip r:embed="rId7"/>
          <a:srcRect l="0" r="0" t="0" b="0"/>
          <a:stretch/>
        </p:blipFill>
        <p:spPr>
          <a:xfrm>
            <a:off x="7391400" y="4410075"/>
            <a:ext cx="419100" cy="419100"/>
          </a:xfrm>
          <a:prstGeom prst="rect">
            <a:avLst/>
          </a:prstGeom>
        </p:spPr>
      </p:pic>
      <p:sp>
        <p:nvSpPr>
          <p:cNvPr id="17" name="Text 8"/>
          <p:cNvSpPr/>
          <p:nvPr/>
        </p:nvSpPr>
        <p:spPr>
          <a:xfrm>
            <a:off x="7924800" y="4381500"/>
            <a:ext cx="838200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140"/>
              </a:lnSpc>
              <a:buNone/>
            </a:pPr>
            <a:r>
              <a:rPr lang="en-US" sz="713" b="1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75 Best New York</a:t>
            </a:r>
            <a:pPr algn="l" indent="0" marL="0">
              <a:lnSpc>
                <a:spcPts val="1140"/>
              </a:lnSpc>
              <a:buNone/>
            </a:pPr>
            <a:r>
              <a:rPr lang="en-US" sz="713" b="1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 </a:t>
            </a:r>
            <a:pPr algn="l" indent="0" marL="0">
              <a:lnSpc>
                <a:spcPts val="1140"/>
              </a:lnSpc>
              <a:buNone/>
            </a:pPr>
            <a:r>
              <a:rPr lang="en-US" sz="713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Startups</a:t>
            </a:r>
            <a:endParaRPr lang="en-US" sz="713" dirty="0"/>
          </a:p>
        </p:txBody>
      </p:sp>
      <p:sp>
        <p:nvSpPr>
          <p:cNvPr id="18" name="Shape 9"/>
          <p:cNvSpPr/>
          <p:nvPr/>
        </p:nvSpPr>
        <p:spPr>
          <a:xfrm>
            <a:off x="4452938" y="0"/>
            <a:ext cx="4691063" cy="4248150"/>
          </a:xfrm>
          <a:prstGeom prst="rect">
            <a:avLst/>
          </a:prstGeom>
          <a:noFill/>
          <a:ln/>
        </p:spPr>
      </p:sp>
      <p:pic>
        <p:nvPicPr>
          <p:cNvPr id="19" name="Image 7" descr="preencoded.png">    </p:cNvPr>
          <p:cNvPicPr>
            <a:picLocks noChangeAspect="1"/>
          </p:cNvPicPr>
          <p:nvPr/>
        </p:nvPicPr>
        <p:blipFill>
          <a:blip r:embed="rId8"/>
          <a:srcRect l="0" r="21502" t="0" b="17914"/>
          <a:stretch/>
        </p:blipFill>
        <p:spPr>
          <a:xfrm>
            <a:off x="5219699" y="-488177"/>
            <a:ext cx="3929112" cy="42481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53463" y="4829175"/>
            <a:ext cx="109538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926"/>
              </a:lnSpc>
              <a:buNone/>
            </a:pPr>
            <a:r>
              <a:rPr lang="en-US" sz="641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02</a:t>
            </a:r>
            <a:endParaRPr lang="en-US" sz="641" dirty="0"/>
          </a:p>
        </p:txBody>
      </p:sp>
      <p:sp>
        <p:nvSpPr>
          <p:cNvPr id="3" name="Text 1"/>
          <p:cNvSpPr/>
          <p:nvPr/>
        </p:nvSpPr>
        <p:spPr>
          <a:xfrm>
            <a:off x="381000" y="4829175"/>
            <a:ext cx="733425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926"/>
              </a:lnSpc>
              <a:buNone/>
            </a:pPr>
            <a:r>
              <a:rPr lang="en-US" sz="641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Platform Overview</a:t>
            </a:r>
            <a:endParaRPr lang="en-US" sz="641" dirty="0"/>
          </a:p>
        </p:txBody>
      </p:sp>
      <p:sp>
        <p:nvSpPr>
          <p:cNvPr id="4" name="Text 2"/>
          <p:cNvSpPr/>
          <p:nvPr/>
        </p:nvSpPr>
        <p:spPr>
          <a:xfrm>
            <a:off x="381000" y="381000"/>
            <a:ext cx="1423988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23"/>
              </a:lnSpc>
              <a:buNone/>
            </a:pPr>
            <a:r>
              <a:rPr lang="en-US" sz="1995" b="1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The </a:t>
            </a:r>
            <a:pPr algn="l" indent="0" marL="0">
              <a:lnSpc>
                <a:spcPts val="2423"/>
              </a:lnSpc>
              <a:buNone/>
            </a:pPr>
            <a:r>
              <a:rPr lang="en-US" sz="1995" b="1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market</a:t>
            </a:r>
            <a:endParaRPr lang="en-US" sz="1995" dirty="0"/>
          </a:p>
        </p:txBody>
      </p:sp>
      <p:sp>
        <p:nvSpPr>
          <p:cNvPr id="5" name="Shape 3"/>
          <p:cNvSpPr/>
          <p:nvPr/>
        </p:nvSpPr>
        <p:spPr>
          <a:xfrm>
            <a:off x="6096000" y="981075"/>
            <a:ext cx="2667000" cy="2562225"/>
          </a:xfrm>
          <a:prstGeom prst="rect">
            <a:avLst/>
          </a:prstGeom>
          <a:noFill/>
          <a:ln/>
        </p:spPr>
      </p:sp>
      <p:sp>
        <p:nvSpPr>
          <p:cNvPr id="6" name="Shape 4"/>
          <p:cNvSpPr/>
          <p:nvPr/>
        </p:nvSpPr>
        <p:spPr>
          <a:xfrm>
            <a:off x="6096000" y="981075"/>
            <a:ext cx="2667000" cy="1095375"/>
          </a:xfrm>
          <a:prstGeom prst="rect">
            <a:avLst/>
          </a:prstGeom>
          <a:noFill/>
          <a:ln/>
        </p:spPr>
      </p:sp>
      <p:sp>
        <p:nvSpPr>
          <p:cNvPr id="7" name="Text 5"/>
          <p:cNvSpPr/>
          <p:nvPr/>
        </p:nvSpPr>
        <p:spPr>
          <a:xfrm>
            <a:off x="6096000" y="981075"/>
            <a:ext cx="26670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0"/>
              </a:lnSpc>
              <a:buNone/>
            </a:pPr>
            <a:r>
              <a:rPr lang="en-US" sz="855" b="1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The Opportunity</a:t>
            </a:r>
            <a:endParaRPr lang="en-US" sz="855" dirty="0"/>
          </a:p>
        </p:txBody>
      </p:sp>
      <p:sp>
        <p:nvSpPr>
          <p:cNvPr id="8" name="Text 6"/>
          <p:cNvSpPr/>
          <p:nvPr/>
        </p:nvSpPr>
        <p:spPr>
          <a:xfrm>
            <a:off x="6096000" y="1209675"/>
            <a:ext cx="2667000" cy="866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926"/>
              </a:lnSpc>
              <a:buNone/>
            </a:pPr>
            <a:r>
              <a:rPr lang="en-US" sz="641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Today’s users demand seamless, mobile-first experiences with a high degree of personalization. They expect financial services to be integrated directly into the platforms they use every day. This creates a unique window of opportunity for businesses: by embedding financial products, you can capture new revenue streams, create a much 'stickier' ecosystem, and dramatically increase customer lifetime value (LTV). </a:t>
            </a:r>
            <a:endParaRPr lang="en-US" sz="641" dirty="0"/>
          </a:p>
        </p:txBody>
      </p:sp>
      <p:sp>
        <p:nvSpPr>
          <p:cNvPr id="9" name="Shape 7"/>
          <p:cNvSpPr/>
          <p:nvPr/>
        </p:nvSpPr>
        <p:spPr>
          <a:xfrm>
            <a:off x="6096000" y="2266950"/>
            <a:ext cx="2667000" cy="1276350"/>
          </a:xfrm>
          <a:prstGeom prst="rect">
            <a:avLst/>
          </a:prstGeom>
          <a:noFill/>
          <a:ln/>
        </p:spPr>
      </p:sp>
      <p:sp>
        <p:nvSpPr>
          <p:cNvPr id="10" name="Shape 8"/>
          <p:cNvSpPr/>
          <p:nvPr/>
        </p:nvSpPr>
        <p:spPr>
          <a:xfrm>
            <a:off x="6096000" y="2266950"/>
            <a:ext cx="2667000" cy="476250"/>
          </a:xfrm>
          <a:prstGeom prst="rect">
            <a:avLst/>
          </a:prstGeom>
          <a:noFill/>
          <a:ln/>
        </p:spPr>
      </p:sp>
      <p:sp>
        <p:nvSpPr>
          <p:cNvPr id="11" name="Text 9"/>
          <p:cNvSpPr/>
          <p:nvPr/>
        </p:nvSpPr>
        <p:spPr>
          <a:xfrm>
            <a:off x="6096000" y="2266950"/>
            <a:ext cx="26670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0"/>
              </a:lnSpc>
              <a:buNone/>
            </a:pPr>
            <a:r>
              <a:rPr lang="en-US" sz="855" b="1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The Challenge</a:t>
            </a:r>
            <a:endParaRPr lang="en-US" sz="855" dirty="0"/>
          </a:p>
        </p:txBody>
      </p:sp>
      <p:sp>
        <p:nvSpPr>
          <p:cNvPr id="12" name="Text 10"/>
          <p:cNvSpPr/>
          <p:nvPr/>
        </p:nvSpPr>
        <p:spPr>
          <a:xfrm>
            <a:off x="6096000" y="2495550"/>
            <a:ext cx="2667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926"/>
              </a:lnSpc>
              <a:buNone/>
            </a:pPr>
            <a:r>
              <a:rPr lang="en-US" sz="641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The main challenges that businesses face once decided to create own branded Neobank include the following:</a:t>
            </a:r>
            <a:endParaRPr lang="en-US" sz="641" dirty="0"/>
          </a:p>
        </p:txBody>
      </p:sp>
      <p:sp>
        <p:nvSpPr>
          <p:cNvPr id="13" name="Shape 11"/>
          <p:cNvSpPr/>
          <p:nvPr/>
        </p:nvSpPr>
        <p:spPr>
          <a:xfrm>
            <a:off x="6096000" y="2857500"/>
            <a:ext cx="2667000" cy="685800"/>
          </a:xfrm>
          <a:prstGeom prst="rect">
            <a:avLst/>
          </a:prstGeom>
          <a:noFill/>
          <a:ln/>
        </p:spPr>
      </p:sp>
      <p:sp>
        <p:nvSpPr>
          <p:cNvPr id="14" name="Shape 12"/>
          <p:cNvSpPr/>
          <p:nvPr/>
        </p:nvSpPr>
        <p:spPr>
          <a:xfrm>
            <a:off x="6096000" y="2857500"/>
            <a:ext cx="2667000" cy="123825"/>
          </a:xfrm>
          <a:prstGeom prst="rect">
            <a:avLst/>
          </a:prstGeom>
          <a:noFill/>
          <a:ln/>
        </p:spPr>
      </p:sp>
      <p:pic>
        <p:nvPicPr>
          <p:cNvPr id="15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6096000" y="2862263"/>
            <a:ext cx="114300" cy="114300"/>
          </a:xfrm>
          <a:prstGeom prst="rect">
            <a:avLst/>
          </a:prstGeom>
        </p:spPr>
      </p:pic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6119631" y="2891091"/>
            <a:ext cx="57150" cy="62345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6276975" y="2857500"/>
            <a:ext cx="2486025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926"/>
              </a:lnSpc>
              <a:buNone/>
            </a:pPr>
            <a:r>
              <a:rPr lang="en-US" sz="641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Navigating complex licensing and regulatory requirements.</a:t>
            </a:r>
            <a:endParaRPr lang="en-US" sz="641" dirty="0"/>
          </a:p>
        </p:txBody>
      </p:sp>
      <p:sp>
        <p:nvSpPr>
          <p:cNvPr id="18" name="Shape 14"/>
          <p:cNvSpPr/>
          <p:nvPr/>
        </p:nvSpPr>
        <p:spPr>
          <a:xfrm>
            <a:off x="6096000" y="3057525"/>
            <a:ext cx="2667000" cy="123825"/>
          </a:xfrm>
          <a:prstGeom prst="rect">
            <a:avLst/>
          </a:prstGeom>
          <a:noFill/>
          <a:ln/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6096000" y="3062288"/>
            <a:ext cx="114300" cy="114300"/>
          </a:xfrm>
          <a:prstGeom prst="rect">
            <a:avLst/>
          </a:prstGeom>
        </p:spPr>
      </p:pic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4"/>
          <a:srcRect l="0" r="0" t="0" b="0"/>
          <a:stretch/>
        </p:blipFill>
        <p:spPr>
          <a:xfrm>
            <a:off x="6119631" y="3091116"/>
            <a:ext cx="57150" cy="62345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6272213" y="3057525"/>
            <a:ext cx="2490788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926"/>
              </a:lnSpc>
              <a:buNone/>
            </a:pPr>
            <a:r>
              <a:rPr lang="en-US" sz="641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Hiring and retaining specialized engineering teams.</a:t>
            </a:r>
            <a:endParaRPr lang="en-US" sz="641" dirty="0"/>
          </a:p>
        </p:txBody>
      </p:sp>
      <p:sp>
        <p:nvSpPr>
          <p:cNvPr id="22" name="Shape 16"/>
          <p:cNvSpPr/>
          <p:nvPr/>
        </p:nvSpPr>
        <p:spPr>
          <a:xfrm>
            <a:off x="6096000" y="3257550"/>
            <a:ext cx="2662238" cy="123825"/>
          </a:xfrm>
          <a:prstGeom prst="rect">
            <a:avLst/>
          </a:prstGeom>
          <a:noFill/>
          <a:ln/>
        </p:spPr>
      </p:sp>
      <p:pic>
        <p:nvPicPr>
          <p:cNvPr id="23" name="Image 4" descr="preencoded.png">    </p:cNvPr>
          <p:cNvPicPr>
            <a:picLocks noChangeAspect="1"/>
          </p:cNvPicPr>
          <p:nvPr/>
        </p:nvPicPr>
        <p:blipFill>
          <a:blip r:embed="rId5"/>
          <a:srcRect l="0" r="0" t="0" b="0"/>
          <a:stretch/>
        </p:blipFill>
        <p:spPr>
          <a:xfrm>
            <a:off x="6096000" y="3262313"/>
            <a:ext cx="114300" cy="114300"/>
          </a:xfrm>
          <a:prstGeom prst="rect">
            <a:avLst/>
          </a:prstGeom>
        </p:spPr>
      </p:pic>
      <p:pic>
        <p:nvPicPr>
          <p:cNvPr id="24" name="Image 5" descr="preencoded.png">    </p:cNvPr>
          <p:cNvPicPr>
            <a:picLocks noChangeAspect="1"/>
          </p:cNvPicPr>
          <p:nvPr/>
        </p:nvPicPr>
        <p:blipFill>
          <a:blip r:embed="rId6"/>
          <a:srcRect l="0" r="0" t="0" b="0"/>
          <a:stretch/>
        </p:blipFill>
        <p:spPr>
          <a:xfrm>
            <a:off x="6119631" y="3291141"/>
            <a:ext cx="57150" cy="62345"/>
          </a:xfrm>
          <a:prstGeom prst="rect">
            <a:avLst/>
          </a:prstGeom>
        </p:spPr>
      </p:pic>
      <p:sp>
        <p:nvSpPr>
          <p:cNvPr id="25" name="Text 17"/>
          <p:cNvSpPr/>
          <p:nvPr/>
        </p:nvSpPr>
        <p:spPr>
          <a:xfrm>
            <a:off x="6267450" y="3257550"/>
            <a:ext cx="2490788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926"/>
              </a:lnSpc>
              <a:buNone/>
            </a:pPr>
            <a:r>
              <a:rPr lang="en-US" sz="641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Building secure financial infrastructure from scratch.</a:t>
            </a:r>
            <a:endParaRPr lang="en-US" sz="641" dirty="0"/>
          </a:p>
        </p:txBody>
      </p:sp>
      <p:sp>
        <p:nvSpPr>
          <p:cNvPr id="26" name="Shape 18"/>
          <p:cNvSpPr/>
          <p:nvPr/>
        </p:nvSpPr>
        <p:spPr>
          <a:xfrm>
            <a:off x="6096000" y="3457575"/>
            <a:ext cx="2667000" cy="123825"/>
          </a:xfrm>
          <a:prstGeom prst="rect">
            <a:avLst/>
          </a:prstGeom>
          <a:noFill/>
          <a:ln/>
        </p:spPr>
      </p:sp>
      <p:pic>
        <p:nvPicPr>
          <p:cNvPr id="27" name="Image 6" descr="preencoded.png">    </p:cNvPr>
          <p:cNvPicPr>
            <a:picLocks noChangeAspect="1"/>
          </p:cNvPicPr>
          <p:nvPr/>
        </p:nvPicPr>
        <p:blipFill>
          <a:blip r:embed="rId7"/>
          <a:srcRect l="0" r="0" t="0" b="0"/>
          <a:stretch/>
        </p:blipFill>
        <p:spPr>
          <a:xfrm>
            <a:off x="6099987" y="3462338"/>
            <a:ext cx="114300" cy="114300"/>
          </a:xfrm>
          <a:prstGeom prst="rect">
            <a:avLst/>
          </a:prstGeom>
        </p:spPr>
      </p:pic>
      <p:pic>
        <p:nvPicPr>
          <p:cNvPr id="28" name="Image 7" descr="preencoded.png">    </p:cNvPr>
          <p:cNvPicPr>
            <a:picLocks noChangeAspect="1"/>
          </p:cNvPicPr>
          <p:nvPr/>
        </p:nvPicPr>
        <p:blipFill>
          <a:blip r:embed="rId8"/>
          <a:srcRect l="0" r="0" t="0" b="0"/>
          <a:stretch/>
        </p:blipFill>
        <p:spPr>
          <a:xfrm>
            <a:off x="6122650" y="3490359"/>
            <a:ext cx="59291" cy="64302"/>
          </a:xfrm>
          <a:prstGeom prst="rect">
            <a:avLst/>
          </a:prstGeom>
        </p:spPr>
      </p:pic>
      <p:sp>
        <p:nvSpPr>
          <p:cNvPr id="29" name="Text 19"/>
          <p:cNvSpPr/>
          <p:nvPr/>
        </p:nvSpPr>
        <p:spPr>
          <a:xfrm>
            <a:off x="6275423" y="3457575"/>
            <a:ext cx="2487577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926"/>
              </a:lnSpc>
              <a:buNone/>
            </a:pPr>
            <a:r>
              <a:rPr lang="en-US" sz="641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A slow go-to-market timeline that misses opportunities.</a:t>
            </a:r>
            <a:endParaRPr lang="en-US" sz="641" dirty="0"/>
          </a:p>
        </p:txBody>
      </p:sp>
      <p:sp>
        <p:nvSpPr>
          <p:cNvPr id="30" name="Shape 20"/>
          <p:cNvSpPr/>
          <p:nvPr/>
        </p:nvSpPr>
        <p:spPr>
          <a:xfrm>
            <a:off x="381000" y="1704975"/>
            <a:ext cx="4795838" cy="2042424"/>
          </a:xfrm>
          <a:prstGeom prst="rect">
            <a:avLst/>
          </a:prstGeom>
          <a:noFill/>
          <a:ln/>
        </p:spPr>
      </p:sp>
      <p:sp>
        <p:nvSpPr>
          <p:cNvPr id="31" name="Shape 21"/>
          <p:cNvSpPr/>
          <p:nvPr/>
        </p:nvSpPr>
        <p:spPr>
          <a:xfrm>
            <a:off x="381000" y="2581275"/>
            <a:ext cx="448204" cy="1166124"/>
          </a:xfrm>
          <a:prstGeom prst="rect">
            <a:avLst/>
          </a:prstGeom>
          <a:noFill/>
          <a:ln/>
        </p:spPr>
      </p:sp>
      <p:sp>
        <p:nvSpPr>
          <p:cNvPr id="32" name="Text 22"/>
          <p:cNvSpPr/>
          <p:nvPr/>
        </p:nvSpPr>
        <p:spPr>
          <a:xfrm>
            <a:off x="381000" y="2581275"/>
            <a:ext cx="448204" cy="874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926"/>
              </a:lnSpc>
              <a:buNone/>
            </a:pPr>
            <a:r>
              <a:rPr lang="en-US" sz="641" dirty="0">
                <a:solidFill>
                  <a:srgbClr val="D1D1D1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803.80</a:t>
            </a:r>
            <a:endParaRPr lang="en-US" sz="641" dirty="0"/>
          </a:p>
        </p:txBody>
      </p:sp>
      <p:pic>
        <p:nvPicPr>
          <p:cNvPr id="33" name="Image 8" descr="preencoded.png">    </p:cNvPr>
          <p:cNvPicPr>
            <a:picLocks noChangeAspect="1"/>
          </p:cNvPicPr>
          <p:nvPr/>
        </p:nvPicPr>
        <p:blipFill>
          <a:blip r:embed="rId9"/>
          <a:srcRect l="0" r="0" t="0" b="0"/>
          <a:stretch/>
        </p:blipFill>
        <p:spPr>
          <a:xfrm>
            <a:off x="381000" y="2763949"/>
            <a:ext cx="448204" cy="781050"/>
          </a:xfrm>
          <a:prstGeom prst="rect">
            <a:avLst/>
          </a:prstGeom>
        </p:spPr>
      </p:pic>
      <p:sp>
        <p:nvSpPr>
          <p:cNvPr id="34" name="Text 23"/>
          <p:cNvSpPr/>
          <p:nvPr/>
        </p:nvSpPr>
        <p:spPr>
          <a:xfrm>
            <a:off x="381000" y="3640249"/>
            <a:ext cx="448204" cy="107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926"/>
              </a:lnSpc>
              <a:buNone/>
            </a:pPr>
            <a:r>
              <a:rPr lang="en-US" sz="641" dirty="0">
                <a:solidFill>
                  <a:srgbClr val="8B8B8B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2018</a:t>
            </a:r>
            <a:endParaRPr lang="en-US" sz="641" dirty="0"/>
          </a:p>
        </p:txBody>
      </p:sp>
      <p:sp>
        <p:nvSpPr>
          <p:cNvPr id="35" name="Shape 24"/>
          <p:cNvSpPr/>
          <p:nvPr/>
        </p:nvSpPr>
        <p:spPr>
          <a:xfrm>
            <a:off x="924454" y="2505075"/>
            <a:ext cx="448204" cy="1242324"/>
          </a:xfrm>
          <a:prstGeom prst="rect">
            <a:avLst/>
          </a:prstGeom>
          <a:noFill/>
          <a:ln/>
        </p:spPr>
      </p:sp>
      <p:sp>
        <p:nvSpPr>
          <p:cNvPr id="36" name="Text 25"/>
          <p:cNvSpPr/>
          <p:nvPr/>
        </p:nvSpPr>
        <p:spPr>
          <a:xfrm>
            <a:off x="924454" y="2505075"/>
            <a:ext cx="448204" cy="874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926"/>
              </a:lnSpc>
              <a:buNone/>
            </a:pPr>
            <a:r>
              <a:rPr lang="en-US" sz="641" dirty="0">
                <a:solidFill>
                  <a:srgbClr val="D1D1D1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984.18</a:t>
            </a:r>
            <a:endParaRPr lang="en-US" sz="641" dirty="0"/>
          </a:p>
        </p:txBody>
      </p:sp>
      <p:pic>
        <p:nvPicPr>
          <p:cNvPr id="37" name="Image 9" descr="preencoded.png">    </p:cNvPr>
          <p:cNvPicPr>
            <a:picLocks noChangeAspect="1"/>
          </p:cNvPicPr>
          <p:nvPr/>
        </p:nvPicPr>
        <p:blipFill>
          <a:blip r:embed="rId10"/>
          <a:srcRect l="0" r="0" t="0" b="0"/>
          <a:stretch/>
        </p:blipFill>
        <p:spPr>
          <a:xfrm>
            <a:off x="924454" y="2687749"/>
            <a:ext cx="448204" cy="857250"/>
          </a:xfrm>
          <a:prstGeom prst="rect">
            <a:avLst/>
          </a:prstGeom>
        </p:spPr>
      </p:pic>
      <p:sp>
        <p:nvSpPr>
          <p:cNvPr id="38" name="Text 26"/>
          <p:cNvSpPr/>
          <p:nvPr/>
        </p:nvSpPr>
        <p:spPr>
          <a:xfrm>
            <a:off x="924454" y="3640249"/>
            <a:ext cx="448204" cy="107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926"/>
              </a:lnSpc>
              <a:buNone/>
            </a:pPr>
            <a:r>
              <a:rPr lang="en-US" sz="641" dirty="0">
                <a:solidFill>
                  <a:srgbClr val="8B8B8B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2019</a:t>
            </a:r>
            <a:endParaRPr lang="en-US" sz="641" dirty="0"/>
          </a:p>
        </p:txBody>
      </p:sp>
      <p:sp>
        <p:nvSpPr>
          <p:cNvPr id="39" name="Shape 27"/>
          <p:cNvSpPr/>
          <p:nvPr/>
        </p:nvSpPr>
        <p:spPr>
          <a:xfrm>
            <a:off x="1467908" y="2419350"/>
            <a:ext cx="448204" cy="1328049"/>
          </a:xfrm>
          <a:prstGeom prst="rect">
            <a:avLst/>
          </a:prstGeom>
          <a:noFill/>
          <a:ln/>
        </p:spPr>
      </p:sp>
      <p:sp>
        <p:nvSpPr>
          <p:cNvPr id="40" name="Text 28"/>
          <p:cNvSpPr/>
          <p:nvPr/>
        </p:nvSpPr>
        <p:spPr>
          <a:xfrm>
            <a:off x="1467908" y="2419350"/>
            <a:ext cx="448204" cy="874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926"/>
              </a:lnSpc>
              <a:buNone/>
            </a:pPr>
            <a:r>
              <a:rPr lang="en-US" sz="641" dirty="0">
                <a:solidFill>
                  <a:srgbClr val="D1D1D1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1,281.92</a:t>
            </a:r>
            <a:endParaRPr lang="en-US" sz="641" dirty="0"/>
          </a:p>
        </p:txBody>
      </p:sp>
      <p:pic>
        <p:nvPicPr>
          <p:cNvPr id="41" name="Image 10" descr="preencoded.png">    </p:cNvPr>
          <p:cNvPicPr>
            <a:picLocks noChangeAspect="1"/>
          </p:cNvPicPr>
          <p:nvPr/>
        </p:nvPicPr>
        <p:blipFill>
          <a:blip r:embed="rId11"/>
          <a:srcRect l="0" r="0" t="0" b="0"/>
          <a:stretch/>
        </p:blipFill>
        <p:spPr>
          <a:xfrm>
            <a:off x="1467908" y="2602024"/>
            <a:ext cx="448204" cy="942975"/>
          </a:xfrm>
          <a:prstGeom prst="rect">
            <a:avLst/>
          </a:prstGeom>
        </p:spPr>
      </p:pic>
      <p:sp>
        <p:nvSpPr>
          <p:cNvPr id="42" name="Text 29"/>
          <p:cNvSpPr/>
          <p:nvPr/>
        </p:nvSpPr>
        <p:spPr>
          <a:xfrm>
            <a:off x="1467908" y="3640249"/>
            <a:ext cx="448204" cy="107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926"/>
              </a:lnSpc>
              <a:buNone/>
            </a:pPr>
            <a:r>
              <a:rPr lang="en-US" sz="641" dirty="0">
                <a:solidFill>
                  <a:srgbClr val="8B8B8B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2020</a:t>
            </a:r>
            <a:endParaRPr lang="en-US" sz="641" dirty="0"/>
          </a:p>
        </p:txBody>
      </p:sp>
      <p:sp>
        <p:nvSpPr>
          <p:cNvPr id="43" name="Shape 30"/>
          <p:cNvSpPr/>
          <p:nvPr/>
        </p:nvSpPr>
        <p:spPr>
          <a:xfrm>
            <a:off x="2011362" y="2333625"/>
            <a:ext cx="448204" cy="1413774"/>
          </a:xfrm>
          <a:prstGeom prst="rect">
            <a:avLst/>
          </a:prstGeom>
          <a:noFill/>
          <a:ln/>
        </p:spPr>
      </p:sp>
      <p:sp>
        <p:nvSpPr>
          <p:cNvPr id="44" name="Text 31"/>
          <p:cNvSpPr/>
          <p:nvPr/>
        </p:nvSpPr>
        <p:spPr>
          <a:xfrm>
            <a:off x="2011362" y="2333625"/>
            <a:ext cx="448204" cy="874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926"/>
              </a:lnSpc>
              <a:buNone/>
            </a:pPr>
            <a:r>
              <a:rPr lang="en-US" sz="641" dirty="0">
                <a:solidFill>
                  <a:srgbClr val="D1D1D1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1,369.86</a:t>
            </a:r>
            <a:endParaRPr lang="en-US" sz="641" dirty="0"/>
          </a:p>
        </p:txBody>
      </p:sp>
      <p:pic>
        <p:nvPicPr>
          <p:cNvPr id="45" name="Image 11" descr="preencoded.png">    </p:cNvPr>
          <p:cNvPicPr>
            <a:picLocks noChangeAspect="1"/>
          </p:cNvPicPr>
          <p:nvPr/>
        </p:nvPicPr>
        <p:blipFill>
          <a:blip r:embed="rId12"/>
          <a:srcRect l="0" r="0" t="0" b="0"/>
          <a:stretch/>
        </p:blipFill>
        <p:spPr>
          <a:xfrm>
            <a:off x="2011362" y="2516299"/>
            <a:ext cx="448204" cy="1028700"/>
          </a:xfrm>
          <a:prstGeom prst="rect">
            <a:avLst/>
          </a:prstGeom>
        </p:spPr>
      </p:pic>
      <p:sp>
        <p:nvSpPr>
          <p:cNvPr id="46" name="Text 32"/>
          <p:cNvSpPr/>
          <p:nvPr/>
        </p:nvSpPr>
        <p:spPr>
          <a:xfrm>
            <a:off x="2011362" y="3640249"/>
            <a:ext cx="448204" cy="107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926"/>
              </a:lnSpc>
              <a:buNone/>
            </a:pPr>
            <a:r>
              <a:rPr lang="en-US" sz="641" dirty="0">
                <a:solidFill>
                  <a:srgbClr val="8B8B8B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2021</a:t>
            </a:r>
            <a:endParaRPr lang="en-US" sz="641" dirty="0"/>
          </a:p>
        </p:txBody>
      </p:sp>
      <p:sp>
        <p:nvSpPr>
          <p:cNvPr id="47" name="Shape 33"/>
          <p:cNvSpPr/>
          <p:nvPr/>
        </p:nvSpPr>
        <p:spPr>
          <a:xfrm>
            <a:off x="2554816" y="2219325"/>
            <a:ext cx="448204" cy="1528074"/>
          </a:xfrm>
          <a:prstGeom prst="rect">
            <a:avLst/>
          </a:prstGeom>
          <a:noFill/>
          <a:ln/>
        </p:spPr>
      </p:sp>
      <p:sp>
        <p:nvSpPr>
          <p:cNvPr id="48" name="Text 34"/>
          <p:cNvSpPr/>
          <p:nvPr/>
        </p:nvSpPr>
        <p:spPr>
          <a:xfrm>
            <a:off x="2554816" y="2219325"/>
            <a:ext cx="448204" cy="874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926"/>
              </a:lnSpc>
              <a:buNone/>
            </a:pPr>
            <a:r>
              <a:rPr lang="en-US" sz="641" dirty="0">
                <a:solidFill>
                  <a:srgbClr val="D1D1D1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1,476.84</a:t>
            </a:r>
            <a:endParaRPr lang="en-US" sz="641" dirty="0"/>
          </a:p>
        </p:txBody>
      </p:sp>
      <p:pic>
        <p:nvPicPr>
          <p:cNvPr id="49" name="Image 12" descr="preencoded.png">    </p:cNvPr>
          <p:cNvPicPr>
            <a:picLocks noChangeAspect="1"/>
          </p:cNvPicPr>
          <p:nvPr/>
        </p:nvPicPr>
        <p:blipFill>
          <a:blip r:embed="rId13"/>
          <a:srcRect l="0" r="0" t="0" b="0"/>
          <a:stretch/>
        </p:blipFill>
        <p:spPr>
          <a:xfrm>
            <a:off x="2554816" y="2401999"/>
            <a:ext cx="448204" cy="1143000"/>
          </a:xfrm>
          <a:prstGeom prst="rect">
            <a:avLst/>
          </a:prstGeom>
        </p:spPr>
      </p:pic>
      <p:sp>
        <p:nvSpPr>
          <p:cNvPr id="50" name="Text 35"/>
          <p:cNvSpPr/>
          <p:nvPr/>
        </p:nvSpPr>
        <p:spPr>
          <a:xfrm>
            <a:off x="2554816" y="3640249"/>
            <a:ext cx="448204" cy="107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926"/>
              </a:lnSpc>
              <a:buNone/>
            </a:pPr>
            <a:r>
              <a:rPr lang="en-US" sz="641" dirty="0">
                <a:solidFill>
                  <a:srgbClr val="8B8B8B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2022</a:t>
            </a:r>
            <a:endParaRPr lang="en-US" sz="641" dirty="0"/>
          </a:p>
        </p:txBody>
      </p:sp>
      <p:sp>
        <p:nvSpPr>
          <p:cNvPr id="51" name="Shape 36"/>
          <p:cNvSpPr/>
          <p:nvPr/>
        </p:nvSpPr>
        <p:spPr>
          <a:xfrm>
            <a:off x="3098271" y="2105025"/>
            <a:ext cx="448204" cy="1642374"/>
          </a:xfrm>
          <a:prstGeom prst="rect">
            <a:avLst/>
          </a:prstGeom>
          <a:noFill/>
          <a:ln/>
        </p:spPr>
      </p:sp>
      <p:sp>
        <p:nvSpPr>
          <p:cNvPr id="52" name="Text 37"/>
          <p:cNvSpPr/>
          <p:nvPr/>
        </p:nvSpPr>
        <p:spPr>
          <a:xfrm>
            <a:off x="3098271" y="2105025"/>
            <a:ext cx="448204" cy="874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926"/>
              </a:lnSpc>
              <a:buNone/>
            </a:pPr>
            <a:r>
              <a:rPr lang="en-US" sz="641" dirty="0">
                <a:solidFill>
                  <a:srgbClr val="D1D1D1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1,594.53</a:t>
            </a:r>
            <a:endParaRPr lang="en-US" sz="641" dirty="0"/>
          </a:p>
        </p:txBody>
      </p:sp>
      <p:pic>
        <p:nvPicPr>
          <p:cNvPr id="53" name="Image 13" descr="preencoded.png">    </p:cNvPr>
          <p:cNvPicPr>
            <a:picLocks noChangeAspect="1"/>
          </p:cNvPicPr>
          <p:nvPr/>
        </p:nvPicPr>
        <p:blipFill>
          <a:blip r:embed="rId14"/>
          <a:srcRect l="0" r="0" t="0" b="0"/>
          <a:stretch/>
        </p:blipFill>
        <p:spPr>
          <a:xfrm>
            <a:off x="3098271" y="2287699"/>
            <a:ext cx="448204" cy="1257300"/>
          </a:xfrm>
          <a:prstGeom prst="rect">
            <a:avLst/>
          </a:prstGeom>
        </p:spPr>
      </p:pic>
      <p:sp>
        <p:nvSpPr>
          <p:cNvPr id="54" name="Text 38"/>
          <p:cNvSpPr/>
          <p:nvPr/>
        </p:nvSpPr>
        <p:spPr>
          <a:xfrm>
            <a:off x="3098271" y="3640249"/>
            <a:ext cx="448204" cy="107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926"/>
              </a:lnSpc>
              <a:buNone/>
            </a:pPr>
            <a:r>
              <a:rPr lang="en-US" sz="641" dirty="0">
                <a:solidFill>
                  <a:srgbClr val="8B8B8B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2023</a:t>
            </a:r>
            <a:endParaRPr lang="en-US" sz="641" dirty="0"/>
          </a:p>
        </p:txBody>
      </p:sp>
      <p:sp>
        <p:nvSpPr>
          <p:cNvPr id="55" name="Shape 39"/>
          <p:cNvSpPr/>
          <p:nvPr/>
        </p:nvSpPr>
        <p:spPr>
          <a:xfrm>
            <a:off x="3641724" y="2000250"/>
            <a:ext cx="448204" cy="1747149"/>
          </a:xfrm>
          <a:prstGeom prst="rect">
            <a:avLst/>
          </a:prstGeom>
          <a:noFill/>
          <a:ln/>
        </p:spPr>
      </p:sp>
      <p:sp>
        <p:nvSpPr>
          <p:cNvPr id="56" name="Text 40"/>
          <p:cNvSpPr/>
          <p:nvPr/>
        </p:nvSpPr>
        <p:spPr>
          <a:xfrm>
            <a:off x="3641724" y="2000250"/>
            <a:ext cx="448204" cy="874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926"/>
              </a:lnSpc>
              <a:buNone/>
            </a:pPr>
            <a:r>
              <a:rPr lang="en-US" sz="641" dirty="0">
                <a:solidFill>
                  <a:srgbClr val="D1D1D1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1,623.98</a:t>
            </a:r>
            <a:endParaRPr lang="en-US" sz="641" dirty="0"/>
          </a:p>
        </p:txBody>
      </p:sp>
      <p:sp>
        <p:nvSpPr>
          <p:cNvPr id="57" name="Shape 41"/>
          <p:cNvSpPr/>
          <p:nvPr/>
        </p:nvSpPr>
        <p:spPr>
          <a:xfrm>
            <a:off x="3641724" y="2182924"/>
            <a:ext cx="448204" cy="1362075"/>
          </a:xfrm>
          <a:prstGeom prst="rect">
            <a:avLst/>
          </a:prstGeom>
          <a:noFill/>
          <a:ln/>
        </p:spPr>
      </p:sp>
      <p:pic>
        <p:nvPicPr>
          <p:cNvPr id="58" name="Image 14" descr="preencoded.png">    </p:cNvPr>
          <p:cNvPicPr>
            <a:picLocks noChangeAspect="1"/>
          </p:cNvPicPr>
          <p:nvPr/>
        </p:nvPicPr>
        <p:blipFill>
          <a:blip r:embed="rId15"/>
          <a:srcRect l="0" r="0" t="0" b="0"/>
          <a:stretch/>
        </p:blipFill>
        <p:spPr>
          <a:xfrm>
            <a:off x="3641724" y="2182924"/>
            <a:ext cx="448204" cy="1362075"/>
          </a:xfrm>
          <a:prstGeom prst="rect">
            <a:avLst/>
          </a:prstGeom>
        </p:spPr>
      </p:pic>
      <p:sp>
        <p:nvSpPr>
          <p:cNvPr id="59" name="Text 42"/>
          <p:cNvSpPr/>
          <p:nvPr/>
        </p:nvSpPr>
        <p:spPr>
          <a:xfrm>
            <a:off x="3641724" y="3640249"/>
            <a:ext cx="448204" cy="107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926"/>
              </a:lnSpc>
              <a:buNone/>
            </a:pPr>
            <a:r>
              <a:rPr lang="en-US" sz="641" dirty="0">
                <a:solidFill>
                  <a:srgbClr val="8B8B8B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2024</a:t>
            </a:r>
            <a:endParaRPr lang="en-US" sz="641" dirty="0"/>
          </a:p>
        </p:txBody>
      </p:sp>
      <p:sp>
        <p:nvSpPr>
          <p:cNvPr id="60" name="Shape 43"/>
          <p:cNvSpPr/>
          <p:nvPr/>
        </p:nvSpPr>
        <p:spPr>
          <a:xfrm>
            <a:off x="4185179" y="1847850"/>
            <a:ext cx="448204" cy="1899549"/>
          </a:xfrm>
          <a:prstGeom prst="rect">
            <a:avLst/>
          </a:prstGeom>
          <a:noFill/>
          <a:ln/>
        </p:spPr>
      </p:sp>
      <p:sp>
        <p:nvSpPr>
          <p:cNvPr id="61" name="Text 44"/>
          <p:cNvSpPr/>
          <p:nvPr/>
        </p:nvSpPr>
        <p:spPr>
          <a:xfrm>
            <a:off x="4185179" y="1847850"/>
            <a:ext cx="448204" cy="874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926"/>
              </a:lnSpc>
              <a:buNone/>
            </a:pPr>
            <a:r>
              <a:rPr lang="en-US" sz="641" dirty="0">
                <a:solidFill>
                  <a:srgbClr val="D1D1D1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1,766.38</a:t>
            </a:r>
            <a:endParaRPr lang="en-US" sz="641" dirty="0"/>
          </a:p>
        </p:txBody>
      </p:sp>
      <p:pic>
        <p:nvPicPr>
          <p:cNvPr id="62" name="Image 15" descr="preencoded.png">    </p:cNvPr>
          <p:cNvPicPr>
            <a:picLocks noChangeAspect="1"/>
          </p:cNvPicPr>
          <p:nvPr/>
        </p:nvPicPr>
        <p:blipFill>
          <a:blip r:embed="rId16"/>
          <a:srcRect l="0" r="0" t="0" b="0"/>
          <a:stretch/>
        </p:blipFill>
        <p:spPr>
          <a:xfrm>
            <a:off x="4185179" y="2030524"/>
            <a:ext cx="448204" cy="1514475"/>
          </a:xfrm>
          <a:prstGeom prst="rect">
            <a:avLst/>
          </a:prstGeom>
        </p:spPr>
      </p:pic>
      <p:sp>
        <p:nvSpPr>
          <p:cNvPr id="63" name="Text 45"/>
          <p:cNvSpPr/>
          <p:nvPr/>
        </p:nvSpPr>
        <p:spPr>
          <a:xfrm>
            <a:off x="4185179" y="3640249"/>
            <a:ext cx="448204" cy="107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926"/>
              </a:lnSpc>
              <a:buNone/>
            </a:pPr>
            <a:r>
              <a:rPr lang="en-US" sz="641" dirty="0">
                <a:solidFill>
                  <a:srgbClr val="8B8B8B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2025</a:t>
            </a:r>
            <a:endParaRPr lang="en-US" sz="641" dirty="0"/>
          </a:p>
        </p:txBody>
      </p:sp>
      <p:sp>
        <p:nvSpPr>
          <p:cNvPr id="64" name="Shape 46"/>
          <p:cNvSpPr/>
          <p:nvPr/>
        </p:nvSpPr>
        <p:spPr>
          <a:xfrm>
            <a:off x="4728632" y="1704975"/>
            <a:ext cx="448204" cy="2042424"/>
          </a:xfrm>
          <a:prstGeom prst="rect">
            <a:avLst/>
          </a:prstGeom>
          <a:noFill/>
          <a:ln/>
        </p:spPr>
      </p:sp>
      <p:sp>
        <p:nvSpPr>
          <p:cNvPr id="65" name="Text 47"/>
          <p:cNvSpPr/>
          <p:nvPr/>
        </p:nvSpPr>
        <p:spPr>
          <a:xfrm>
            <a:off x="4728632" y="1704975"/>
            <a:ext cx="448204" cy="874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926"/>
              </a:lnSpc>
              <a:buNone/>
            </a:pPr>
            <a:r>
              <a:rPr lang="en-US" sz="641" dirty="0">
                <a:solidFill>
                  <a:srgbClr val="D1D1D1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1,902.40</a:t>
            </a:r>
            <a:endParaRPr lang="en-US" sz="641" dirty="0"/>
          </a:p>
        </p:txBody>
      </p:sp>
      <p:pic>
        <p:nvPicPr>
          <p:cNvPr id="66" name="Image 16" descr="preencoded.png">    </p:cNvPr>
          <p:cNvPicPr>
            <a:picLocks noChangeAspect="1"/>
          </p:cNvPicPr>
          <p:nvPr/>
        </p:nvPicPr>
        <p:blipFill>
          <a:blip r:embed="rId17"/>
          <a:srcRect l="0" r="0" t="0" b="0"/>
          <a:stretch/>
        </p:blipFill>
        <p:spPr>
          <a:xfrm>
            <a:off x="4728632" y="1887649"/>
            <a:ext cx="448204" cy="1657350"/>
          </a:xfrm>
          <a:prstGeom prst="rect">
            <a:avLst/>
          </a:prstGeom>
        </p:spPr>
      </p:pic>
      <p:sp>
        <p:nvSpPr>
          <p:cNvPr id="67" name="Text 48"/>
          <p:cNvSpPr/>
          <p:nvPr/>
        </p:nvSpPr>
        <p:spPr>
          <a:xfrm>
            <a:off x="4728632" y="3640249"/>
            <a:ext cx="448204" cy="107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926"/>
              </a:lnSpc>
              <a:buNone/>
            </a:pPr>
            <a:r>
              <a:rPr lang="en-US" sz="641" dirty="0">
                <a:solidFill>
                  <a:srgbClr val="8B8B8B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2026</a:t>
            </a:r>
            <a:endParaRPr lang="en-US" sz="641" dirty="0"/>
          </a:p>
        </p:txBody>
      </p:sp>
      <p:sp>
        <p:nvSpPr>
          <p:cNvPr id="68" name="Shape 49"/>
          <p:cNvSpPr/>
          <p:nvPr/>
        </p:nvSpPr>
        <p:spPr>
          <a:xfrm>
            <a:off x="381000" y="952500"/>
            <a:ext cx="2662238" cy="600075"/>
          </a:xfrm>
          <a:prstGeom prst="rect">
            <a:avLst/>
          </a:prstGeom>
          <a:noFill/>
          <a:ln/>
        </p:spPr>
      </p:sp>
      <p:sp>
        <p:nvSpPr>
          <p:cNvPr id="69" name="Text 50"/>
          <p:cNvSpPr/>
          <p:nvPr/>
        </p:nvSpPr>
        <p:spPr>
          <a:xfrm>
            <a:off x="381000" y="952500"/>
            <a:ext cx="2662238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0"/>
              </a:lnSpc>
              <a:buNone/>
            </a:pPr>
            <a:r>
              <a:rPr lang="en-US" sz="855" b="1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Digital Banking Market Growth</a:t>
            </a:r>
            <a:endParaRPr lang="en-US" sz="855" dirty="0"/>
          </a:p>
        </p:txBody>
      </p:sp>
      <p:sp>
        <p:nvSpPr>
          <p:cNvPr id="70" name="Text 51"/>
          <p:cNvSpPr/>
          <p:nvPr/>
        </p:nvSpPr>
        <p:spPr>
          <a:xfrm>
            <a:off x="381000" y="1181100"/>
            <a:ext cx="2662238" cy="371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926"/>
              </a:lnSpc>
              <a:buNone/>
            </a:pPr>
            <a:r>
              <a:rPr lang="en-US" sz="641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We operate in a rapidly expanding market. The global digital banking sector is projected to grow at a 10% CAGR, surpassing $1.7 trillion by 2026. This creates a massive opportunity for innovation.</a:t>
            </a:r>
            <a:endParaRPr lang="en-US" sz="641" dirty="0"/>
          </a:p>
        </p:txBody>
      </p:sp>
      <p:sp>
        <p:nvSpPr>
          <p:cNvPr id="71" name="Shape 52"/>
          <p:cNvSpPr/>
          <p:nvPr/>
        </p:nvSpPr>
        <p:spPr>
          <a:xfrm>
            <a:off x="381000" y="4024313"/>
            <a:ext cx="1952625" cy="600075"/>
          </a:xfrm>
          <a:prstGeom prst="rect">
            <a:avLst/>
          </a:prstGeom>
          <a:noFill/>
          <a:ln/>
        </p:spPr>
      </p:sp>
      <p:sp>
        <p:nvSpPr>
          <p:cNvPr id="72" name="Text 53"/>
          <p:cNvSpPr/>
          <p:nvPr/>
        </p:nvSpPr>
        <p:spPr>
          <a:xfrm>
            <a:off x="381000" y="4024313"/>
            <a:ext cx="19526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0"/>
              </a:lnSpc>
              <a:buNone/>
            </a:pPr>
            <a:r>
              <a:rPr lang="en-US" sz="855" b="1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Users Growth</a:t>
            </a:r>
            <a:endParaRPr lang="en-US" sz="855" dirty="0"/>
          </a:p>
        </p:txBody>
      </p:sp>
      <p:sp>
        <p:nvSpPr>
          <p:cNvPr id="73" name="Text 54"/>
          <p:cNvSpPr/>
          <p:nvPr/>
        </p:nvSpPr>
        <p:spPr>
          <a:xfrm>
            <a:off x="381000" y="4252913"/>
            <a:ext cx="1952625" cy="371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926"/>
              </a:lnSpc>
              <a:buNone/>
            </a:pPr>
            <a:r>
              <a:rPr lang="en-US" sz="641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The user base for digital banking is exploding. By 2024, the number of users is set to exceed 3.6 billion—a 54% increase from 2020.</a:t>
            </a:r>
            <a:endParaRPr lang="en-US" sz="641" dirty="0"/>
          </a:p>
        </p:txBody>
      </p:sp>
      <p:sp>
        <p:nvSpPr>
          <p:cNvPr id="74" name="Shape 55"/>
          <p:cNvSpPr/>
          <p:nvPr/>
        </p:nvSpPr>
        <p:spPr>
          <a:xfrm>
            <a:off x="2538331" y="4024313"/>
            <a:ext cx="1291832" cy="609600"/>
          </a:xfrm>
          <a:prstGeom prst="rect">
            <a:avLst/>
          </a:prstGeom>
          <a:noFill/>
          <a:ln/>
        </p:spPr>
      </p:sp>
      <p:sp>
        <p:nvSpPr>
          <p:cNvPr id="75" name="Shape 56"/>
          <p:cNvSpPr/>
          <p:nvPr/>
        </p:nvSpPr>
        <p:spPr>
          <a:xfrm>
            <a:off x="2538331" y="4024313"/>
            <a:ext cx="773266" cy="276225"/>
          </a:xfrm>
          <a:prstGeom prst="rect">
            <a:avLst/>
          </a:prstGeom>
          <a:noFill/>
          <a:ln/>
        </p:spPr>
      </p:sp>
      <p:sp>
        <p:nvSpPr>
          <p:cNvPr id="76" name="Shape 57"/>
          <p:cNvSpPr/>
          <p:nvPr/>
        </p:nvSpPr>
        <p:spPr>
          <a:xfrm>
            <a:off x="2538331" y="4024313"/>
            <a:ext cx="548582" cy="123825"/>
          </a:xfrm>
          <a:prstGeom prst="rect">
            <a:avLst/>
          </a:prstGeom>
          <a:noFill/>
          <a:ln/>
        </p:spPr>
      </p:sp>
      <p:sp>
        <p:nvSpPr>
          <p:cNvPr id="77" name="Text 58"/>
          <p:cNvSpPr/>
          <p:nvPr/>
        </p:nvSpPr>
        <p:spPr>
          <a:xfrm>
            <a:off x="2538331" y="4024313"/>
            <a:ext cx="319088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926"/>
              </a:lnSpc>
              <a:buNone/>
            </a:pPr>
            <a:r>
              <a:rPr lang="en-US" sz="641" dirty="0">
                <a:solidFill>
                  <a:srgbClr val="8B8B8B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Users in</a:t>
            </a:r>
            <a:endParaRPr lang="en-US" sz="641" dirty="0"/>
          </a:p>
        </p:txBody>
      </p:sp>
      <p:sp>
        <p:nvSpPr>
          <p:cNvPr id="78" name="Text 59"/>
          <p:cNvSpPr/>
          <p:nvPr/>
        </p:nvSpPr>
        <p:spPr>
          <a:xfrm>
            <a:off x="2857419" y="4024313"/>
            <a:ext cx="229494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926"/>
              </a:lnSpc>
              <a:buNone/>
            </a:pPr>
            <a:r>
              <a:rPr lang="en-US" sz="641" dirty="0">
                <a:solidFill>
                  <a:srgbClr val="D1D1D1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 </a:t>
            </a:r>
            <a:pPr algn="l" indent="0" marL="0">
              <a:lnSpc>
                <a:spcPts val="926"/>
              </a:lnSpc>
              <a:buNone/>
            </a:pPr>
            <a:r>
              <a:rPr lang="en-US" sz="641" dirty="0">
                <a:solidFill>
                  <a:srgbClr val="D1D1D1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2019</a:t>
            </a:r>
            <a:endParaRPr lang="en-US" sz="641" dirty="0"/>
          </a:p>
        </p:txBody>
      </p:sp>
      <p:sp>
        <p:nvSpPr>
          <p:cNvPr id="79" name="Shape 60"/>
          <p:cNvSpPr/>
          <p:nvPr/>
        </p:nvSpPr>
        <p:spPr>
          <a:xfrm>
            <a:off x="2538331" y="4148137"/>
            <a:ext cx="773266" cy="152400"/>
          </a:xfrm>
          <a:prstGeom prst="rect">
            <a:avLst/>
          </a:prstGeom>
          <a:noFill/>
          <a:ln/>
        </p:spPr>
      </p:sp>
      <p:pic>
        <p:nvPicPr>
          <p:cNvPr id="80" name="Image 17" descr="preencoded.png">    </p:cNvPr>
          <p:cNvPicPr>
            <a:picLocks noChangeAspect="1"/>
          </p:cNvPicPr>
          <p:nvPr/>
        </p:nvPicPr>
        <p:blipFill>
          <a:blip r:embed="rId18"/>
          <a:srcRect l="0" r="0" t="0" b="0"/>
          <a:stretch/>
        </p:blipFill>
        <p:spPr>
          <a:xfrm>
            <a:off x="2538331" y="4195763"/>
            <a:ext cx="497041" cy="57150"/>
          </a:xfrm>
          <a:prstGeom prst="rect">
            <a:avLst/>
          </a:prstGeom>
        </p:spPr>
      </p:pic>
      <p:sp>
        <p:nvSpPr>
          <p:cNvPr id="81" name="Text 61"/>
          <p:cNvSpPr/>
          <p:nvPr/>
        </p:nvSpPr>
        <p:spPr>
          <a:xfrm>
            <a:off x="3092522" y="4148137"/>
            <a:ext cx="21907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140"/>
              </a:lnSpc>
              <a:buNone/>
            </a:pPr>
            <a:r>
              <a:rPr lang="en-US" sz="855" b="1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1.5B</a:t>
            </a:r>
            <a:endParaRPr lang="en-US" sz="855" dirty="0"/>
          </a:p>
        </p:txBody>
      </p:sp>
      <p:sp>
        <p:nvSpPr>
          <p:cNvPr id="82" name="Shape 62"/>
          <p:cNvSpPr/>
          <p:nvPr/>
        </p:nvSpPr>
        <p:spPr>
          <a:xfrm>
            <a:off x="2538331" y="4357688"/>
            <a:ext cx="1291832" cy="276225"/>
          </a:xfrm>
          <a:prstGeom prst="rect">
            <a:avLst/>
          </a:prstGeom>
          <a:noFill/>
          <a:ln/>
        </p:spPr>
      </p:sp>
      <p:sp>
        <p:nvSpPr>
          <p:cNvPr id="83" name="Shape 63"/>
          <p:cNvSpPr/>
          <p:nvPr/>
        </p:nvSpPr>
        <p:spPr>
          <a:xfrm>
            <a:off x="2538331" y="4357688"/>
            <a:ext cx="561975" cy="123825"/>
          </a:xfrm>
          <a:prstGeom prst="rect">
            <a:avLst/>
          </a:prstGeom>
          <a:noFill/>
          <a:ln/>
        </p:spPr>
      </p:sp>
      <p:sp>
        <p:nvSpPr>
          <p:cNvPr id="84" name="Text 64"/>
          <p:cNvSpPr/>
          <p:nvPr/>
        </p:nvSpPr>
        <p:spPr>
          <a:xfrm>
            <a:off x="2538331" y="4357688"/>
            <a:ext cx="319088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926"/>
              </a:lnSpc>
              <a:buNone/>
            </a:pPr>
            <a:r>
              <a:rPr lang="en-US" sz="641" dirty="0">
                <a:solidFill>
                  <a:srgbClr val="8B8B8B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Users in</a:t>
            </a:r>
            <a:endParaRPr lang="en-US" sz="641" dirty="0"/>
          </a:p>
        </p:txBody>
      </p:sp>
      <p:sp>
        <p:nvSpPr>
          <p:cNvPr id="85" name="Text 65"/>
          <p:cNvSpPr/>
          <p:nvPr/>
        </p:nvSpPr>
        <p:spPr>
          <a:xfrm>
            <a:off x="2862181" y="4357688"/>
            <a:ext cx="238125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926"/>
              </a:lnSpc>
              <a:buNone/>
            </a:pPr>
            <a:r>
              <a:rPr lang="en-US" sz="641" dirty="0">
                <a:solidFill>
                  <a:srgbClr val="D1D1D1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 </a:t>
            </a:r>
            <a:pPr algn="l" indent="0" marL="0">
              <a:lnSpc>
                <a:spcPts val="926"/>
              </a:lnSpc>
              <a:buNone/>
            </a:pPr>
            <a:r>
              <a:rPr lang="en-US" sz="641" dirty="0">
                <a:solidFill>
                  <a:srgbClr val="D1D1D1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2024</a:t>
            </a:r>
            <a:endParaRPr lang="en-US" sz="641" dirty="0"/>
          </a:p>
        </p:txBody>
      </p:sp>
      <p:sp>
        <p:nvSpPr>
          <p:cNvPr id="86" name="Shape 66"/>
          <p:cNvSpPr/>
          <p:nvPr/>
        </p:nvSpPr>
        <p:spPr>
          <a:xfrm>
            <a:off x="2538331" y="4481513"/>
            <a:ext cx="1291832" cy="152400"/>
          </a:xfrm>
          <a:prstGeom prst="rect">
            <a:avLst/>
          </a:prstGeom>
          <a:noFill/>
          <a:ln/>
        </p:spPr>
      </p:sp>
      <p:pic>
        <p:nvPicPr>
          <p:cNvPr id="87" name="Image 18" descr="preencoded.png">    </p:cNvPr>
          <p:cNvPicPr>
            <a:picLocks noChangeAspect="1"/>
          </p:cNvPicPr>
          <p:nvPr/>
        </p:nvPicPr>
        <p:blipFill>
          <a:blip r:embed="rId19"/>
          <a:srcRect l="0" r="0" t="0" b="0"/>
          <a:stretch/>
        </p:blipFill>
        <p:spPr>
          <a:xfrm>
            <a:off x="2538331" y="4529138"/>
            <a:ext cx="990600" cy="57150"/>
          </a:xfrm>
          <a:prstGeom prst="rect">
            <a:avLst/>
          </a:prstGeom>
        </p:spPr>
      </p:pic>
      <p:sp>
        <p:nvSpPr>
          <p:cNvPr id="88" name="Text 67"/>
          <p:cNvSpPr/>
          <p:nvPr/>
        </p:nvSpPr>
        <p:spPr>
          <a:xfrm>
            <a:off x="3586081" y="4481513"/>
            <a:ext cx="2476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140"/>
              </a:lnSpc>
              <a:buNone/>
            </a:pPr>
            <a:r>
              <a:rPr lang="en-US" sz="855" b="1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3.2B</a:t>
            </a:r>
            <a:endParaRPr lang="en-US" sz="855" dirty="0"/>
          </a:p>
        </p:txBody>
      </p:sp>
      <p:sp>
        <p:nvSpPr>
          <p:cNvPr id="89" name="Shape 68"/>
          <p:cNvSpPr/>
          <p:nvPr/>
        </p:nvSpPr>
        <p:spPr>
          <a:xfrm>
            <a:off x="4462463" y="1276350"/>
            <a:ext cx="728663" cy="276225"/>
          </a:xfrm>
          <a:prstGeom prst="rect">
            <a:avLst/>
          </a:prstGeom>
          <a:noFill/>
          <a:ln/>
        </p:spPr>
      </p:sp>
      <p:sp>
        <p:nvSpPr>
          <p:cNvPr id="90" name="Text 69"/>
          <p:cNvSpPr/>
          <p:nvPr/>
        </p:nvSpPr>
        <p:spPr>
          <a:xfrm>
            <a:off x="4462463" y="1276350"/>
            <a:ext cx="728663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926"/>
              </a:lnSpc>
              <a:buNone/>
            </a:pPr>
            <a:r>
              <a:rPr lang="en-US" sz="641" dirty="0">
                <a:solidFill>
                  <a:srgbClr val="D1D1D1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Values in $ billions</a:t>
            </a:r>
            <a:endParaRPr lang="en-US" sz="641" dirty="0"/>
          </a:p>
        </p:txBody>
      </p:sp>
      <p:sp>
        <p:nvSpPr>
          <p:cNvPr id="91" name="Text 70"/>
          <p:cNvSpPr/>
          <p:nvPr/>
        </p:nvSpPr>
        <p:spPr>
          <a:xfrm>
            <a:off x="4462463" y="1400175"/>
            <a:ext cx="5715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0"/>
              </a:lnSpc>
              <a:buNone/>
            </a:pPr>
            <a:r>
              <a:rPr lang="en-US" sz="855" b="1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CAGR </a:t>
            </a:r>
            <a:pPr algn="l" indent="0" marL="0">
              <a:lnSpc>
                <a:spcPts val="1140"/>
              </a:lnSpc>
              <a:buNone/>
            </a:pPr>
            <a:r>
              <a:rPr lang="en-US" sz="855" b="1" dirty="0">
                <a:solidFill>
                  <a:srgbClr val="0088FF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10%</a:t>
            </a:r>
            <a:endParaRPr lang="en-US" sz="855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38500" y="781050"/>
            <a:ext cx="5538788" cy="3581400"/>
          </a:xfrm>
          <a:prstGeom prst="rect">
            <a:avLst/>
          </a:prstGeom>
          <a:noFill/>
          <a:ln/>
        </p:spPr>
      </p:sp>
      <p:sp>
        <p:nvSpPr>
          <p:cNvPr id="3" name="Shape 1"/>
          <p:cNvSpPr/>
          <p:nvPr/>
        </p:nvSpPr>
        <p:spPr>
          <a:xfrm>
            <a:off x="3238500" y="781050"/>
            <a:ext cx="1743075" cy="1714500"/>
          </a:xfrm>
          <a:prstGeom prst="rect">
            <a:avLst/>
          </a:prstGeom>
          <a:noFill/>
          <a:ln w="4524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3390900" y="895350"/>
            <a:ext cx="1438275" cy="1485900"/>
          </a:xfrm>
          <a:prstGeom prst="rect">
            <a:avLst/>
          </a:prstGeom>
          <a:noFill/>
          <a:ln/>
        </p:spPr>
      </p:sp>
      <p:sp>
        <p:nvSpPr>
          <p:cNvPr id="5" name="Text 3"/>
          <p:cNvSpPr/>
          <p:nvPr/>
        </p:nvSpPr>
        <p:spPr>
          <a:xfrm>
            <a:off x="3390900" y="895350"/>
            <a:ext cx="143827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0"/>
              </a:lnSpc>
              <a:buNone/>
            </a:pPr>
            <a:r>
              <a:rPr lang="en-US" sz="855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active users across 15 countries</a:t>
            </a:r>
            <a:endParaRPr lang="en-US" sz="855" dirty="0"/>
          </a:p>
        </p:txBody>
      </p:sp>
      <p:sp>
        <p:nvSpPr>
          <p:cNvPr id="6" name="Text 4"/>
          <p:cNvSpPr/>
          <p:nvPr/>
        </p:nvSpPr>
        <p:spPr>
          <a:xfrm>
            <a:off x="3390900" y="2133600"/>
            <a:ext cx="1438275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52"/>
              </a:lnSpc>
              <a:buNone/>
            </a:pPr>
            <a:r>
              <a:rPr lang="en-US" sz="1710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2M+</a:t>
            </a:r>
            <a:endParaRPr lang="en-US" sz="1710" dirty="0"/>
          </a:p>
        </p:txBody>
      </p:sp>
      <p:sp>
        <p:nvSpPr>
          <p:cNvPr id="7" name="Shape 5"/>
          <p:cNvSpPr/>
          <p:nvPr/>
        </p:nvSpPr>
        <p:spPr>
          <a:xfrm>
            <a:off x="5133975" y="781050"/>
            <a:ext cx="1738313" cy="1714500"/>
          </a:xfrm>
          <a:prstGeom prst="rect">
            <a:avLst/>
          </a:prstGeom>
          <a:noFill/>
          <a:ln w="4524">
            <a:solidFill>
              <a:srgbClr val="33333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5286375" y="895350"/>
            <a:ext cx="1433513" cy="1485900"/>
          </a:xfrm>
          <a:prstGeom prst="rect">
            <a:avLst/>
          </a:prstGeom>
          <a:noFill/>
          <a:ln/>
        </p:spPr>
      </p:sp>
      <p:sp>
        <p:nvSpPr>
          <p:cNvPr id="9" name="Text 7"/>
          <p:cNvSpPr/>
          <p:nvPr/>
        </p:nvSpPr>
        <p:spPr>
          <a:xfrm>
            <a:off x="5286375" y="895350"/>
            <a:ext cx="1433513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0"/>
              </a:lnSpc>
              <a:buNone/>
            </a:pPr>
            <a:r>
              <a:rPr lang="en-US" sz="855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monthly transaction volume</a:t>
            </a:r>
            <a:endParaRPr lang="en-US" sz="855" dirty="0"/>
          </a:p>
        </p:txBody>
      </p:sp>
      <p:sp>
        <p:nvSpPr>
          <p:cNvPr id="10" name="Text 8"/>
          <p:cNvSpPr/>
          <p:nvPr/>
        </p:nvSpPr>
        <p:spPr>
          <a:xfrm>
            <a:off x="5286375" y="2133600"/>
            <a:ext cx="1433513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52"/>
              </a:lnSpc>
              <a:buNone/>
            </a:pPr>
            <a:r>
              <a:rPr lang="en-US" sz="1710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$3.2B </a:t>
            </a:r>
            <a:endParaRPr lang="en-US" sz="1710" dirty="0"/>
          </a:p>
        </p:txBody>
      </p:sp>
      <p:sp>
        <p:nvSpPr>
          <p:cNvPr id="11" name="Shape 9"/>
          <p:cNvSpPr/>
          <p:nvPr/>
        </p:nvSpPr>
        <p:spPr>
          <a:xfrm>
            <a:off x="7024688" y="781050"/>
            <a:ext cx="1743075" cy="1714500"/>
          </a:xfrm>
          <a:prstGeom prst="rect">
            <a:avLst/>
          </a:prstGeom>
          <a:noFill/>
          <a:ln w="4524">
            <a:solidFill>
              <a:srgbClr val="333333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7177088" y="895350"/>
            <a:ext cx="1438275" cy="1485900"/>
          </a:xfrm>
          <a:prstGeom prst="rect">
            <a:avLst/>
          </a:prstGeom>
          <a:noFill/>
          <a:ln/>
        </p:spPr>
      </p:sp>
      <p:sp>
        <p:nvSpPr>
          <p:cNvPr id="13" name="Text 11"/>
          <p:cNvSpPr/>
          <p:nvPr/>
        </p:nvSpPr>
        <p:spPr>
          <a:xfrm>
            <a:off x="7177088" y="895350"/>
            <a:ext cx="143827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0"/>
              </a:lnSpc>
              <a:buNone/>
            </a:pPr>
            <a:r>
              <a:rPr lang="en-US" sz="855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customer satisfaction score</a:t>
            </a:r>
            <a:endParaRPr lang="en-US" sz="855" dirty="0"/>
          </a:p>
        </p:txBody>
      </p:sp>
      <p:sp>
        <p:nvSpPr>
          <p:cNvPr id="14" name="Text 12"/>
          <p:cNvSpPr/>
          <p:nvPr/>
        </p:nvSpPr>
        <p:spPr>
          <a:xfrm>
            <a:off x="7177088" y="2133600"/>
            <a:ext cx="1438275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52"/>
              </a:lnSpc>
              <a:buNone/>
            </a:pPr>
            <a:r>
              <a:rPr lang="en-US" sz="1710" b="1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98% </a:t>
            </a:r>
            <a:endParaRPr lang="en-US" sz="1710" dirty="0"/>
          </a:p>
        </p:txBody>
      </p:sp>
      <p:sp>
        <p:nvSpPr>
          <p:cNvPr id="15" name="Shape 13"/>
          <p:cNvSpPr/>
          <p:nvPr/>
        </p:nvSpPr>
        <p:spPr>
          <a:xfrm>
            <a:off x="3238500" y="2647950"/>
            <a:ext cx="1743075" cy="1714500"/>
          </a:xfrm>
          <a:prstGeom prst="rect">
            <a:avLst/>
          </a:prstGeom>
          <a:noFill/>
          <a:ln w="4524">
            <a:solidFill>
              <a:srgbClr val="3333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3390900" y="2762250"/>
            <a:ext cx="1438275" cy="1485900"/>
          </a:xfrm>
          <a:prstGeom prst="rect">
            <a:avLst/>
          </a:prstGeom>
          <a:noFill/>
          <a:ln/>
        </p:spPr>
      </p:sp>
      <p:sp>
        <p:nvSpPr>
          <p:cNvPr id="17" name="Text 15"/>
          <p:cNvSpPr/>
          <p:nvPr/>
        </p:nvSpPr>
        <p:spPr>
          <a:xfrm>
            <a:off x="3390900" y="2762250"/>
            <a:ext cx="143827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0"/>
              </a:lnSpc>
              <a:buNone/>
            </a:pPr>
            <a:r>
              <a:rPr lang="en-US" sz="855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average transaction processing time</a:t>
            </a:r>
            <a:endParaRPr lang="en-US" sz="855" dirty="0"/>
          </a:p>
        </p:txBody>
      </p:sp>
      <p:sp>
        <p:nvSpPr>
          <p:cNvPr id="18" name="Text 16"/>
          <p:cNvSpPr/>
          <p:nvPr/>
        </p:nvSpPr>
        <p:spPr>
          <a:xfrm>
            <a:off x="3390900" y="4000500"/>
            <a:ext cx="1438275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52"/>
              </a:lnSpc>
              <a:buNone/>
            </a:pPr>
            <a:r>
              <a:rPr lang="en-US" sz="1710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&lt; 1 sec</a:t>
            </a:r>
            <a:endParaRPr lang="en-US" sz="1710" dirty="0"/>
          </a:p>
        </p:txBody>
      </p:sp>
      <p:sp>
        <p:nvSpPr>
          <p:cNvPr id="19" name="Shape 17"/>
          <p:cNvSpPr/>
          <p:nvPr/>
        </p:nvSpPr>
        <p:spPr>
          <a:xfrm>
            <a:off x="5133975" y="2647950"/>
            <a:ext cx="1738313" cy="1714500"/>
          </a:xfrm>
          <a:prstGeom prst="rect">
            <a:avLst/>
          </a:prstGeom>
          <a:noFill/>
          <a:ln w="4524">
            <a:solidFill>
              <a:srgbClr val="333333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5286375" y="2762250"/>
            <a:ext cx="1433513" cy="1485900"/>
          </a:xfrm>
          <a:prstGeom prst="rect">
            <a:avLst/>
          </a:prstGeom>
          <a:noFill/>
          <a:ln/>
        </p:spPr>
      </p:sp>
      <p:sp>
        <p:nvSpPr>
          <p:cNvPr id="21" name="Text 19"/>
          <p:cNvSpPr/>
          <p:nvPr/>
        </p:nvSpPr>
        <p:spPr>
          <a:xfrm>
            <a:off x="5286375" y="2762250"/>
            <a:ext cx="1433513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0"/>
              </a:lnSpc>
              <a:buNone/>
            </a:pPr>
            <a:r>
              <a:rPr lang="en-US" sz="855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last year revenue</a:t>
            </a:r>
            <a:endParaRPr lang="en-US" sz="855" dirty="0"/>
          </a:p>
        </p:txBody>
      </p:sp>
      <p:sp>
        <p:nvSpPr>
          <p:cNvPr id="22" name="Text 20"/>
          <p:cNvSpPr/>
          <p:nvPr/>
        </p:nvSpPr>
        <p:spPr>
          <a:xfrm>
            <a:off x="5286375" y="4000500"/>
            <a:ext cx="1433513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52"/>
              </a:lnSpc>
              <a:buNone/>
            </a:pPr>
            <a:r>
              <a:rPr lang="en-US" sz="1710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$0.9B </a:t>
            </a:r>
            <a:endParaRPr lang="en-US" sz="1710" dirty="0"/>
          </a:p>
        </p:txBody>
      </p:sp>
      <p:sp>
        <p:nvSpPr>
          <p:cNvPr id="23" name="Shape 21"/>
          <p:cNvSpPr/>
          <p:nvPr/>
        </p:nvSpPr>
        <p:spPr>
          <a:xfrm>
            <a:off x="7024688" y="2647950"/>
            <a:ext cx="1743075" cy="1714500"/>
          </a:xfrm>
          <a:prstGeom prst="rect">
            <a:avLst/>
          </a:prstGeom>
          <a:noFill/>
          <a:ln w="4524">
            <a:solidFill>
              <a:srgbClr val="333333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7177088" y="2762250"/>
            <a:ext cx="1438275" cy="1485900"/>
          </a:xfrm>
          <a:prstGeom prst="rect">
            <a:avLst/>
          </a:prstGeom>
          <a:noFill/>
          <a:ln/>
        </p:spPr>
      </p:sp>
      <p:sp>
        <p:nvSpPr>
          <p:cNvPr id="25" name="Text 23"/>
          <p:cNvSpPr/>
          <p:nvPr/>
        </p:nvSpPr>
        <p:spPr>
          <a:xfrm>
            <a:off x="7177088" y="2762250"/>
            <a:ext cx="143827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0"/>
              </a:lnSpc>
              <a:buNone/>
            </a:pPr>
            <a:r>
              <a:rPr lang="en-US" sz="855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total amount of registered users</a:t>
            </a:r>
            <a:endParaRPr lang="en-US" sz="855" dirty="0"/>
          </a:p>
        </p:txBody>
      </p:sp>
      <p:sp>
        <p:nvSpPr>
          <p:cNvPr id="26" name="Text 24"/>
          <p:cNvSpPr/>
          <p:nvPr/>
        </p:nvSpPr>
        <p:spPr>
          <a:xfrm>
            <a:off x="7177088" y="4000500"/>
            <a:ext cx="1438275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52"/>
              </a:lnSpc>
              <a:buNone/>
            </a:pPr>
            <a:r>
              <a:rPr lang="en-US" sz="1710" b="1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11M+</a:t>
            </a:r>
            <a:endParaRPr lang="en-US" sz="1710" dirty="0"/>
          </a:p>
        </p:txBody>
      </p:sp>
      <p:sp>
        <p:nvSpPr>
          <p:cNvPr id="27" name="Shape 25"/>
          <p:cNvSpPr/>
          <p:nvPr/>
        </p:nvSpPr>
        <p:spPr>
          <a:xfrm>
            <a:off x="381000" y="904875"/>
            <a:ext cx="2667000" cy="3295650"/>
          </a:xfrm>
          <a:prstGeom prst="rect">
            <a:avLst/>
          </a:prstGeom>
          <a:noFill/>
          <a:ln/>
        </p:spPr>
      </p:sp>
      <p:sp>
        <p:nvSpPr>
          <p:cNvPr id="28" name="Text 26"/>
          <p:cNvSpPr/>
          <p:nvPr/>
        </p:nvSpPr>
        <p:spPr>
          <a:xfrm>
            <a:off x="381000" y="904875"/>
            <a:ext cx="2667000" cy="6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23"/>
              </a:lnSpc>
              <a:buNone/>
            </a:pPr>
            <a:r>
              <a:rPr lang="en-US" sz="1995" b="1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Numbers that speak for themselves</a:t>
            </a:r>
            <a:endParaRPr lang="en-US" sz="1995" dirty="0"/>
          </a:p>
        </p:txBody>
      </p:sp>
      <p:sp>
        <p:nvSpPr>
          <p:cNvPr id="29" name="Text 27"/>
          <p:cNvSpPr/>
          <p:nvPr/>
        </p:nvSpPr>
        <p:spPr>
          <a:xfrm>
            <a:off x="381000" y="1800225"/>
            <a:ext cx="2381250" cy="24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0"/>
              </a:lnSpc>
              <a:buNone/>
            </a:pPr>
            <a:r>
              <a:rPr lang="en-US" sz="713" dirty="0">
                <a:solidFill>
                  <a:srgbClr val="D1D1D1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Just a few years, we’ve grown from a bold idea into a financial platform trusted by millions. Today, we process over</a:t>
            </a:r>
            <a:pPr algn="l" indent="0" marL="0">
              <a:lnSpc>
                <a:spcPts val="998"/>
              </a:lnSpc>
              <a:buNone/>
            </a:pPr>
            <a:r>
              <a:rPr lang="en-US" sz="713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 </a:t>
            </a:r>
            <a:pPr algn="l" indent="0" marL="0">
              <a:lnSpc>
                <a:spcPts val="1140"/>
              </a:lnSpc>
              <a:buNone/>
            </a:pPr>
            <a:r>
              <a:rPr lang="en-US" sz="713" b="1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$3.7 billion</a:t>
            </a:r>
            <a:pPr algn="l" indent="0" marL="0">
              <a:lnSpc>
                <a:spcPts val="998"/>
              </a:lnSpc>
              <a:buNone/>
            </a:pPr>
            <a:r>
              <a:rPr lang="en-US" sz="713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 </a:t>
            </a:r>
            <a:pPr algn="l" indent="0" marL="0">
              <a:lnSpc>
                <a:spcPts val="1140"/>
              </a:lnSpc>
              <a:buNone/>
            </a:pPr>
            <a:r>
              <a:rPr lang="en-US" sz="713" dirty="0">
                <a:solidFill>
                  <a:srgbClr val="D1D1D1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in payments every month, helping individuals and businesses send, spend, and manage their money with ease — across borders and currencies.</a:t>
            </a:r>
            <a:endParaRPr lang="en-US" sz="713" dirty="0"/>
          </a:p>
          <a:p>
            <a:pPr algn="l" indent="0" marL="0">
              <a:lnSpc>
                <a:spcPts val="1140"/>
              </a:lnSpc>
              <a:buNone/>
            </a:pPr>
            <a:r>
              <a:rPr lang="en-US" sz="713" dirty="0">
                <a:solidFill>
                  <a:srgbClr val="D1D1D1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Our product is fast, intuitive, and reliable — and our customers notice. With an average app rating</a:t>
            </a:r>
            <a:pPr algn="l" indent="0" marL="0">
              <a:lnSpc>
                <a:spcPts val="1140"/>
              </a:lnSpc>
              <a:buNone/>
            </a:pPr>
            <a:r>
              <a:rPr lang="en-US" sz="713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 </a:t>
            </a:r>
            <a:pPr algn="l" indent="0" marL="0">
              <a:lnSpc>
                <a:spcPts val="998"/>
              </a:lnSpc>
              <a:buNone/>
            </a:pPr>
            <a:r>
              <a:rPr lang="en-US" sz="713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 </a:t>
            </a:r>
            <a:pPr algn="l" indent="0" marL="0">
              <a:lnSpc>
                <a:spcPts val="1140"/>
              </a:lnSpc>
              <a:buNone/>
            </a:pPr>
            <a:r>
              <a:rPr lang="en-US" sz="713" b="1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of 4.9 out of 5 and a 92%</a:t>
            </a:r>
            <a:pPr algn="l" indent="0" marL="0">
              <a:lnSpc>
                <a:spcPts val="998"/>
              </a:lnSpc>
              <a:buNone/>
            </a:pPr>
            <a:r>
              <a:rPr lang="en-US" sz="713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 </a:t>
            </a:r>
            <a:pPr algn="l" indent="0" marL="0">
              <a:lnSpc>
                <a:spcPts val="1140"/>
              </a:lnSpc>
              <a:buNone/>
            </a:pPr>
            <a:r>
              <a:rPr lang="en-US" sz="713" dirty="0">
                <a:solidFill>
                  <a:srgbClr val="D1D1D1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referral likelihood, user satisfaction is at the heart of our growth.</a:t>
            </a:r>
            <a:endParaRPr lang="en-US" sz="713" dirty="0"/>
          </a:p>
          <a:p>
            <a:pPr algn="l" indent="0" marL="0">
              <a:lnSpc>
                <a:spcPts val="1140"/>
              </a:lnSpc>
              <a:buNone/>
            </a:pPr>
            <a:r>
              <a:rPr lang="en-US" sz="713" dirty="0">
                <a:solidFill>
                  <a:srgbClr val="D1D1D1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What makes this possible? A relentless focus on infrastructure, security, and simplicity — ensuring that every tap, swipe, and transfer happens instantly and without friction.</a:t>
            </a:r>
            <a:endParaRPr lang="en-US" sz="713" dirty="0"/>
          </a:p>
        </p:txBody>
      </p:sp>
      <p:sp>
        <p:nvSpPr>
          <p:cNvPr id="30" name="Text 28"/>
          <p:cNvSpPr/>
          <p:nvPr/>
        </p:nvSpPr>
        <p:spPr>
          <a:xfrm>
            <a:off x="8653463" y="4829175"/>
            <a:ext cx="109538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926"/>
              </a:lnSpc>
              <a:buNone/>
            </a:pPr>
            <a:r>
              <a:rPr lang="en-US" sz="641" dirty="0">
                <a:solidFill>
                  <a:srgbClr val="8B8B8B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03</a:t>
            </a:r>
            <a:endParaRPr lang="en-US" sz="641" dirty="0"/>
          </a:p>
        </p:txBody>
      </p:sp>
      <p:sp>
        <p:nvSpPr>
          <p:cNvPr id="31" name="Text 29"/>
          <p:cNvSpPr/>
          <p:nvPr/>
        </p:nvSpPr>
        <p:spPr>
          <a:xfrm>
            <a:off x="381000" y="4829175"/>
            <a:ext cx="733425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926"/>
              </a:lnSpc>
              <a:buNone/>
            </a:pPr>
            <a:r>
              <a:rPr lang="en-US" sz="641" dirty="0">
                <a:solidFill>
                  <a:srgbClr val="8B8B8B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Platform Overview</a:t>
            </a:r>
            <a:endParaRPr lang="en-US" sz="64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904875"/>
            <a:ext cx="1952625" cy="6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23"/>
              </a:lnSpc>
              <a:buNone/>
            </a:pPr>
            <a:r>
              <a:rPr lang="en-US" sz="1995" b="1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What makes us different</a:t>
            </a:r>
            <a:endParaRPr lang="en-US" sz="1995" dirty="0"/>
          </a:p>
        </p:txBody>
      </p:sp>
      <p:sp>
        <p:nvSpPr>
          <p:cNvPr id="3" name="Shape 1"/>
          <p:cNvSpPr/>
          <p:nvPr/>
        </p:nvSpPr>
        <p:spPr>
          <a:xfrm>
            <a:off x="3238500" y="904875"/>
            <a:ext cx="5519738" cy="3086100"/>
          </a:xfrm>
          <a:prstGeom prst="rect">
            <a:avLst/>
          </a:prstGeom>
          <a:noFill/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3238500" y="904875"/>
            <a:ext cx="2636520" cy="906780"/>
          </a:xfrm>
          <a:prstGeom prst="rect">
            <a:avLst/>
          </a:prstGeom>
        </p:spPr>
      </p:pic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6057900" y="904875"/>
            <a:ext cx="2636520" cy="906780"/>
          </a:xfrm>
          <a:prstGeom prst="rect">
            <a:avLst/>
          </a:prstGeom>
        </p:spPr>
      </p:pic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3238500" y="2028825"/>
            <a:ext cx="2636520" cy="906780"/>
          </a:xfrm>
          <a:prstGeom prst="rect">
            <a:avLst/>
          </a:prstGeom>
        </p:spPr>
      </p:pic>
      <p:pic>
        <p:nvPicPr>
          <p:cNvPr id="7" name="Image 3" descr="preencoded.png">    </p:cNvPr>
          <p:cNvPicPr>
            <a:picLocks noChangeAspect="1"/>
          </p:cNvPicPr>
          <p:nvPr/>
        </p:nvPicPr>
        <p:blipFill>
          <a:blip r:embed="rId4"/>
          <a:srcRect l="0" r="0" t="0" b="0"/>
          <a:stretch/>
        </p:blipFill>
        <p:spPr>
          <a:xfrm>
            <a:off x="6057900" y="2028825"/>
            <a:ext cx="2636520" cy="906780"/>
          </a:xfrm>
          <a:prstGeom prst="rect">
            <a:avLst/>
          </a:prstGeom>
        </p:spPr>
      </p:pic>
      <p:pic>
        <p:nvPicPr>
          <p:cNvPr id="8" name="Image 4" descr="preencoded.png">    </p:cNvPr>
          <p:cNvPicPr>
            <a:picLocks noChangeAspect="1"/>
          </p:cNvPicPr>
          <p:nvPr/>
        </p:nvPicPr>
        <p:blipFill>
          <a:blip r:embed="rId5"/>
          <a:srcRect l="0" r="0" t="0" b="0"/>
          <a:stretch/>
        </p:blipFill>
        <p:spPr>
          <a:xfrm>
            <a:off x="3238500" y="3152775"/>
            <a:ext cx="2636520" cy="906780"/>
          </a:xfrm>
          <a:prstGeom prst="rect">
            <a:avLst/>
          </a:prstGeom>
        </p:spPr>
      </p:pic>
      <p:sp>
        <p:nvSpPr>
          <p:cNvPr id="9" name="Text 2"/>
          <p:cNvSpPr/>
          <p:nvPr/>
        </p:nvSpPr>
        <p:spPr>
          <a:xfrm>
            <a:off x="8648700" y="4829175"/>
            <a:ext cx="114300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926"/>
              </a:lnSpc>
              <a:buNone/>
            </a:pPr>
            <a:r>
              <a:rPr lang="en-US" sz="641" dirty="0">
                <a:solidFill>
                  <a:srgbClr val="8B8B8B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04</a:t>
            </a:r>
            <a:endParaRPr lang="en-US" sz="641" dirty="0"/>
          </a:p>
        </p:txBody>
      </p:sp>
      <p:sp>
        <p:nvSpPr>
          <p:cNvPr id="10" name="Text 3"/>
          <p:cNvSpPr/>
          <p:nvPr/>
        </p:nvSpPr>
        <p:spPr>
          <a:xfrm>
            <a:off x="381000" y="4829175"/>
            <a:ext cx="733425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926"/>
              </a:lnSpc>
              <a:buNone/>
            </a:pPr>
            <a:r>
              <a:rPr lang="en-US" sz="641" dirty="0">
                <a:solidFill>
                  <a:srgbClr val="8B8B8B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Platform Overview</a:t>
            </a:r>
            <a:endParaRPr lang="en-US" sz="64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1314450"/>
            <a:ext cx="8382000" cy="1657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133"/>
              </a:lnSpc>
              <a:buNone/>
            </a:pPr>
            <a:r>
              <a:rPr lang="en-US" sz="3563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Aura’s platform allowed us to launch branded debit cards for our Helio app in a matter of weeks.</a:t>
            </a:r>
            <a:endParaRPr lang="en-US" sz="3563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381000" y="381000"/>
            <a:ext cx="923925" cy="64770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381000" y="4267200"/>
            <a:ext cx="1238250" cy="457200"/>
          </a:xfrm>
          <a:prstGeom prst="rect">
            <a:avLst/>
          </a:prstGeom>
          <a:noFill/>
          <a:ln/>
        </p:spPr>
      </p:sp>
      <p:sp>
        <p:nvSpPr>
          <p:cNvPr id="5" name="Text 2"/>
          <p:cNvSpPr/>
          <p:nvPr/>
        </p:nvSpPr>
        <p:spPr>
          <a:xfrm>
            <a:off x="381000" y="4267200"/>
            <a:ext cx="123825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52"/>
              </a:lnSpc>
              <a:buNone/>
            </a:pPr>
            <a:r>
              <a:rPr lang="en-US" sz="1710" dirty="0">
                <a:solidFill>
                  <a:srgbClr val="D1D1D1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Mark Levin</a:t>
            </a:r>
            <a:endParaRPr lang="en-US" sz="1710" dirty="0"/>
          </a:p>
        </p:txBody>
      </p:sp>
      <p:sp>
        <p:nvSpPr>
          <p:cNvPr id="6" name="Text 3"/>
          <p:cNvSpPr/>
          <p:nvPr/>
        </p:nvSpPr>
        <p:spPr>
          <a:xfrm>
            <a:off x="381000" y="4572000"/>
            <a:ext cx="12382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0"/>
              </a:lnSpc>
              <a:buNone/>
            </a:pPr>
            <a:r>
              <a:rPr lang="en-US" sz="855" dirty="0">
                <a:solidFill>
                  <a:srgbClr val="8B8B8B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CEO of Helio</a:t>
            </a:r>
            <a:endParaRPr lang="en-US" sz="85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300663" y="1107281"/>
            <a:ext cx="3548063" cy="2933700"/>
          </a:xfrm>
          <a:prstGeom prst="rect">
            <a:avLst/>
          </a:prstGeom>
          <a:noFill/>
          <a:ln/>
        </p:spPr>
      </p:sp>
      <p:sp>
        <p:nvSpPr>
          <p:cNvPr id="3" name="Shape 1"/>
          <p:cNvSpPr/>
          <p:nvPr/>
        </p:nvSpPr>
        <p:spPr>
          <a:xfrm>
            <a:off x="5300663" y="1107281"/>
            <a:ext cx="1657350" cy="2933700"/>
          </a:xfrm>
          <a:prstGeom prst="rect">
            <a:avLst/>
          </a:prstGeom>
          <a:noFill/>
          <a:ln/>
        </p:spPr>
      </p:sp>
      <p:sp>
        <p:nvSpPr>
          <p:cNvPr id="4" name="Shape 2"/>
          <p:cNvSpPr/>
          <p:nvPr/>
        </p:nvSpPr>
        <p:spPr>
          <a:xfrm>
            <a:off x="5300663" y="2726531"/>
            <a:ext cx="552450" cy="1314450"/>
          </a:xfrm>
          <a:prstGeom prst="rect">
            <a:avLst/>
          </a:prstGeom>
          <a:noFill/>
          <a:ln/>
        </p:spPr>
      </p:sp>
      <p:sp>
        <p:nvSpPr>
          <p:cNvPr id="5" name="Shape 3"/>
          <p:cNvSpPr/>
          <p:nvPr/>
        </p:nvSpPr>
        <p:spPr>
          <a:xfrm>
            <a:off x="5386388" y="2726531"/>
            <a:ext cx="381000" cy="1104900"/>
          </a:xfrm>
          <a:prstGeom prst="rect">
            <a:avLst/>
          </a:prstGeom>
          <a:solidFill>
            <a:srgbClr val="053BB2"/>
          </a:solidFill>
          <a:ln/>
        </p:spPr>
      </p:sp>
      <p:sp>
        <p:nvSpPr>
          <p:cNvPr id="6" name="Text 4"/>
          <p:cNvSpPr/>
          <p:nvPr/>
        </p:nvSpPr>
        <p:spPr>
          <a:xfrm>
            <a:off x="5386388" y="3202781"/>
            <a:ext cx="3810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140"/>
              </a:lnSpc>
              <a:buNone/>
            </a:pPr>
            <a:r>
              <a:rPr lang="en-US" sz="713" dirty="0">
                <a:solidFill>
                  <a:srgbClr val="FFFFFF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$159</a:t>
            </a:r>
            <a:endParaRPr lang="en-US" sz="713" dirty="0"/>
          </a:p>
        </p:txBody>
      </p:sp>
      <p:sp>
        <p:nvSpPr>
          <p:cNvPr id="7" name="Shape 5"/>
          <p:cNvSpPr/>
          <p:nvPr/>
        </p:nvSpPr>
        <p:spPr>
          <a:xfrm>
            <a:off x="5300663" y="3831431"/>
            <a:ext cx="552450" cy="209550"/>
          </a:xfrm>
          <a:prstGeom prst="rect">
            <a:avLst/>
          </a:prstGeom>
          <a:noFill/>
          <a:ln/>
        </p:spPr>
      </p:sp>
      <p:sp>
        <p:nvSpPr>
          <p:cNvPr id="8" name="Text 6"/>
          <p:cNvSpPr/>
          <p:nvPr/>
        </p:nvSpPr>
        <p:spPr>
          <a:xfrm>
            <a:off x="5300663" y="3888581"/>
            <a:ext cx="5524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140"/>
              </a:lnSpc>
              <a:buNone/>
            </a:pPr>
            <a:r>
              <a:rPr lang="en-US" sz="713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Apr</a:t>
            </a:r>
            <a:endParaRPr lang="en-US" sz="713" dirty="0"/>
          </a:p>
        </p:txBody>
      </p:sp>
      <p:sp>
        <p:nvSpPr>
          <p:cNvPr id="9" name="Shape 7"/>
          <p:cNvSpPr/>
          <p:nvPr/>
        </p:nvSpPr>
        <p:spPr>
          <a:xfrm>
            <a:off x="5853113" y="2516981"/>
            <a:ext cx="552450" cy="1524000"/>
          </a:xfrm>
          <a:prstGeom prst="rect">
            <a:avLst/>
          </a:prstGeom>
          <a:noFill/>
          <a:ln/>
        </p:spPr>
      </p:sp>
      <p:sp>
        <p:nvSpPr>
          <p:cNvPr id="10" name="Shape 8"/>
          <p:cNvSpPr/>
          <p:nvPr/>
        </p:nvSpPr>
        <p:spPr>
          <a:xfrm>
            <a:off x="5938838" y="2516981"/>
            <a:ext cx="381000" cy="1314450"/>
          </a:xfrm>
          <a:prstGeom prst="rect">
            <a:avLst/>
          </a:prstGeom>
          <a:solidFill>
            <a:srgbClr val="053BB2"/>
          </a:solidFill>
          <a:ln/>
        </p:spPr>
      </p:sp>
      <p:sp>
        <p:nvSpPr>
          <p:cNvPr id="11" name="Text 9"/>
          <p:cNvSpPr/>
          <p:nvPr/>
        </p:nvSpPr>
        <p:spPr>
          <a:xfrm>
            <a:off x="5938838" y="3098006"/>
            <a:ext cx="3810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140"/>
              </a:lnSpc>
              <a:buNone/>
            </a:pPr>
            <a:r>
              <a:rPr lang="en-US" sz="713" dirty="0">
                <a:solidFill>
                  <a:srgbClr val="FFFFFF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$122</a:t>
            </a:r>
            <a:endParaRPr lang="en-US" sz="713" dirty="0"/>
          </a:p>
        </p:txBody>
      </p:sp>
      <p:sp>
        <p:nvSpPr>
          <p:cNvPr id="12" name="Shape 10"/>
          <p:cNvSpPr/>
          <p:nvPr/>
        </p:nvSpPr>
        <p:spPr>
          <a:xfrm>
            <a:off x="5853113" y="3831431"/>
            <a:ext cx="552450" cy="209550"/>
          </a:xfrm>
          <a:prstGeom prst="rect">
            <a:avLst/>
          </a:prstGeom>
          <a:noFill/>
          <a:ln/>
        </p:spPr>
      </p:sp>
      <p:sp>
        <p:nvSpPr>
          <p:cNvPr id="13" name="Text 11"/>
          <p:cNvSpPr/>
          <p:nvPr/>
        </p:nvSpPr>
        <p:spPr>
          <a:xfrm>
            <a:off x="5881688" y="3888581"/>
            <a:ext cx="4953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140"/>
              </a:lnSpc>
              <a:buNone/>
            </a:pPr>
            <a:r>
              <a:rPr lang="en-US" sz="713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May</a:t>
            </a:r>
            <a:endParaRPr lang="en-US" sz="713" dirty="0"/>
          </a:p>
        </p:txBody>
      </p:sp>
      <p:sp>
        <p:nvSpPr>
          <p:cNvPr id="14" name="Shape 12"/>
          <p:cNvSpPr/>
          <p:nvPr/>
        </p:nvSpPr>
        <p:spPr>
          <a:xfrm>
            <a:off x="6405563" y="2050256"/>
            <a:ext cx="552450" cy="1990725"/>
          </a:xfrm>
          <a:prstGeom prst="rect">
            <a:avLst/>
          </a:prstGeom>
          <a:noFill/>
          <a:ln/>
        </p:spPr>
      </p:sp>
      <p:sp>
        <p:nvSpPr>
          <p:cNvPr id="15" name="Shape 13"/>
          <p:cNvSpPr/>
          <p:nvPr/>
        </p:nvSpPr>
        <p:spPr>
          <a:xfrm>
            <a:off x="6491288" y="2050256"/>
            <a:ext cx="381000" cy="1781175"/>
          </a:xfrm>
          <a:prstGeom prst="rect">
            <a:avLst/>
          </a:prstGeom>
          <a:solidFill>
            <a:srgbClr val="053BB2"/>
          </a:solidFill>
          <a:ln/>
        </p:spPr>
      </p:sp>
      <p:sp>
        <p:nvSpPr>
          <p:cNvPr id="16" name="Text 14"/>
          <p:cNvSpPr/>
          <p:nvPr/>
        </p:nvSpPr>
        <p:spPr>
          <a:xfrm>
            <a:off x="6491288" y="2864644"/>
            <a:ext cx="3810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140"/>
              </a:lnSpc>
              <a:buNone/>
            </a:pPr>
            <a:r>
              <a:rPr lang="en-US" sz="713" dirty="0">
                <a:solidFill>
                  <a:srgbClr val="FFFFFF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$71</a:t>
            </a:r>
            <a:endParaRPr lang="en-US" sz="713" dirty="0"/>
          </a:p>
        </p:txBody>
      </p:sp>
      <p:sp>
        <p:nvSpPr>
          <p:cNvPr id="17" name="Shape 15"/>
          <p:cNvSpPr/>
          <p:nvPr/>
        </p:nvSpPr>
        <p:spPr>
          <a:xfrm>
            <a:off x="6405563" y="3831431"/>
            <a:ext cx="552450" cy="209550"/>
          </a:xfrm>
          <a:prstGeom prst="rect">
            <a:avLst/>
          </a:prstGeom>
          <a:noFill/>
          <a:ln/>
        </p:spPr>
      </p:sp>
      <p:sp>
        <p:nvSpPr>
          <p:cNvPr id="18" name="Text 16"/>
          <p:cNvSpPr/>
          <p:nvPr/>
        </p:nvSpPr>
        <p:spPr>
          <a:xfrm>
            <a:off x="6434138" y="3888581"/>
            <a:ext cx="4953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140"/>
              </a:lnSpc>
              <a:buNone/>
            </a:pPr>
            <a:r>
              <a:rPr lang="en-US" sz="713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Jun</a:t>
            </a:r>
            <a:endParaRPr lang="en-US" sz="713" dirty="0"/>
          </a:p>
        </p:txBody>
      </p:sp>
      <p:sp>
        <p:nvSpPr>
          <p:cNvPr id="19" name="Shape 17"/>
          <p:cNvSpPr/>
          <p:nvPr/>
        </p:nvSpPr>
        <p:spPr>
          <a:xfrm>
            <a:off x="6958013" y="1107281"/>
            <a:ext cx="233362" cy="2933700"/>
          </a:xfrm>
          <a:prstGeom prst="rect">
            <a:avLst/>
          </a:prstGeom>
          <a:noFill/>
          <a:ln/>
        </p:spPr>
      </p:sp>
      <p:sp>
        <p:nvSpPr>
          <p:cNvPr id="20" name="Shape 18"/>
          <p:cNvSpPr/>
          <p:nvPr/>
        </p:nvSpPr>
        <p:spPr>
          <a:xfrm>
            <a:off x="7072313" y="1107281"/>
            <a:ext cx="4763" cy="2724150"/>
          </a:xfrm>
          <a:prstGeom prst="rect">
            <a:avLst/>
          </a:prstGeom>
          <a:solidFill>
            <a:srgbClr val="FFFFFF">
              <a:alpha val="32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>
            <a:off x="7191375" y="1107281"/>
            <a:ext cx="1657350" cy="2933700"/>
          </a:xfrm>
          <a:prstGeom prst="rect">
            <a:avLst/>
          </a:prstGeom>
          <a:noFill/>
          <a:ln/>
        </p:spPr>
      </p:sp>
      <p:sp>
        <p:nvSpPr>
          <p:cNvPr id="22" name="Shape 20"/>
          <p:cNvSpPr/>
          <p:nvPr/>
        </p:nvSpPr>
        <p:spPr>
          <a:xfrm>
            <a:off x="7191375" y="1593056"/>
            <a:ext cx="552450" cy="2447925"/>
          </a:xfrm>
          <a:prstGeom prst="rect">
            <a:avLst/>
          </a:prstGeom>
          <a:noFill/>
          <a:ln/>
        </p:spPr>
      </p:sp>
      <p:sp>
        <p:nvSpPr>
          <p:cNvPr id="23" name="Shape 21"/>
          <p:cNvSpPr/>
          <p:nvPr/>
        </p:nvSpPr>
        <p:spPr>
          <a:xfrm>
            <a:off x="7277100" y="1593056"/>
            <a:ext cx="381000" cy="2238375"/>
          </a:xfrm>
          <a:prstGeom prst="rect">
            <a:avLst/>
          </a:prstGeom>
          <a:solidFill>
            <a:srgbClr val="6CBDFF"/>
          </a:solidFill>
          <a:ln w="4524">
            <a:solidFill>
              <a:srgbClr val="333333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7277100" y="2636044"/>
            <a:ext cx="3810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140"/>
              </a:lnSpc>
              <a:buNone/>
            </a:pPr>
            <a:r>
              <a:rPr lang="en-US" sz="713" dirty="0">
                <a:solidFill>
                  <a:srgbClr val="FFFFFF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$159</a:t>
            </a:r>
            <a:endParaRPr lang="en-US" sz="713" dirty="0"/>
          </a:p>
        </p:txBody>
      </p:sp>
      <p:sp>
        <p:nvSpPr>
          <p:cNvPr id="25" name="Shape 23"/>
          <p:cNvSpPr/>
          <p:nvPr/>
        </p:nvSpPr>
        <p:spPr>
          <a:xfrm>
            <a:off x="7191375" y="3831431"/>
            <a:ext cx="552450" cy="209550"/>
          </a:xfrm>
          <a:prstGeom prst="rect">
            <a:avLst/>
          </a:prstGeom>
          <a:noFill/>
          <a:ln/>
        </p:spPr>
      </p:sp>
      <p:sp>
        <p:nvSpPr>
          <p:cNvPr id="26" name="Text 24"/>
          <p:cNvSpPr/>
          <p:nvPr/>
        </p:nvSpPr>
        <p:spPr>
          <a:xfrm>
            <a:off x="7219950" y="3888581"/>
            <a:ext cx="4953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140"/>
              </a:lnSpc>
              <a:buNone/>
            </a:pPr>
            <a:r>
              <a:rPr lang="en-US" sz="713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Apr</a:t>
            </a:r>
            <a:endParaRPr lang="en-US" sz="713" dirty="0"/>
          </a:p>
        </p:txBody>
      </p:sp>
      <p:sp>
        <p:nvSpPr>
          <p:cNvPr id="27" name="Shape 25"/>
          <p:cNvSpPr/>
          <p:nvPr/>
        </p:nvSpPr>
        <p:spPr>
          <a:xfrm>
            <a:off x="7743825" y="1754981"/>
            <a:ext cx="552450" cy="2286000"/>
          </a:xfrm>
          <a:prstGeom prst="rect">
            <a:avLst/>
          </a:prstGeom>
          <a:noFill/>
          <a:ln/>
        </p:spPr>
      </p:sp>
      <p:sp>
        <p:nvSpPr>
          <p:cNvPr id="28" name="Shape 26"/>
          <p:cNvSpPr/>
          <p:nvPr/>
        </p:nvSpPr>
        <p:spPr>
          <a:xfrm>
            <a:off x="7829550" y="1754981"/>
            <a:ext cx="381000" cy="2076450"/>
          </a:xfrm>
          <a:prstGeom prst="rect">
            <a:avLst/>
          </a:prstGeom>
          <a:solidFill>
            <a:srgbClr val="6CBDFF"/>
          </a:solidFill>
          <a:ln w="4524">
            <a:solidFill>
              <a:srgbClr val="333333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7829550" y="2717006"/>
            <a:ext cx="3810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140"/>
              </a:lnSpc>
              <a:buNone/>
            </a:pPr>
            <a:r>
              <a:rPr lang="en-US" sz="713" dirty="0">
                <a:solidFill>
                  <a:srgbClr val="FFFFFF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$122</a:t>
            </a:r>
            <a:endParaRPr lang="en-US" sz="713" dirty="0"/>
          </a:p>
        </p:txBody>
      </p:sp>
      <p:sp>
        <p:nvSpPr>
          <p:cNvPr id="30" name="Shape 28"/>
          <p:cNvSpPr/>
          <p:nvPr/>
        </p:nvSpPr>
        <p:spPr>
          <a:xfrm>
            <a:off x="7743825" y="3831431"/>
            <a:ext cx="552450" cy="209550"/>
          </a:xfrm>
          <a:prstGeom prst="rect">
            <a:avLst/>
          </a:prstGeom>
          <a:noFill/>
          <a:ln/>
        </p:spPr>
      </p:sp>
      <p:sp>
        <p:nvSpPr>
          <p:cNvPr id="31" name="Text 29"/>
          <p:cNvSpPr/>
          <p:nvPr/>
        </p:nvSpPr>
        <p:spPr>
          <a:xfrm>
            <a:off x="7772400" y="3888581"/>
            <a:ext cx="4953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140"/>
              </a:lnSpc>
              <a:buNone/>
            </a:pPr>
            <a:r>
              <a:rPr lang="en-US" sz="713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May</a:t>
            </a:r>
            <a:endParaRPr lang="en-US" sz="713" dirty="0"/>
          </a:p>
        </p:txBody>
      </p:sp>
      <p:sp>
        <p:nvSpPr>
          <p:cNvPr id="32" name="Shape 30"/>
          <p:cNvSpPr/>
          <p:nvPr/>
        </p:nvSpPr>
        <p:spPr>
          <a:xfrm>
            <a:off x="8296275" y="1107281"/>
            <a:ext cx="552450" cy="2933700"/>
          </a:xfrm>
          <a:prstGeom prst="rect">
            <a:avLst/>
          </a:prstGeom>
          <a:noFill/>
          <a:ln/>
        </p:spPr>
      </p:sp>
      <p:sp>
        <p:nvSpPr>
          <p:cNvPr id="33" name="Shape 31"/>
          <p:cNvSpPr/>
          <p:nvPr/>
        </p:nvSpPr>
        <p:spPr>
          <a:xfrm>
            <a:off x="8382000" y="1107281"/>
            <a:ext cx="381000" cy="2724150"/>
          </a:xfrm>
          <a:prstGeom prst="rect">
            <a:avLst/>
          </a:prstGeom>
          <a:solidFill>
            <a:srgbClr val="6CBDFF"/>
          </a:solidFill>
          <a:ln w="4524">
            <a:solidFill>
              <a:srgbClr val="333333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8382000" y="2393156"/>
            <a:ext cx="3810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140"/>
              </a:lnSpc>
              <a:buNone/>
            </a:pPr>
            <a:r>
              <a:rPr lang="en-US" sz="713" dirty="0">
                <a:solidFill>
                  <a:srgbClr val="FFFFFF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$71</a:t>
            </a:r>
            <a:endParaRPr lang="en-US" sz="713" dirty="0"/>
          </a:p>
        </p:txBody>
      </p:sp>
      <p:sp>
        <p:nvSpPr>
          <p:cNvPr id="35" name="Shape 33"/>
          <p:cNvSpPr/>
          <p:nvPr/>
        </p:nvSpPr>
        <p:spPr>
          <a:xfrm>
            <a:off x="8296275" y="3831431"/>
            <a:ext cx="552450" cy="209550"/>
          </a:xfrm>
          <a:prstGeom prst="rect">
            <a:avLst/>
          </a:prstGeom>
          <a:noFill/>
          <a:ln/>
        </p:spPr>
      </p:sp>
      <p:sp>
        <p:nvSpPr>
          <p:cNvPr id="36" name="Text 34"/>
          <p:cNvSpPr/>
          <p:nvPr/>
        </p:nvSpPr>
        <p:spPr>
          <a:xfrm>
            <a:off x="8324850" y="3888581"/>
            <a:ext cx="4953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140"/>
              </a:lnSpc>
              <a:buNone/>
            </a:pPr>
            <a:r>
              <a:rPr lang="en-US" sz="713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Jun</a:t>
            </a:r>
            <a:endParaRPr lang="en-US" sz="713" dirty="0"/>
          </a:p>
        </p:txBody>
      </p:sp>
      <p:sp>
        <p:nvSpPr>
          <p:cNvPr id="37" name="Shape 35"/>
          <p:cNvSpPr/>
          <p:nvPr/>
        </p:nvSpPr>
        <p:spPr>
          <a:xfrm>
            <a:off x="381000" y="866775"/>
            <a:ext cx="4095750" cy="3105150"/>
          </a:xfrm>
          <a:prstGeom prst="rect">
            <a:avLst/>
          </a:prstGeom>
          <a:noFill/>
          <a:ln/>
        </p:spPr>
      </p:sp>
      <p:sp>
        <p:nvSpPr>
          <p:cNvPr id="38" name="Text 36"/>
          <p:cNvSpPr/>
          <p:nvPr/>
        </p:nvSpPr>
        <p:spPr>
          <a:xfrm>
            <a:off x="381000" y="866775"/>
            <a:ext cx="22860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23"/>
              </a:lnSpc>
              <a:buNone/>
            </a:pPr>
            <a:r>
              <a:rPr lang="en-US" sz="1995" b="1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Consistent growth</a:t>
            </a:r>
            <a:endParaRPr lang="en-US" sz="1995" dirty="0"/>
          </a:p>
        </p:txBody>
      </p:sp>
      <p:sp>
        <p:nvSpPr>
          <p:cNvPr id="39" name="Shape 37"/>
          <p:cNvSpPr/>
          <p:nvPr/>
        </p:nvSpPr>
        <p:spPr>
          <a:xfrm>
            <a:off x="381000" y="1438275"/>
            <a:ext cx="4095750" cy="2533650"/>
          </a:xfrm>
          <a:prstGeom prst="rect">
            <a:avLst/>
          </a:prstGeom>
          <a:noFill/>
          <a:ln/>
        </p:spPr>
      </p:sp>
      <p:sp>
        <p:nvSpPr>
          <p:cNvPr id="40" name="Text 38"/>
          <p:cNvSpPr/>
          <p:nvPr/>
        </p:nvSpPr>
        <p:spPr>
          <a:xfrm>
            <a:off x="381000" y="1438275"/>
            <a:ext cx="1952625" cy="2533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998"/>
              </a:lnSpc>
              <a:buNone/>
            </a:pPr>
            <a:r>
              <a:rPr lang="en-US" sz="713" b="1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The last ten months </a:t>
            </a:r>
            <a:pPr algn="l" indent="0" marL="0">
              <a:lnSpc>
                <a:spcPts val="998"/>
              </a:lnSpc>
              <a:buNone/>
            </a:pPr>
            <a:r>
              <a:rPr lang="en-US" sz="713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have been a period of significant acceleration for the Aura platform. We're seeing powerful, compounding growth, with key platform metrics up by </a:t>
            </a:r>
            <a:pPr algn="l" indent="0" marL="0">
              <a:lnSpc>
                <a:spcPts val="998"/>
              </a:lnSpc>
              <a:buNone/>
            </a:pPr>
            <a:r>
              <a:rPr lang="en-US" sz="713" b="1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over 150%</a:t>
            </a:r>
            <a:pPr algn="l" indent="0" marL="0">
              <a:lnSpc>
                <a:spcPts val="998"/>
              </a:lnSpc>
              <a:buNone/>
            </a:pPr>
            <a:r>
              <a:rPr lang="en-US" sz="713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 year-over-year. This isn't just about acquiring new partners; it's about growing with them.</a:t>
            </a:r>
            <a:endParaRPr lang="en-US" sz="713" dirty="0"/>
          </a:p>
          <a:p>
            <a:pPr algn="l" indent="0" marL="0">
              <a:lnSpc>
                <a:spcPts val="998"/>
              </a:lnSpc>
              <a:buNone/>
            </a:pPr>
            <a:r>
              <a:rPr lang="en-US" sz="713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The first chart illustrates our momentum in new business acquisition, </a:t>
            </a:r>
            <a:pPr algn="l" indent="0" marL="0">
              <a:lnSpc>
                <a:spcPts val="998"/>
              </a:lnSpc>
              <a:buNone/>
            </a:pPr>
            <a:r>
              <a:rPr lang="en-US" sz="713" b="1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showing a 45%</a:t>
            </a:r>
            <a:pPr algn="l" indent="0" marL="0">
              <a:lnSpc>
                <a:spcPts val="998"/>
              </a:lnSpc>
              <a:buNone/>
            </a:pPr>
            <a:r>
              <a:rPr lang="en-US" sz="713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 quarter-over-quarter growth in new partners joining the platform. </a:t>
            </a:r>
            <a:endParaRPr lang="en-US" sz="713" dirty="0"/>
          </a:p>
          <a:p>
            <a:pPr algn="l" indent="0" marL="0">
              <a:lnSpc>
                <a:spcPts val="998"/>
              </a:lnSpc>
              <a:buNone/>
            </a:pPr>
            <a:r>
              <a:rPr lang="en-US" sz="713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This is a direct result of market trust in our technology and shows that more companies are choosing Aura as their foundational infrastructure for launching financial products.</a:t>
            </a:r>
            <a:endParaRPr lang="en-US" sz="713" dirty="0"/>
          </a:p>
        </p:txBody>
      </p:sp>
      <p:sp>
        <p:nvSpPr>
          <p:cNvPr id="41" name="Text 39"/>
          <p:cNvSpPr/>
          <p:nvPr/>
        </p:nvSpPr>
        <p:spPr>
          <a:xfrm>
            <a:off x="2524125" y="1438275"/>
            <a:ext cx="1952625" cy="146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998"/>
              </a:lnSpc>
              <a:buNone/>
            </a:pPr>
            <a:r>
              <a:rPr lang="en-US" sz="713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The second chart tells an equally important story: the success of our existing partners. Transaction volume from this cohort has surged by </a:t>
            </a:r>
            <a:pPr algn="l" indent="0" marL="0">
              <a:lnSpc>
                <a:spcPts val="998"/>
              </a:lnSpc>
              <a:buNone/>
            </a:pPr>
            <a:r>
              <a:rPr lang="en-US" sz="713" b="1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over 300%</a:t>
            </a:r>
            <a:pPr algn="l" indent="0" marL="0">
              <a:lnSpc>
                <a:spcPts val="998"/>
              </a:lnSpc>
              <a:buNone/>
            </a:pPr>
            <a:r>
              <a:rPr lang="en-US" sz="713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, demonstrating strong end-user adoption. </a:t>
            </a:r>
            <a:endParaRPr lang="en-US" sz="713" dirty="0"/>
          </a:p>
          <a:p>
            <a:pPr algn="l" indent="0" marL="0">
              <a:lnSpc>
                <a:spcPts val="998"/>
              </a:lnSpc>
              <a:buNone/>
            </a:pPr>
            <a:r>
              <a:rPr lang="en-US" sz="713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As they succeed, we succeed. This dynamic has pushed our net dollar retention to an </a:t>
            </a:r>
            <a:pPr algn="l" indent="0" marL="0">
              <a:lnSpc>
                <a:spcPts val="998"/>
              </a:lnSpc>
              <a:buNone/>
            </a:pPr>
            <a:r>
              <a:rPr lang="en-US" sz="713" b="1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industry-leading 140%</a:t>
            </a:r>
            <a:pPr algn="l" indent="0" marL="0">
              <a:lnSpc>
                <a:spcPts val="998"/>
              </a:lnSpc>
              <a:buNone/>
            </a:pPr>
            <a:r>
              <a:rPr lang="en-US" sz="713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, creating a powerful network effect that fuels sustainable, long-term growth.</a:t>
            </a:r>
            <a:endParaRPr lang="en-US" sz="713" dirty="0"/>
          </a:p>
        </p:txBody>
      </p:sp>
      <p:sp>
        <p:nvSpPr>
          <p:cNvPr id="42" name="Text 40"/>
          <p:cNvSpPr/>
          <p:nvPr/>
        </p:nvSpPr>
        <p:spPr>
          <a:xfrm>
            <a:off x="8653463" y="4829175"/>
            <a:ext cx="109538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926"/>
              </a:lnSpc>
              <a:buNone/>
            </a:pPr>
            <a:r>
              <a:rPr lang="en-US" sz="641" dirty="0">
                <a:solidFill>
                  <a:srgbClr val="8B8B8B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06</a:t>
            </a:r>
            <a:endParaRPr lang="en-US" sz="641" dirty="0"/>
          </a:p>
        </p:txBody>
      </p:sp>
      <p:sp>
        <p:nvSpPr>
          <p:cNvPr id="43" name="Text 41"/>
          <p:cNvSpPr/>
          <p:nvPr/>
        </p:nvSpPr>
        <p:spPr>
          <a:xfrm>
            <a:off x="381000" y="4829175"/>
            <a:ext cx="733425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926"/>
              </a:lnSpc>
              <a:buNone/>
            </a:pPr>
            <a:r>
              <a:rPr lang="en-US" sz="641" dirty="0">
                <a:solidFill>
                  <a:srgbClr val="8B8B8B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Platform Overview</a:t>
            </a:r>
            <a:endParaRPr lang="en-US" sz="64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81000" y="952500"/>
            <a:ext cx="8382000" cy="3581400"/>
          </a:xfrm>
          <a:prstGeom prst="rect">
            <a:avLst/>
          </a:prstGeom>
          <a:noFill/>
          <a:ln/>
        </p:spPr>
      </p:sp>
      <p:sp>
        <p:nvSpPr>
          <p:cNvPr id="3" name="Shape 1"/>
          <p:cNvSpPr/>
          <p:nvPr/>
        </p:nvSpPr>
        <p:spPr>
          <a:xfrm>
            <a:off x="381000" y="3028950"/>
            <a:ext cx="398780" cy="1504950"/>
          </a:xfrm>
          <a:prstGeom prst="rect">
            <a:avLst/>
          </a:prstGeom>
          <a:noFill/>
          <a:ln/>
        </p:spPr>
      </p:sp>
      <p:sp>
        <p:nvSpPr>
          <p:cNvPr id="4" name="Shape 2"/>
          <p:cNvSpPr/>
          <p:nvPr/>
        </p:nvSpPr>
        <p:spPr>
          <a:xfrm>
            <a:off x="494663" y="3028950"/>
            <a:ext cx="171450" cy="209550"/>
          </a:xfrm>
          <a:prstGeom prst="rect">
            <a:avLst/>
          </a:prstGeom>
          <a:noFill/>
          <a:ln/>
        </p:spPr>
      </p:sp>
      <p:sp>
        <p:nvSpPr>
          <p:cNvPr id="5" name="Text 3"/>
          <p:cNvSpPr/>
          <p:nvPr/>
        </p:nvSpPr>
        <p:spPr>
          <a:xfrm>
            <a:off x="494663" y="3028950"/>
            <a:ext cx="1714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140"/>
              </a:lnSpc>
              <a:buNone/>
            </a:pPr>
            <a:r>
              <a:rPr lang="en-US" sz="713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$70</a:t>
            </a:r>
            <a:endParaRPr lang="en-US" sz="713" dirty="0"/>
          </a:p>
        </p:txBody>
      </p:sp>
      <p:sp>
        <p:nvSpPr>
          <p:cNvPr id="6" name="Shape 4"/>
          <p:cNvSpPr/>
          <p:nvPr/>
        </p:nvSpPr>
        <p:spPr>
          <a:xfrm>
            <a:off x="381000" y="3238500"/>
            <a:ext cx="398780" cy="342900"/>
          </a:xfrm>
          <a:prstGeom prst="rect">
            <a:avLst/>
          </a:prstGeom>
          <a:solidFill>
            <a:srgbClr val="6CBDFF"/>
          </a:solidFill>
          <a:ln/>
        </p:spPr>
      </p:sp>
      <p:sp>
        <p:nvSpPr>
          <p:cNvPr id="7" name="Text 5"/>
          <p:cNvSpPr/>
          <p:nvPr/>
        </p:nvSpPr>
        <p:spPr>
          <a:xfrm>
            <a:off x="381000" y="3333750"/>
            <a:ext cx="39878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140"/>
              </a:lnSpc>
              <a:buNone/>
            </a:pPr>
            <a:r>
              <a:rPr lang="en-US" sz="713" dirty="0">
                <a:solidFill>
                  <a:srgbClr val="FFFFFF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$20</a:t>
            </a:r>
            <a:endParaRPr lang="en-US" sz="713" dirty="0"/>
          </a:p>
        </p:txBody>
      </p:sp>
      <p:sp>
        <p:nvSpPr>
          <p:cNvPr id="8" name="Shape 6"/>
          <p:cNvSpPr/>
          <p:nvPr/>
        </p:nvSpPr>
        <p:spPr>
          <a:xfrm>
            <a:off x="381000" y="3581400"/>
            <a:ext cx="398780" cy="742950"/>
          </a:xfrm>
          <a:prstGeom prst="rect">
            <a:avLst/>
          </a:prstGeom>
          <a:solidFill>
            <a:srgbClr val="053BB2"/>
          </a:solidFill>
          <a:ln/>
        </p:spPr>
      </p:sp>
      <p:sp>
        <p:nvSpPr>
          <p:cNvPr id="9" name="Text 7"/>
          <p:cNvSpPr/>
          <p:nvPr/>
        </p:nvSpPr>
        <p:spPr>
          <a:xfrm>
            <a:off x="389888" y="3876675"/>
            <a:ext cx="3810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140"/>
              </a:lnSpc>
              <a:buNone/>
            </a:pPr>
            <a:r>
              <a:rPr lang="en-US" sz="713" dirty="0">
                <a:solidFill>
                  <a:srgbClr val="FFFFFF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$50</a:t>
            </a:r>
            <a:endParaRPr lang="en-US" sz="713" dirty="0"/>
          </a:p>
        </p:txBody>
      </p:sp>
      <p:sp>
        <p:nvSpPr>
          <p:cNvPr id="10" name="Shape 8"/>
          <p:cNvSpPr/>
          <p:nvPr/>
        </p:nvSpPr>
        <p:spPr>
          <a:xfrm>
            <a:off x="381000" y="4324350"/>
            <a:ext cx="398780" cy="209550"/>
          </a:xfrm>
          <a:prstGeom prst="rect">
            <a:avLst/>
          </a:prstGeom>
          <a:noFill/>
          <a:ln/>
        </p:spPr>
      </p:sp>
      <p:sp>
        <p:nvSpPr>
          <p:cNvPr id="11" name="Text 9"/>
          <p:cNvSpPr/>
          <p:nvPr/>
        </p:nvSpPr>
        <p:spPr>
          <a:xfrm>
            <a:off x="458944" y="4381500"/>
            <a:ext cx="242888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140"/>
              </a:lnSpc>
              <a:buNone/>
            </a:pPr>
            <a:r>
              <a:rPr lang="en-US" sz="713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Q1'24</a:t>
            </a:r>
            <a:endParaRPr lang="en-US" sz="713" dirty="0"/>
          </a:p>
        </p:txBody>
      </p:sp>
      <p:sp>
        <p:nvSpPr>
          <p:cNvPr id="12" name="Shape 10"/>
          <p:cNvSpPr/>
          <p:nvPr/>
        </p:nvSpPr>
        <p:spPr>
          <a:xfrm>
            <a:off x="951230" y="2647950"/>
            <a:ext cx="398780" cy="1885950"/>
          </a:xfrm>
          <a:prstGeom prst="rect">
            <a:avLst/>
          </a:prstGeom>
          <a:noFill/>
          <a:ln/>
        </p:spPr>
      </p:sp>
      <p:sp>
        <p:nvSpPr>
          <p:cNvPr id="13" name="Shape 11"/>
          <p:cNvSpPr/>
          <p:nvPr/>
        </p:nvSpPr>
        <p:spPr>
          <a:xfrm>
            <a:off x="1050606" y="2647950"/>
            <a:ext cx="200025" cy="209550"/>
          </a:xfrm>
          <a:prstGeom prst="rect">
            <a:avLst/>
          </a:prstGeom>
          <a:noFill/>
          <a:ln/>
        </p:spPr>
      </p:sp>
      <p:sp>
        <p:nvSpPr>
          <p:cNvPr id="14" name="Text 12"/>
          <p:cNvSpPr/>
          <p:nvPr/>
        </p:nvSpPr>
        <p:spPr>
          <a:xfrm>
            <a:off x="1050606" y="2647950"/>
            <a:ext cx="2000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140"/>
              </a:lnSpc>
              <a:buNone/>
            </a:pPr>
            <a:r>
              <a:rPr lang="en-US" sz="713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$122</a:t>
            </a:r>
            <a:endParaRPr lang="en-US" sz="713" dirty="0"/>
          </a:p>
        </p:txBody>
      </p:sp>
      <p:sp>
        <p:nvSpPr>
          <p:cNvPr id="15" name="Shape 13"/>
          <p:cNvSpPr/>
          <p:nvPr/>
        </p:nvSpPr>
        <p:spPr>
          <a:xfrm>
            <a:off x="951230" y="2857500"/>
            <a:ext cx="398780" cy="819150"/>
          </a:xfrm>
          <a:prstGeom prst="rect">
            <a:avLst/>
          </a:prstGeom>
          <a:solidFill>
            <a:srgbClr val="6CBDFF"/>
          </a:solidFill>
          <a:ln/>
        </p:spPr>
      </p:sp>
      <p:sp>
        <p:nvSpPr>
          <p:cNvPr id="16" name="Text 14"/>
          <p:cNvSpPr/>
          <p:nvPr/>
        </p:nvSpPr>
        <p:spPr>
          <a:xfrm>
            <a:off x="951230" y="3190875"/>
            <a:ext cx="39878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140"/>
              </a:lnSpc>
              <a:buNone/>
            </a:pPr>
            <a:r>
              <a:rPr lang="en-US" sz="713" dirty="0">
                <a:solidFill>
                  <a:srgbClr val="FFFFFF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$70</a:t>
            </a:r>
            <a:endParaRPr lang="en-US" sz="713" dirty="0"/>
          </a:p>
        </p:txBody>
      </p:sp>
      <p:sp>
        <p:nvSpPr>
          <p:cNvPr id="17" name="Shape 15"/>
          <p:cNvSpPr/>
          <p:nvPr/>
        </p:nvSpPr>
        <p:spPr>
          <a:xfrm>
            <a:off x="951230" y="3676650"/>
            <a:ext cx="398780" cy="647700"/>
          </a:xfrm>
          <a:prstGeom prst="rect">
            <a:avLst/>
          </a:prstGeom>
          <a:solidFill>
            <a:srgbClr val="053BB2"/>
          </a:solidFill>
          <a:ln/>
        </p:spPr>
      </p:sp>
      <p:sp>
        <p:nvSpPr>
          <p:cNvPr id="18" name="Text 16"/>
          <p:cNvSpPr/>
          <p:nvPr/>
        </p:nvSpPr>
        <p:spPr>
          <a:xfrm>
            <a:off x="960118" y="3924300"/>
            <a:ext cx="3810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140"/>
              </a:lnSpc>
              <a:buNone/>
            </a:pPr>
            <a:r>
              <a:rPr lang="en-US" sz="713" dirty="0">
                <a:solidFill>
                  <a:srgbClr val="FFFFFF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$52</a:t>
            </a:r>
            <a:endParaRPr lang="en-US" sz="713" dirty="0"/>
          </a:p>
        </p:txBody>
      </p:sp>
      <p:sp>
        <p:nvSpPr>
          <p:cNvPr id="19" name="Shape 17"/>
          <p:cNvSpPr/>
          <p:nvPr/>
        </p:nvSpPr>
        <p:spPr>
          <a:xfrm>
            <a:off x="951230" y="4324350"/>
            <a:ext cx="398780" cy="209550"/>
          </a:xfrm>
          <a:prstGeom prst="rect">
            <a:avLst/>
          </a:prstGeom>
          <a:noFill/>
          <a:ln/>
        </p:spPr>
      </p:sp>
      <p:sp>
        <p:nvSpPr>
          <p:cNvPr id="20" name="Text 18"/>
          <p:cNvSpPr/>
          <p:nvPr/>
        </p:nvSpPr>
        <p:spPr>
          <a:xfrm>
            <a:off x="1012506" y="4381500"/>
            <a:ext cx="2762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140"/>
              </a:lnSpc>
              <a:buNone/>
            </a:pPr>
            <a:r>
              <a:rPr lang="en-US" sz="713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Q2’24</a:t>
            </a:r>
            <a:endParaRPr lang="en-US" sz="713" dirty="0"/>
          </a:p>
        </p:txBody>
      </p:sp>
      <p:sp>
        <p:nvSpPr>
          <p:cNvPr id="21" name="Shape 19"/>
          <p:cNvSpPr/>
          <p:nvPr/>
        </p:nvSpPr>
        <p:spPr>
          <a:xfrm>
            <a:off x="1521461" y="2209800"/>
            <a:ext cx="398780" cy="2324100"/>
          </a:xfrm>
          <a:prstGeom prst="rect">
            <a:avLst/>
          </a:prstGeom>
          <a:noFill/>
          <a:ln/>
        </p:spPr>
      </p:sp>
      <p:sp>
        <p:nvSpPr>
          <p:cNvPr id="22" name="Shape 20"/>
          <p:cNvSpPr/>
          <p:nvPr/>
        </p:nvSpPr>
        <p:spPr>
          <a:xfrm>
            <a:off x="1618455" y="2209800"/>
            <a:ext cx="204788" cy="209550"/>
          </a:xfrm>
          <a:prstGeom prst="rect">
            <a:avLst/>
          </a:prstGeom>
          <a:noFill/>
          <a:ln/>
        </p:spPr>
      </p:sp>
      <p:sp>
        <p:nvSpPr>
          <p:cNvPr id="23" name="Text 21"/>
          <p:cNvSpPr/>
          <p:nvPr/>
        </p:nvSpPr>
        <p:spPr>
          <a:xfrm>
            <a:off x="1618455" y="2209800"/>
            <a:ext cx="204788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140"/>
              </a:lnSpc>
              <a:buNone/>
            </a:pPr>
            <a:r>
              <a:rPr lang="en-US" sz="713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$168</a:t>
            </a:r>
            <a:endParaRPr lang="en-US" sz="713" dirty="0"/>
          </a:p>
        </p:txBody>
      </p:sp>
      <p:sp>
        <p:nvSpPr>
          <p:cNvPr id="24" name="Shape 22"/>
          <p:cNvSpPr/>
          <p:nvPr/>
        </p:nvSpPr>
        <p:spPr>
          <a:xfrm>
            <a:off x="1521461" y="2419350"/>
            <a:ext cx="398780" cy="1485900"/>
          </a:xfrm>
          <a:prstGeom prst="rect">
            <a:avLst/>
          </a:prstGeom>
          <a:solidFill>
            <a:srgbClr val="6CBDFF"/>
          </a:solidFill>
          <a:ln/>
        </p:spPr>
      </p:sp>
      <p:sp>
        <p:nvSpPr>
          <p:cNvPr id="25" name="Text 23"/>
          <p:cNvSpPr/>
          <p:nvPr/>
        </p:nvSpPr>
        <p:spPr>
          <a:xfrm>
            <a:off x="1521461" y="3086100"/>
            <a:ext cx="39878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140"/>
              </a:lnSpc>
              <a:buNone/>
            </a:pPr>
            <a:r>
              <a:rPr lang="en-US" sz="713" dirty="0">
                <a:solidFill>
                  <a:srgbClr val="FFFFFF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$140</a:t>
            </a:r>
            <a:endParaRPr lang="en-US" sz="713" dirty="0"/>
          </a:p>
        </p:txBody>
      </p:sp>
      <p:sp>
        <p:nvSpPr>
          <p:cNvPr id="26" name="Shape 24"/>
          <p:cNvSpPr/>
          <p:nvPr/>
        </p:nvSpPr>
        <p:spPr>
          <a:xfrm>
            <a:off x="1521461" y="3905250"/>
            <a:ext cx="398780" cy="419100"/>
          </a:xfrm>
          <a:prstGeom prst="rect">
            <a:avLst/>
          </a:prstGeom>
          <a:solidFill>
            <a:srgbClr val="053BB2"/>
          </a:solidFill>
          <a:ln/>
        </p:spPr>
      </p:sp>
      <p:sp>
        <p:nvSpPr>
          <p:cNvPr id="27" name="Text 25"/>
          <p:cNvSpPr/>
          <p:nvPr/>
        </p:nvSpPr>
        <p:spPr>
          <a:xfrm>
            <a:off x="1530348" y="4038600"/>
            <a:ext cx="3810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140"/>
              </a:lnSpc>
              <a:buNone/>
            </a:pPr>
            <a:r>
              <a:rPr lang="en-US" sz="713" dirty="0">
                <a:solidFill>
                  <a:srgbClr val="FFFFFF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$28</a:t>
            </a:r>
            <a:endParaRPr lang="en-US" sz="713" dirty="0"/>
          </a:p>
        </p:txBody>
      </p:sp>
      <p:sp>
        <p:nvSpPr>
          <p:cNvPr id="28" name="Shape 26"/>
          <p:cNvSpPr/>
          <p:nvPr/>
        </p:nvSpPr>
        <p:spPr>
          <a:xfrm>
            <a:off x="1585117" y="4324350"/>
            <a:ext cx="271463" cy="209550"/>
          </a:xfrm>
          <a:prstGeom prst="rect">
            <a:avLst/>
          </a:prstGeom>
          <a:noFill/>
          <a:ln/>
        </p:spPr>
      </p:sp>
      <p:sp>
        <p:nvSpPr>
          <p:cNvPr id="29" name="Text 27"/>
          <p:cNvSpPr/>
          <p:nvPr/>
        </p:nvSpPr>
        <p:spPr>
          <a:xfrm>
            <a:off x="1585117" y="4381500"/>
            <a:ext cx="271463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140"/>
              </a:lnSpc>
              <a:buNone/>
            </a:pPr>
            <a:r>
              <a:rPr lang="en-US" sz="713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Q3'24</a:t>
            </a:r>
            <a:endParaRPr lang="en-US" sz="713" dirty="0"/>
          </a:p>
        </p:txBody>
      </p:sp>
      <p:sp>
        <p:nvSpPr>
          <p:cNvPr id="30" name="Shape 28"/>
          <p:cNvSpPr/>
          <p:nvPr/>
        </p:nvSpPr>
        <p:spPr>
          <a:xfrm>
            <a:off x="2091691" y="1971675"/>
            <a:ext cx="398780" cy="2562225"/>
          </a:xfrm>
          <a:prstGeom prst="rect">
            <a:avLst/>
          </a:prstGeom>
          <a:noFill/>
          <a:ln/>
        </p:spPr>
      </p:sp>
      <p:sp>
        <p:nvSpPr>
          <p:cNvPr id="31" name="Shape 29"/>
          <p:cNvSpPr/>
          <p:nvPr/>
        </p:nvSpPr>
        <p:spPr>
          <a:xfrm>
            <a:off x="2191066" y="1971675"/>
            <a:ext cx="200025" cy="209550"/>
          </a:xfrm>
          <a:prstGeom prst="rect">
            <a:avLst/>
          </a:prstGeom>
          <a:noFill/>
          <a:ln/>
        </p:spPr>
      </p:sp>
      <p:sp>
        <p:nvSpPr>
          <p:cNvPr id="32" name="Text 30"/>
          <p:cNvSpPr/>
          <p:nvPr/>
        </p:nvSpPr>
        <p:spPr>
          <a:xfrm>
            <a:off x="2191066" y="1971675"/>
            <a:ext cx="2000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140"/>
              </a:lnSpc>
              <a:buNone/>
            </a:pPr>
            <a:r>
              <a:rPr lang="en-US" sz="713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$193</a:t>
            </a:r>
            <a:endParaRPr lang="en-US" sz="713" dirty="0"/>
          </a:p>
        </p:txBody>
      </p:sp>
      <p:sp>
        <p:nvSpPr>
          <p:cNvPr id="33" name="Shape 31"/>
          <p:cNvSpPr/>
          <p:nvPr/>
        </p:nvSpPr>
        <p:spPr>
          <a:xfrm>
            <a:off x="2091691" y="2181225"/>
            <a:ext cx="398780" cy="1666875"/>
          </a:xfrm>
          <a:prstGeom prst="rect">
            <a:avLst/>
          </a:prstGeom>
          <a:solidFill>
            <a:srgbClr val="6CBDFF"/>
          </a:solidFill>
          <a:ln/>
        </p:spPr>
      </p:sp>
      <p:sp>
        <p:nvSpPr>
          <p:cNvPr id="34" name="Text 32"/>
          <p:cNvSpPr/>
          <p:nvPr/>
        </p:nvSpPr>
        <p:spPr>
          <a:xfrm>
            <a:off x="2091691" y="2938463"/>
            <a:ext cx="39878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140"/>
              </a:lnSpc>
              <a:buNone/>
            </a:pPr>
            <a:r>
              <a:rPr lang="en-US" sz="713" dirty="0">
                <a:solidFill>
                  <a:srgbClr val="FFFFFF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$159</a:t>
            </a:r>
            <a:endParaRPr lang="en-US" sz="713" dirty="0"/>
          </a:p>
        </p:txBody>
      </p:sp>
      <p:sp>
        <p:nvSpPr>
          <p:cNvPr id="35" name="Shape 33"/>
          <p:cNvSpPr/>
          <p:nvPr/>
        </p:nvSpPr>
        <p:spPr>
          <a:xfrm>
            <a:off x="2091691" y="3848100"/>
            <a:ext cx="398780" cy="476250"/>
          </a:xfrm>
          <a:prstGeom prst="rect">
            <a:avLst/>
          </a:prstGeom>
          <a:solidFill>
            <a:srgbClr val="053BB2"/>
          </a:solidFill>
          <a:ln/>
        </p:spPr>
      </p:sp>
      <p:sp>
        <p:nvSpPr>
          <p:cNvPr id="36" name="Text 34"/>
          <p:cNvSpPr/>
          <p:nvPr/>
        </p:nvSpPr>
        <p:spPr>
          <a:xfrm>
            <a:off x="2100579" y="4010025"/>
            <a:ext cx="3810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140"/>
              </a:lnSpc>
              <a:buNone/>
            </a:pPr>
            <a:r>
              <a:rPr lang="en-US" sz="713" dirty="0">
                <a:solidFill>
                  <a:srgbClr val="FFFFFF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$34</a:t>
            </a:r>
            <a:endParaRPr lang="en-US" sz="713" dirty="0"/>
          </a:p>
        </p:txBody>
      </p:sp>
      <p:sp>
        <p:nvSpPr>
          <p:cNvPr id="37" name="Shape 35"/>
          <p:cNvSpPr/>
          <p:nvPr/>
        </p:nvSpPr>
        <p:spPr>
          <a:xfrm>
            <a:off x="2091691" y="4324350"/>
            <a:ext cx="398780" cy="209550"/>
          </a:xfrm>
          <a:prstGeom prst="rect">
            <a:avLst/>
          </a:prstGeom>
          <a:noFill/>
          <a:ln/>
        </p:spPr>
      </p:sp>
      <p:sp>
        <p:nvSpPr>
          <p:cNvPr id="38" name="Text 36"/>
          <p:cNvSpPr/>
          <p:nvPr/>
        </p:nvSpPr>
        <p:spPr>
          <a:xfrm>
            <a:off x="2152966" y="4381500"/>
            <a:ext cx="2762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140"/>
              </a:lnSpc>
              <a:buNone/>
            </a:pPr>
            <a:r>
              <a:rPr lang="en-US" sz="713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Q4'24</a:t>
            </a:r>
            <a:endParaRPr lang="en-US" sz="713" dirty="0"/>
          </a:p>
        </p:txBody>
      </p:sp>
      <p:sp>
        <p:nvSpPr>
          <p:cNvPr id="39" name="Shape 37"/>
          <p:cNvSpPr/>
          <p:nvPr/>
        </p:nvSpPr>
        <p:spPr>
          <a:xfrm>
            <a:off x="2661921" y="2190750"/>
            <a:ext cx="398780" cy="2343150"/>
          </a:xfrm>
          <a:prstGeom prst="rect">
            <a:avLst/>
          </a:prstGeom>
          <a:noFill/>
          <a:ln/>
        </p:spPr>
      </p:sp>
      <p:sp>
        <p:nvSpPr>
          <p:cNvPr id="40" name="Shape 38"/>
          <p:cNvSpPr/>
          <p:nvPr/>
        </p:nvSpPr>
        <p:spPr>
          <a:xfrm>
            <a:off x="2761297" y="2190750"/>
            <a:ext cx="200025" cy="209550"/>
          </a:xfrm>
          <a:prstGeom prst="rect">
            <a:avLst/>
          </a:prstGeom>
          <a:noFill/>
          <a:ln/>
        </p:spPr>
      </p:sp>
      <p:sp>
        <p:nvSpPr>
          <p:cNvPr id="41" name="Text 39"/>
          <p:cNvSpPr/>
          <p:nvPr/>
        </p:nvSpPr>
        <p:spPr>
          <a:xfrm>
            <a:off x="2761297" y="2190750"/>
            <a:ext cx="2000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140"/>
              </a:lnSpc>
              <a:buNone/>
            </a:pPr>
            <a:r>
              <a:rPr lang="en-US" sz="713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$170</a:t>
            </a:r>
            <a:endParaRPr lang="en-US" sz="713" dirty="0"/>
          </a:p>
        </p:txBody>
      </p:sp>
      <p:sp>
        <p:nvSpPr>
          <p:cNvPr id="42" name="Shape 40"/>
          <p:cNvSpPr/>
          <p:nvPr/>
        </p:nvSpPr>
        <p:spPr>
          <a:xfrm>
            <a:off x="2661921" y="2400300"/>
            <a:ext cx="398780" cy="1314450"/>
          </a:xfrm>
          <a:prstGeom prst="rect">
            <a:avLst/>
          </a:prstGeom>
          <a:solidFill>
            <a:srgbClr val="6CBDFF"/>
          </a:solidFill>
          <a:ln/>
        </p:spPr>
      </p:sp>
      <p:sp>
        <p:nvSpPr>
          <p:cNvPr id="43" name="Text 41"/>
          <p:cNvSpPr/>
          <p:nvPr/>
        </p:nvSpPr>
        <p:spPr>
          <a:xfrm>
            <a:off x="2661921" y="2981325"/>
            <a:ext cx="39878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140"/>
              </a:lnSpc>
              <a:buNone/>
            </a:pPr>
            <a:r>
              <a:rPr lang="en-US" sz="713" dirty="0">
                <a:solidFill>
                  <a:srgbClr val="FFFFFF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$122</a:t>
            </a:r>
            <a:endParaRPr lang="en-US" sz="713" dirty="0"/>
          </a:p>
        </p:txBody>
      </p:sp>
      <p:sp>
        <p:nvSpPr>
          <p:cNvPr id="44" name="Shape 42"/>
          <p:cNvSpPr/>
          <p:nvPr/>
        </p:nvSpPr>
        <p:spPr>
          <a:xfrm>
            <a:off x="2661921" y="3714750"/>
            <a:ext cx="398780" cy="609600"/>
          </a:xfrm>
          <a:prstGeom prst="rect">
            <a:avLst/>
          </a:prstGeom>
          <a:solidFill>
            <a:srgbClr val="053BB2"/>
          </a:solidFill>
          <a:ln/>
        </p:spPr>
      </p:sp>
      <p:sp>
        <p:nvSpPr>
          <p:cNvPr id="45" name="Text 43"/>
          <p:cNvSpPr/>
          <p:nvPr/>
        </p:nvSpPr>
        <p:spPr>
          <a:xfrm>
            <a:off x="2670809" y="3943350"/>
            <a:ext cx="3810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140"/>
              </a:lnSpc>
              <a:buNone/>
            </a:pPr>
            <a:r>
              <a:rPr lang="en-US" sz="713" dirty="0">
                <a:solidFill>
                  <a:srgbClr val="FFFFFF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$48</a:t>
            </a:r>
            <a:endParaRPr lang="en-US" sz="713" dirty="0"/>
          </a:p>
        </p:txBody>
      </p:sp>
      <p:sp>
        <p:nvSpPr>
          <p:cNvPr id="46" name="Shape 44"/>
          <p:cNvSpPr/>
          <p:nvPr/>
        </p:nvSpPr>
        <p:spPr>
          <a:xfrm>
            <a:off x="2661921" y="4324350"/>
            <a:ext cx="398780" cy="209550"/>
          </a:xfrm>
          <a:prstGeom prst="rect">
            <a:avLst/>
          </a:prstGeom>
          <a:noFill/>
          <a:ln/>
        </p:spPr>
      </p:sp>
      <p:sp>
        <p:nvSpPr>
          <p:cNvPr id="47" name="Text 45"/>
          <p:cNvSpPr/>
          <p:nvPr/>
        </p:nvSpPr>
        <p:spPr>
          <a:xfrm>
            <a:off x="2739865" y="4381500"/>
            <a:ext cx="242888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140"/>
              </a:lnSpc>
              <a:buNone/>
            </a:pPr>
            <a:r>
              <a:rPr lang="en-US" sz="713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Q1'25</a:t>
            </a:r>
            <a:endParaRPr lang="en-US" sz="713" dirty="0"/>
          </a:p>
        </p:txBody>
      </p:sp>
      <p:sp>
        <p:nvSpPr>
          <p:cNvPr id="48" name="Shape 46"/>
          <p:cNvSpPr/>
          <p:nvPr/>
        </p:nvSpPr>
        <p:spPr>
          <a:xfrm>
            <a:off x="3232152" y="2762250"/>
            <a:ext cx="398780" cy="1771650"/>
          </a:xfrm>
          <a:prstGeom prst="rect">
            <a:avLst/>
          </a:prstGeom>
          <a:noFill/>
          <a:ln/>
        </p:spPr>
      </p:sp>
      <p:sp>
        <p:nvSpPr>
          <p:cNvPr id="49" name="Shape 47"/>
          <p:cNvSpPr/>
          <p:nvPr/>
        </p:nvSpPr>
        <p:spPr>
          <a:xfrm>
            <a:off x="3343433" y="2762250"/>
            <a:ext cx="176213" cy="209550"/>
          </a:xfrm>
          <a:prstGeom prst="rect">
            <a:avLst/>
          </a:prstGeom>
          <a:noFill/>
          <a:ln/>
        </p:spPr>
      </p:sp>
      <p:sp>
        <p:nvSpPr>
          <p:cNvPr id="50" name="Text 48"/>
          <p:cNvSpPr/>
          <p:nvPr/>
        </p:nvSpPr>
        <p:spPr>
          <a:xfrm>
            <a:off x="3343433" y="2762250"/>
            <a:ext cx="176213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140"/>
              </a:lnSpc>
              <a:buNone/>
            </a:pPr>
            <a:r>
              <a:rPr lang="en-US" sz="713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$110</a:t>
            </a:r>
            <a:endParaRPr lang="en-US" sz="713" dirty="0"/>
          </a:p>
        </p:txBody>
      </p:sp>
      <p:sp>
        <p:nvSpPr>
          <p:cNvPr id="51" name="Shape 49"/>
          <p:cNvSpPr/>
          <p:nvPr/>
        </p:nvSpPr>
        <p:spPr>
          <a:xfrm>
            <a:off x="3232152" y="2971800"/>
            <a:ext cx="398780" cy="828675"/>
          </a:xfrm>
          <a:prstGeom prst="rect">
            <a:avLst/>
          </a:prstGeom>
          <a:solidFill>
            <a:srgbClr val="6CBDFF"/>
          </a:solidFill>
          <a:ln/>
        </p:spPr>
      </p:sp>
      <p:sp>
        <p:nvSpPr>
          <p:cNvPr id="52" name="Text 50"/>
          <p:cNvSpPr/>
          <p:nvPr/>
        </p:nvSpPr>
        <p:spPr>
          <a:xfrm>
            <a:off x="3232152" y="3309938"/>
            <a:ext cx="39878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140"/>
              </a:lnSpc>
              <a:buNone/>
            </a:pPr>
            <a:r>
              <a:rPr lang="en-US" sz="713" dirty="0">
                <a:solidFill>
                  <a:srgbClr val="FFFFFF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$71</a:t>
            </a:r>
            <a:endParaRPr lang="en-US" sz="713" dirty="0"/>
          </a:p>
        </p:txBody>
      </p:sp>
      <p:sp>
        <p:nvSpPr>
          <p:cNvPr id="53" name="Shape 51"/>
          <p:cNvSpPr/>
          <p:nvPr/>
        </p:nvSpPr>
        <p:spPr>
          <a:xfrm>
            <a:off x="3232152" y="3800475"/>
            <a:ext cx="398780" cy="523875"/>
          </a:xfrm>
          <a:prstGeom prst="rect">
            <a:avLst/>
          </a:prstGeom>
          <a:solidFill>
            <a:srgbClr val="053BB2"/>
          </a:solidFill>
          <a:ln/>
        </p:spPr>
      </p:sp>
      <p:sp>
        <p:nvSpPr>
          <p:cNvPr id="54" name="Text 52"/>
          <p:cNvSpPr/>
          <p:nvPr/>
        </p:nvSpPr>
        <p:spPr>
          <a:xfrm>
            <a:off x="3241039" y="3986213"/>
            <a:ext cx="3810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140"/>
              </a:lnSpc>
              <a:buNone/>
            </a:pPr>
            <a:r>
              <a:rPr lang="en-US" sz="713" dirty="0">
                <a:solidFill>
                  <a:srgbClr val="FFFFFF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$39</a:t>
            </a:r>
            <a:endParaRPr lang="en-US" sz="713" dirty="0"/>
          </a:p>
        </p:txBody>
      </p:sp>
      <p:sp>
        <p:nvSpPr>
          <p:cNvPr id="55" name="Shape 53"/>
          <p:cNvSpPr/>
          <p:nvPr/>
        </p:nvSpPr>
        <p:spPr>
          <a:xfrm>
            <a:off x="3232152" y="4324350"/>
            <a:ext cx="398780" cy="209550"/>
          </a:xfrm>
          <a:prstGeom prst="rect">
            <a:avLst/>
          </a:prstGeom>
          <a:noFill/>
          <a:ln/>
        </p:spPr>
      </p:sp>
      <p:sp>
        <p:nvSpPr>
          <p:cNvPr id="56" name="Text 54"/>
          <p:cNvSpPr/>
          <p:nvPr/>
        </p:nvSpPr>
        <p:spPr>
          <a:xfrm>
            <a:off x="3298189" y="4381500"/>
            <a:ext cx="2667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140"/>
              </a:lnSpc>
              <a:buNone/>
            </a:pPr>
            <a:r>
              <a:rPr lang="en-US" sz="713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Q2'25</a:t>
            </a:r>
            <a:endParaRPr lang="en-US" sz="713" dirty="0"/>
          </a:p>
        </p:txBody>
      </p:sp>
      <p:sp>
        <p:nvSpPr>
          <p:cNvPr id="57" name="Shape 55"/>
          <p:cNvSpPr/>
          <p:nvPr/>
        </p:nvSpPr>
        <p:spPr>
          <a:xfrm>
            <a:off x="3802382" y="2381250"/>
            <a:ext cx="398780" cy="2152650"/>
          </a:xfrm>
          <a:prstGeom prst="rect">
            <a:avLst/>
          </a:prstGeom>
          <a:noFill/>
          <a:ln/>
        </p:spPr>
      </p:sp>
      <p:sp>
        <p:nvSpPr>
          <p:cNvPr id="58" name="Shape 56"/>
          <p:cNvSpPr/>
          <p:nvPr/>
        </p:nvSpPr>
        <p:spPr>
          <a:xfrm>
            <a:off x="3899376" y="2381250"/>
            <a:ext cx="204788" cy="209550"/>
          </a:xfrm>
          <a:prstGeom prst="rect">
            <a:avLst/>
          </a:prstGeom>
          <a:noFill/>
          <a:ln/>
        </p:spPr>
      </p:sp>
      <p:sp>
        <p:nvSpPr>
          <p:cNvPr id="59" name="Text 57"/>
          <p:cNvSpPr/>
          <p:nvPr/>
        </p:nvSpPr>
        <p:spPr>
          <a:xfrm>
            <a:off x="3899376" y="2381250"/>
            <a:ext cx="204788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140"/>
              </a:lnSpc>
              <a:buNone/>
            </a:pPr>
            <a:r>
              <a:rPr lang="en-US" sz="713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$150</a:t>
            </a:r>
            <a:endParaRPr lang="en-US" sz="713" dirty="0"/>
          </a:p>
        </p:txBody>
      </p:sp>
      <p:sp>
        <p:nvSpPr>
          <p:cNvPr id="60" name="Shape 58"/>
          <p:cNvSpPr/>
          <p:nvPr/>
        </p:nvSpPr>
        <p:spPr>
          <a:xfrm>
            <a:off x="3802382" y="2590800"/>
            <a:ext cx="398780" cy="1343025"/>
          </a:xfrm>
          <a:prstGeom prst="rect">
            <a:avLst/>
          </a:prstGeom>
          <a:solidFill>
            <a:srgbClr val="6CBDFF"/>
          </a:solidFill>
          <a:ln/>
        </p:spPr>
      </p:sp>
      <p:sp>
        <p:nvSpPr>
          <p:cNvPr id="61" name="Text 59"/>
          <p:cNvSpPr/>
          <p:nvPr/>
        </p:nvSpPr>
        <p:spPr>
          <a:xfrm>
            <a:off x="3802382" y="3186113"/>
            <a:ext cx="39878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140"/>
              </a:lnSpc>
              <a:buNone/>
            </a:pPr>
            <a:r>
              <a:rPr lang="en-US" sz="713" dirty="0">
                <a:solidFill>
                  <a:srgbClr val="FFFFFF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$125</a:t>
            </a:r>
            <a:endParaRPr lang="en-US" sz="713" dirty="0"/>
          </a:p>
        </p:txBody>
      </p:sp>
      <p:sp>
        <p:nvSpPr>
          <p:cNvPr id="62" name="Shape 60"/>
          <p:cNvSpPr/>
          <p:nvPr/>
        </p:nvSpPr>
        <p:spPr>
          <a:xfrm>
            <a:off x="3802382" y="3933825"/>
            <a:ext cx="398780" cy="390525"/>
          </a:xfrm>
          <a:prstGeom prst="rect">
            <a:avLst/>
          </a:prstGeom>
          <a:solidFill>
            <a:srgbClr val="053BB2"/>
          </a:solidFill>
          <a:ln/>
        </p:spPr>
      </p:sp>
      <p:sp>
        <p:nvSpPr>
          <p:cNvPr id="63" name="Text 61"/>
          <p:cNvSpPr/>
          <p:nvPr/>
        </p:nvSpPr>
        <p:spPr>
          <a:xfrm>
            <a:off x="3811270" y="4052888"/>
            <a:ext cx="3810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140"/>
              </a:lnSpc>
              <a:buNone/>
            </a:pPr>
            <a:r>
              <a:rPr lang="en-US" sz="713" dirty="0">
                <a:solidFill>
                  <a:srgbClr val="FFFFFF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$25</a:t>
            </a:r>
            <a:endParaRPr lang="en-US" sz="713" dirty="0"/>
          </a:p>
        </p:txBody>
      </p:sp>
      <p:sp>
        <p:nvSpPr>
          <p:cNvPr id="64" name="Shape 62"/>
          <p:cNvSpPr/>
          <p:nvPr/>
        </p:nvSpPr>
        <p:spPr>
          <a:xfrm>
            <a:off x="3802382" y="4324350"/>
            <a:ext cx="398780" cy="209550"/>
          </a:xfrm>
          <a:prstGeom prst="rect">
            <a:avLst/>
          </a:prstGeom>
          <a:noFill/>
          <a:ln/>
        </p:spPr>
      </p:sp>
      <p:sp>
        <p:nvSpPr>
          <p:cNvPr id="65" name="Text 63"/>
          <p:cNvSpPr/>
          <p:nvPr/>
        </p:nvSpPr>
        <p:spPr>
          <a:xfrm>
            <a:off x="3863657" y="4381500"/>
            <a:ext cx="2762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140"/>
              </a:lnSpc>
              <a:buNone/>
            </a:pPr>
            <a:r>
              <a:rPr lang="en-US" sz="713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Q3’25</a:t>
            </a:r>
            <a:endParaRPr lang="en-US" sz="713" dirty="0"/>
          </a:p>
        </p:txBody>
      </p:sp>
      <p:sp>
        <p:nvSpPr>
          <p:cNvPr id="66" name="Shape 64"/>
          <p:cNvSpPr/>
          <p:nvPr/>
        </p:nvSpPr>
        <p:spPr>
          <a:xfrm>
            <a:off x="4372612" y="2552700"/>
            <a:ext cx="398780" cy="1981200"/>
          </a:xfrm>
          <a:prstGeom prst="rect">
            <a:avLst/>
          </a:prstGeom>
          <a:noFill/>
          <a:ln/>
        </p:spPr>
      </p:sp>
      <p:sp>
        <p:nvSpPr>
          <p:cNvPr id="67" name="Shape 65"/>
          <p:cNvSpPr/>
          <p:nvPr/>
        </p:nvSpPr>
        <p:spPr>
          <a:xfrm>
            <a:off x="4471988" y="2552700"/>
            <a:ext cx="200025" cy="209550"/>
          </a:xfrm>
          <a:prstGeom prst="rect">
            <a:avLst/>
          </a:prstGeom>
          <a:noFill/>
          <a:ln/>
        </p:spPr>
      </p:sp>
      <p:sp>
        <p:nvSpPr>
          <p:cNvPr id="68" name="Text 66"/>
          <p:cNvSpPr/>
          <p:nvPr/>
        </p:nvSpPr>
        <p:spPr>
          <a:xfrm>
            <a:off x="4471988" y="2552700"/>
            <a:ext cx="2000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140"/>
              </a:lnSpc>
              <a:buNone/>
            </a:pPr>
            <a:r>
              <a:rPr lang="en-US" sz="713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$132</a:t>
            </a:r>
            <a:endParaRPr lang="en-US" sz="713" dirty="0"/>
          </a:p>
        </p:txBody>
      </p:sp>
      <p:sp>
        <p:nvSpPr>
          <p:cNvPr id="69" name="Shape 67"/>
          <p:cNvSpPr/>
          <p:nvPr/>
        </p:nvSpPr>
        <p:spPr>
          <a:xfrm>
            <a:off x="4372612" y="2762250"/>
            <a:ext cx="398780" cy="1104900"/>
          </a:xfrm>
          <a:prstGeom prst="rect">
            <a:avLst/>
          </a:prstGeom>
          <a:solidFill>
            <a:srgbClr val="6CBDFF"/>
          </a:solidFill>
          <a:ln/>
        </p:spPr>
      </p:sp>
      <p:sp>
        <p:nvSpPr>
          <p:cNvPr id="70" name="Text 68"/>
          <p:cNvSpPr/>
          <p:nvPr/>
        </p:nvSpPr>
        <p:spPr>
          <a:xfrm>
            <a:off x="4372612" y="3238500"/>
            <a:ext cx="39878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140"/>
              </a:lnSpc>
              <a:buNone/>
            </a:pPr>
            <a:r>
              <a:rPr lang="en-US" sz="713" dirty="0">
                <a:solidFill>
                  <a:srgbClr val="FFFFFF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$100</a:t>
            </a:r>
            <a:endParaRPr lang="en-US" sz="713" dirty="0"/>
          </a:p>
        </p:txBody>
      </p:sp>
      <p:sp>
        <p:nvSpPr>
          <p:cNvPr id="71" name="Shape 69"/>
          <p:cNvSpPr/>
          <p:nvPr/>
        </p:nvSpPr>
        <p:spPr>
          <a:xfrm>
            <a:off x="4372612" y="3867150"/>
            <a:ext cx="398780" cy="457200"/>
          </a:xfrm>
          <a:prstGeom prst="rect">
            <a:avLst/>
          </a:prstGeom>
          <a:solidFill>
            <a:srgbClr val="053BB2"/>
          </a:solidFill>
          <a:ln/>
        </p:spPr>
      </p:sp>
      <p:sp>
        <p:nvSpPr>
          <p:cNvPr id="72" name="Text 70"/>
          <p:cNvSpPr/>
          <p:nvPr/>
        </p:nvSpPr>
        <p:spPr>
          <a:xfrm>
            <a:off x="4381500" y="4019550"/>
            <a:ext cx="3810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140"/>
              </a:lnSpc>
              <a:buNone/>
            </a:pPr>
            <a:r>
              <a:rPr lang="en-US" sz="713" dirty="0">
                <a:solidFill>
                  <a:srgbClr val="FFFFFF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$32</a:t>
            </a:r>
            <a:endParaRPr lang="en-US" sz="713" dirty="0"/>
          </a:p>
        </p:txBody>
      </p:sp>
      <p:sp>
        <p:nvSpPr>
          <p:cNvPr id="73" name="Shape 71"/>
          <p:cNvSpPr/>
          <p:nvPr/>
        </p:nvSpPr>
        <p:spPr>
          <a:xfrm>
            <a:off x="4372612" y="4324350"/>
            <a:ext cx="398780" cy="209550"/>
          </a:xfrm>
          <a:prstGeom prst="rect">
            <a:avLst/>
          </a:prstGeom>
          <a:noFill/>
          <a:ln/>
        </p:spPr>
      </p:sp>
      <p:sp>
        <p:nvSpPr>
          <p:cNvPr id="74" name="Text 72"/>
          <p:cNvSpPr/>
          <p:nvPr/>
        </p:nvSpPr>
        <p:spPr>
          <a:xfrm>
            <a:off x="4431506" y="4381500"/>
            <a:ext cx="280988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140"/>
              </a:lnSpc>
              <a:buNone/>
            </a:pPr>
            <a:r>
              <a:rPr lang="en-US" sz="713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Q4’25</a:t>
            </a:r>
            <a:endParaRPr lang="en-US" sz="713" dirty="0"/>
          </a:p>
        </p:txBody>
      </p:sp>
      <p:sp>
        <p:nvSpPr>
          <p:cNvPr id="75" name="Shape 73"/>
          <p:cNvSpPr/>
          <p:nvPr/>
        </p:nvSpPr>
        <p:spPr>
          <a:xfrm>
            <a:off x="4942842" y="1905000"/>
            <a:ext cx="398780" cy="2628900"/>
          </a:xfrm>
          <a:prstGeom prst="rect">
            <a:avLst/>
          </a:prstGeom>
          <a:noFill/>
          <a:ln/>
        </p:spPr>
      </p:sp>
      <p:sp>
        <p:nvSpPr>
          <p:cNvPr id="76" name="Shape 74"/>
          <p:cNvSpPr/>
          <p:nvPr/>
        </p:nvSpPr>
        <p:spPr>
          <a:xfrm>
            <a:off x="5025549" y="1905000"/>
            <a:ext cx="233362" cy="209550"/>
          </a:xfrm>
          <a:prstGeom prst="rect">
            <a:avLst/>
          </a:prstGeom>
          <a:noFill/>
          <a:ln/>
        </p:spPr>
      </p:sp>
      <p:sp>
        <p:nvSpPr>
          <p:cNvPr id="77" name="Text 75"/>
          <p:cNvSpPr/>
          <p:nvPr/>
        </p:nvSpPr>
        <p:spPr>
          <a:xfrm>
            <a:off x="5025549" y="1905000"/>
            <a:ext cx="233362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140"/>
              </a:lnSpc>
              <a:buNone/>
            </a:pPr>
            <a:r>
              <a:rPr lang="en-US" sz="713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$200</a:t>
            </a:r>
            <a:endParaRPr lang="en-US" sz="713" dirty="0"/>
          </a:p>
        </p:txBody>
      </p:sp>
      <p:sp>
        <p:nvSpPr>
          <p:cNvPr id="78" name="Shape 76"/>
          <p:cNvSpPr/>
          <p:nvPr/>
        </p:nvSpPr>
        <p:spPr>
          <a:xfrm>
            <a:off x="4942842" y="2114550"/>
            <a:ext cx="398780" cy="1485900"/>
          </a:xfrm>
          <a:prstGeom prst="rect">
            <a:avLst/>
          </a:prstGeom>
          <a:solidFill>
            <a:srgbClr val="6CBDFF"/>
          </a:solidFill>
          <a:ln/>
        </p:spPr>
      </p:sp>
      <p:sp>
        <p:nvSpPr>
          <p:cNvPr id="79" name="Text 77"/>
          <p:cNvSpPr/>
          <p:nvPr/>
        </p:nvSpPr>
        <p:spPr>
          <a:xfrm>
            <a:off x="4942842" y="2781300"/>
            <a:ext cx="39878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140"/>
              </a:lnSpc>
              <a:buNone/>
            </a:pPr>
            <a:r>
              <a:rPr lang="en-US" sz="713" dirty="0">
                <a:solidFill>
                  <a:srgbClr val="FFFFFF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$140</a:t>
            </a:r>
            <a:endParaRPr lang="en-US" sz="713" dirty="0"/>
          </a:p>
        </p:txBody>
      </p:sp>
      <p:sp>
        <p:nvSpPr>
          <p:cNvPr id="80" name="Shape 78"/>
          <p:cNvSpPr/>
          <p:nvPr/>
        </p:nvSpPr>
        <p:spPr>
          <a:xfrm>
            <a:off x="4942842" y="3600450"/>
            <a:ext cx="398780" cy="723900"/>
          </a:xfrm>
          <a:prstGeom prst="rect">
            <a:avLst/>
          </a:prstGeom>
          <a:solidFill>
            <a:srgbClr val="053BB2"/>
          </a:solidFill>
          <a:ln/>
        </p:spPr>
      </p:sp>
      <p:sp>
        <p:nvSpPr>
          <p:cNvPr id="81" name="Text 79"/>
          <p:cNvSpPr/>
          <p:nvPr/>
        </p:nvSpPr>
        <p:spPr>
          <a:xfrm>
            <a:off x="4951730" y="3886200"/>
            <a:ext cx="3810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140"/>
              </a:lnSpc>
              <a:buNone/>
            </a:pPr>
            <a:r>
              <a:rPr lang="en-US" sz="713" dirty="0">
                <a:solidFill>
                  <a:srgbClr val="FFFFFF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$60</a:t>
            </a:r>
            <a:endParaRPr lang="en-US" sz="713" dirty="0"/>
          </a:p>
        </p:txBody>
      </p:sp>
      <p:sp>
        <p:nvSpPr>
          <p:cNvPr id="82" name="Shape 80"/>
          <p:cNvSpPr/>
          <p:nvPr/>
        </p:nvSpPr>
        <p:spPr>
          <a:xfrm>
            <a:off x="4942842" y="4324350"/>
            <a:ext cx="398780" cy="209550"/>
          </a:xfrm>
          <a:prstGeom prst="rect">
            <a:avLst/>
          </a:prstGeom>
          <a:noFill/>
          <a:ln/>
        </p:spPr>
      </p:sp>
      <p:sp>
        <p:nvSpPr>
          <p:cNvPr id="83" name="Text 81"/>
          <p:cNvSpPr/>
          <p:nvPr/>
        </p:nvSpPr>
        <p:spPr>
          <a:xfrm>
            <a:off x="5020787" y="4381500"/>
            <a:ext cx="242888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140"/>
              </a:lnSpc>
              <a:buNone/>
            </a:pPr>
            <a:r>
              <a:rPr lang="en-US" sz="713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Q1’26</a:t>
            </a:r>
            <a:endParaRPr lang="en-US" sz="713" dirty="0"/>
          </a:p>
        </p:txBody>
      </p:sp>
      <p:sp>
        <p:nvSpPr>
          <p:cNvPr id="84" name="Shape 82"/>
          <p:cNvSpPr/>
          <p:nvPr/>
        </p:nvSpPr>
        <p:spPr>
          <a:xfrm>
            <a:off x="5513068" y="1809750"/>
            <a:ext cx="398780" cy="2724150"/>
          </a:xfrm>
          <a:prstGeom prst="rect">
            <a:avLst/>
          </a:prstGeom>
          <a:noFill/>
          <a:ln/>
        </p:spPr>
      </p:sp>
      <p:sp>
        <p:nvSpPr>
          <p:cNvPr id="85" name="Shape 83"/>
          <p:cNvSpPr/>
          <p:nvPr/>
        </p:nvSpPr>
        <p:spPr>
          <a:xfrm>
            <a:off x="5595775" y="1809750"/>
            <a:ext cx="233362" cy="209550"/>
          </a:xfrm>
          <a:prstGeom prst="rect">
            <a:avLst/>
          </a:prstGeom>
          <a:noFill/>
          <a:ln/>
        </p:spPr>
      </p:sp>
      <p:sp>
        <p:nvSpPr>
          <p:cNvPr id="86" name="Text 84"/>
          <p:cNvSpPr/>
          <p:nvPr/>
        </p:nvSpPr>
        <p:spPr>
          <a:xfrm>
            <a:off x="5595775" y="1809750"/>
            <a:ext cx="233362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140"/>
              </a:lnSpc>
              <a:buNone/>
            </a:pPr>
            <a:r>
              <a:rPr lang="en-US" sz="713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$208</a:t>
            </a:r>
            <a:endParaRPr lang="en-US" sz="713" dirty="0"/>
          </a:p>
        </p:txBody>
      </p:sp>
      <p:sp>
        <p:nvSpPr>
          <p:cNvPr id="87" name="Shape 85"/>
          <p:cNvSpPr/>
          <p:nvPr/>
        </p:nvSpPr>
        <p:spPr>
          <a:xfrm>
            <a:off x="5513068" y="2019300"/>
            <a:ext cx="398780" cy="1562100"/>
          </a:xfrm>
          <a:prstGeom prst="rect">
            <a:avLst/>
          </a:prstGeom>
          <a:solidFill>
            <a:srgbClr val="6CBDFF"/>
          </a:solidFill>
          <a:ln/>
        </p:spPr>
      </p:sp>
      <p:sp>
        <p:nvSpPr>
          <p:cNvPr id="88" name="Text 86"/>
          <p:cNvSpPr/>
          <p:nvPr/>
        </p:nvSpPr>
        <p:spPr>
          <a:xfrm>
            <a:off x="5513068" y="2724150"/>
            <a:ext cx="39878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140"/>
              </a:lnSpc>
              <a:buNone/>
            </a:pPr>
            <a:r>
              <a:rPr lang="en-US" sz="713" dirty="0">
                <a:solidFill>
                  <a:srgbClr val="FFFFFF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$148</a:t>
            </a:r>
            <a:endParaRPr lang="en-US" sz="713" dirty="0"/>
          </a:p>
        </p:txBody>
      </p:sp>
      <p:sp>
        <p:nvSpPr>
          <p:cNvPr id="89" name="Shape 87"/>
          <p:cNvSpPr/>
          <p:nvPr/>
        </p:nvSpPr>
        <p:spPr>
          <a:xfrm>
            <a:off x="5513068" y="3581400"/>
            <a:ext cx="398780" cy="742950"/>
          </a:xfrm>
          <a:prstGeom prst="rect">
            <a:avLst/>
          </a:prstGeom>
          <a:solidFill>
            <a:srgbClr val="053BB2"/>
          </a:solidFill>
          <a:ln/>
        </p:spPr>
      </p:sp>
      <p:sp>
        <p:nvSpPr>
          <p:cNvPr id="90" name="Text 88"/>
          <p:cNvSpPr/>
          <p:nvPr/>
        </p:nvSpPr>
        <p:spPr>
          <a:xfrm>
            <a:off x="5521956" y="3876675"/>
            <a:ext cx="3810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140"/>
              </a:lnSpc>
              <a:buNone/>
            </a:pPr>
            <a:r>
              <a:rPr lang="en-US" sz="713" dirty="0">
                <a:solidFill>
                  <a:srgbClr val="FFFFFF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$60</a:t>
            </a:r>
            <a:endParaRPr lang="en-US" sz="713" dirty="0"/>
          </a:p>
        </p:txBody>
      </p:sp>
      <p:sp>
        <p:nvSpPr>
          <p:cNvPr id="91" name="Shape 89"/>
          <p:cNvSpPr/>
          <p:nvPr/>
        </p:nvSpPr>
        <p:spPr>
          <a:xfrm>
            <a:off x="5513068" y="4324350"/>
            <a:ext cx="398780" cy="209550"/>
          </a:xfrm>
          <a:prstGeom prst="rect">
            <a:avLst/>
          </a:prstGeom>
          <a:noFill/>
          <a:ln/>
        </p:spPr>
      </p:sp>
      <p:sp>
        <p:nvSpPr>
          <p:cNvPr id="92" name="Text 90"/>
          <p:cNvSpPr/>
          <p:nvPr/>
        </p:nvSpPr>
        <p:spPr>
          <a:xfrm>
            <a:off x="5576725" y="4381500"/>
            <a:ext cx="271463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140"/>
              </a:lnSpc>
              <a:buNone/>
            </a:pPr>
            <a:r>
              <a:rPr lang="en-US" sz="713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Q2’26</a:t>
            </a:r>
            <a:endParaRPr lang="en-US" sz="713" dirty="0"/>
          </a:p>
        </p:txBody>
      </p:sp>
      <p:sp>
        <p:nvSpPr>
          <p:cNvPr id="93" name="Shape 91"/>
          <p:cNvSpPr/>
          <p:nvPr/>
        </p:nvSpPr>
        <p:spPr>
          <a:xfrm>
            <a:off x="6083303" y="1666875"/>
            <a:ext cx="398780" cy="2867025"/>
          </a:xfrm>
          <a:prstGeom prst="rect">
            <a:avLst/>
          </a:prstGeom>
          <a:noFill/>
          <a:ln/>
        </p:spPr>
      </p:sp>
      <p:sp>
        <p:nvSpPr>
          <p:cNvPr id="94" name="Shape 92"/>
          <p:cNvSpPr/>
          <p:nvPr/>
        </p:nvSpPr>
        <p:spPr>
          <a:xfrm>
            <a:off x="6166010" y="1666875"/>
            <a:ext cx="233362" cy="209550"/>
          </a:xfrm>
          <a:prstGeom prst="rect">
            <a:avLst/>
          </a:prstGeom>
          <a:noFill/>
          <a:ln/>
        </p:spPr>
      </p:sp>
      <p:sp>
        <p:nvSpPr>
          <p:cNvPr id="95" name="Text 93"/>
          <p:cNvSpPr/>
          <p:nvPr/>
        </p:nvSpPr>
        <p:spPr>
          <a:xfrm>
            <a:off x="6166010" y="1666875"/>
            <a:ext cx="233362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140"/>
              </a:lnSpc>
              <a:buNone/>
            </a:pPr>
            <a:r>
              <a:rPr lang="en-US" sz="713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$224</a:t>
            </a:r>
            <a:endParaRPr lang="en-US" sz="713" dirty="0"/>
          </a:p>
        </p:txBody>
      </p:sp>
      <p:sp>
        <p:nvSpPr>
          <p:cNvPr id="96" name="Shape 94"/>
          <p:cNvSpPr/>
          <p:nvPr/>
        </p:nvSpPr>
        <p:spPr>
          <a:xfrm>
            <a:off x="6083303" y="1876425"/>
            <a:ext cx="398780" cy="1600200"/>
          </a:xfrm>
          <a:prstGeom prst="rect">
            <a:avLst/>
          </a:prstGeom>
          <a:solidFill>
            <a:srgbClr val="6CBDFF"/>
          </a:solidFill>
          <a:ln/>
        </p:spPr>
      </p:sp>
      <p:sp>
        <p:nvSpPr>
          <p:cNvPr id="97" name="Text 95"/>
          <p:cNvSpPr/>
          <p:nvPr/>
        </p:nvSpPr>
        <p:spPr>
          <a:xfrm>
            <a:off x="6083303" y="2600325"/>
            <a:ext cx="39878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140"/>
              </a:lnSpc>
              <a:buNone/>
            </a:pPr>
            <a:r>
              <a:rPr lang="en-US" sz="713" dirty="0">
                <a:solidFill>
                  <a:srgbClr val="FFFFFF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$152</a:t>
            </a:r>
            <a:endParaRPr lang="en-US" sz="713" dirty="0"/>
          </a:p>
        </p:txBody>
      </p:sp>
      <p:sp>
        <p:nvSpPr>
          <p:cNvPr id="98" name="Shape 96"/>
          <p:cNvSpPr/>
          <p:nvPr/>
        </p:nvSpPr>
        <p:spPr>
          <a:xfrm>
            <a:off x="6083303" y="3476625"/>
            <a:ext cx="398780" cy="847725"/>
          </a:xfrm>
          <a:prstGeom prst="rect">
            <a:avLst/>
          </a:prstGeom>
          <a:solidFill>
            <a:srgbClr val="053BB2"/>
          </a:solidFill>
          <a:ln/>
        </p:spPr>
      </p:sp>
      <p:sp>
        <p:nvSpPr>
          <p:cNvPr id="99" name="Text 97"/>
          <p:cNvSpPr/>
          <p:nvPr/>
        </p:nvSpPr>
        <p:spPr>
          <a:xfrm>
            <a:off x="6092191" y="3824288"/>
            <a:ext cx="3810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140"/>
              </a:lnSpc>
              <a:buNone/>
            </a:pPr>
            <a:r>
              <a:rPr lang="en-US" sz="713" dirty="0">
                <a:solidFill>
                  <a:srgbClr val="FFFFFF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$72</a:t>
            </a:r>
            <a:endParaRPr lang="en-US" sz="713" dirty="0"/>
          </a:p>
        </p:txBody>
      </p:sp>
      <p:sp>
        <p:nvSpPr>
          <p:cNvPr id="100" name="Shape 98"/>
          <p:cNvSpPr/>
          <p:nvPr/>
        </p:nvSpPr>
        <p:spPr>
          <a:xfrm>
            <a:off x="6083303" y="4324350"/>
            <a:ext cx="398780" cy="209550"/>
          </a:xfrm>
          <a:prstGeom prst="rect">
            <a:avLst/>
          </a:prstGeom>
          <a:noFill/>
          <a:ln/>
        </p:spPr>
      </p:sp>
      <p:sp>
        <p:nvSpPr>
          <p:cNvPr id="101" name="Text 99"/>
          <p:cNvSpPr/>
          <p:nvPr/>
        </p:nvSpPr>
        <p:spPr>
          <a:xfrm>
            <a:off x="6146960" y="4381500"/>
            <a:ext cx="271463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140"/>
              </a:lnSpc>
              <a:buNone/>
            </a:pPr>
            <a:r>
              <a:rPr lang="en-US" sz="713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Q3’26</a:t>
            </a:r>
            <a:endParaRPr lang="en-US" sz="713" dirty="0"/>
          </a:p>
        </p:txBody>
      </p:sp>
      <p:sp>
        <p:nvSpPr>
          <p:cNvPr id="102" name="Shape 100"/>
          <p:cNvSpPr/>
          <p:nvPr/>
        </p:nvSpPr>
        <p:spPr>
          <a:xfrm>
            <a:off x="6653529" y="1857375"/>
            <a:ext cx="398780" cy="2676525"/>
          </a:xfrm>
          <a:prstGeom prst="rect">
            <a:avLst/>
          </a:prstGeom>
          <a:noFill/>
          <a:ln/>
        </p:spPr>
      </p:sp>
      <p:sp>
        <p:nvSpPr>
          <p:cNvPr id="103" name="Shape 101"/>
          <p:cNvSpPr/>
          <p:nvPr/>
        </p:nvSpPr>
        <p:spPr>
          <a:xfrm>
            <a:off x="6736235" y="1857375"/>
            <a:ext cx="233362" cy="209550"/>
          </a:xfrm>
          <a:prstGeom prst="rect">
            <a:avLst/>
          </a:prstGeom>
          <a:noFill/>
          <a:ln/>
        </p:spPr>
      </p:sp>
      <p:sp>
        <p:nvSpPr>
          <p:cNvPr id="104" name="Text 102"/>
          <p:cNvSpPr/>
          <p:nvPr/>
        </p:nvSpPr>
        <p:spPr>
          <a:xfrm>
            <a:off x="6736235" y="1857375"/>
            <a:ext cx="233362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140"/>
              </a:lnSpc>
              <a:buNone/>
            </a:pPr>
            <a:r>
              <a:rPr lang="en-US" sz="713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$205</a:t>
            </a:r>
            <a:endParaRPr lang="en-US" sz="713" dirty="0"/>
          </a:p>
        </p:txBody>
      </p:sp>
      <p:sp>
        <p:nvSpPr>
          <p:cNvPr id="105" name="Shape 103"/>
          <p:cNvSpPr/>
          <p:nvPr/>
        </p:nvSpPr>
        <p:spPr>
          <a:xfrm>
            <a:off x="6653529" y="2066925"/>
            <a:ext cx="398780" cy="1333500"/>
          </a:xfrm>
          <a:prstGeom prst="rect">
            <a:avLst/>
          </a:prstGeom>
          <a:solidFill>
            <a:srgbClr val="6CBDFF"/>
          </a:solidFill>
          <a:ln/>
        </p:spPr>
      </p:sp>
      <p:sp>
        <p:nvSpPr>
          <p:cNvPr id="106" name="Text 104"/>
          <p:cNvSpPr/>
          <p:nvPr/>
        </p:nvSpPr>
        <p:spPr>
          <a:xfrm>
            <a:off x="6653529" y="2657475"/>
            <a:ext cx="39878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140"/>
              </a:lnSpc>
              <a:buNone/>
            </a:pPr>
            <a:r>
              <a:rPr lang="en-US" sz="713" dirty="0">
                <a:solidFill>
                  <a:srgbClr val="FFFFFF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$124</a:t>
            </a:r>
            <a:endParaRPr lang="en-US" sz="713" dirty="0"/>
          </a:p>
        </p:txBody>
      </p:sp>
      <p:sp>
        <p:nvSpPr>
          <p:cNvPr id="107" name="Shape 105"/>
          <p:cNvSpPr/>
          <p:nvPr/>
        </p:nvSpPr>
        <p:spPr>
          <a:xfrm>
            <a:off x="6653529" y="3400425"/>
            <a:ext cx="398780" cy="923925"/>
          </a:xfrm>
          <a:prstGeom prst="rect">
            <a:avLst/>
          </a:prstGeom>
          <a:solidFill>
            <a:srgbClr val="053BB2"/>
          </a:solidFill>
          <a:ln/>
        </p:spPr>
      </p:sp>
      <p:sp>
        <p:nvSpPr>
          <p:cNvPr id="108" name="Text 106"/>
          <p:cNvSpPr/>
          <p:nvPr/>
        </p:nvSpPr>
        <p:spPr>
          <a:xfrm>
            <a:off x="6662417" y="3786188"/>
            <a:ext cx="3810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140"/>
              </a:lnSpc>
              <a:buNone/>
            </a:pPr>
            <a:r>
              <a:rPr lang="en-US" sz="713" dirty="0">
                <a:solidFill>
                  <a:srgbClr val="FFFFFF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$81</a:t>
            </a:r>
            <a:endParaRPr lang="en-US" sz="713" dirty="0"/>
          </a:p>
        </p:txBody>
      </p:sp>
      <p:sp>
        <p:nvSpPr>
          <p:cNvPr id="109" name="Shape 107"/>
          <p:cNvSpPr/>
          <p:nvPr/>
        </p:nvSpPr>
        <p:spPr>
          <a:xfrm>
            <a:off x="6653529" y="4324350"/>
            <a:ext cx="398780" cy="209550"/>
          </a:xfrm>
          <a:prstGeom prst="rect">
            <a:avLst/>
          </a:prstGeom>
          <a:noFill/>
          <a:ln/>
        </p:spPr>
      </p:sp>
      <p:sp>
        <p:nvSpPr>
          <p:cNvPr id="110" name="Text 108"/>
          <p:cNvSpPr/>
          <p:nvPr/>
        </p:nvSpPr>
        <p:spPr>
          <a:xfrm>
            <a:off x="6714804" y="4381500"/>
            <a:ext cx="2762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140"/>
              </a:lnSpc>
              <a:buNone/>
            </a:pPr>
            <a:r>
              <a:rPr lang="en-US" sz="713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Q4’26</a:t>
            </a:r>
            <a:endParaRPr lang="en-US" sz="713" dirty="0"/>
          </a:p>
        </p:txBody>
      </p:sp>
      <p:sp>
        <p:nvSpPr>
          <p:cNvPr id="111" name="Shape 109"/>
          <p:cNvSpPr/>
          <p:nvPr/>
        </p:nvSpPr>
        <p:spPr>
          <a:xfrm>
            <a:off x="7223764" y="1257300"/>
            <a:ext cx="398780" cy="3276600"/>
          </a:xfrm>
          <a:prstGeom prst="rect">
            <a:avLst/>
          </a:prstGeom>
          <a:noFill/>
          <a:ln/>
        </p:spPr>
      </p:sp>
      <p:sp>
        <p:nvSpPr>
          <p:cNvPr id="112" name="Shape 110"/>
          <p:cNvSpPr/>
          <p:nvPr/>
        </p:nvSpPr>
        <p:spPr>
          <a:xfrm>
            <a:off x="7304089" y="1257300"/>
            <a:ext cx="238125" cy="209550"/>
          </a:xfrm>
          <a:prstGeom prst="rect">
            <a:avLst/>
          </a:prstGeom>
          <a:noFill/>
          <a:ln/>
        </p:spPr>
      </p:sp>
      <p:sp>
        <p:nvSpPr>
          <p:cNvPr id="113" name="Text 111"/>
          <p:cNvSpPr/>
          <p:nvPr/>
        </p:nvSpPr>
        <p:spPr>
          <a:xfrm>
            <a:off x="7304089" y="1257300"/>
            <a:ext cx="2381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140"/>
              </a:lnSpc>
              <a:buNone/>
            </a:pPr>
            <a:r>
              <a:rPr lang="en-US" sz="713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$248</a:t>
            </a:r>
            <a:endParaRPr lang="en-US" sz="713" dirty="0"/>
          </a:p>
        </p:txBody>
      </p:sp>
      <p:sp>
        <p:nvSpPr>
          <p:cNvPr id="114" name="Shape 112"/>
          <p:cNvSpPr/>
          <p:nvPr/>
        </p:nvSpPr>
        <p:spPr>
          <a:xfrm>
            <a:off x="7223764" y="1466850"/>
            <a:ext cx="398780" cy="1371600"/>
          </a:xfrm>
          <a:prstGeom prst="rect">
            <a:avLst/>
          </a:prstGeom>
          <a:solidFill>
            <a:srgbClr val="6CBDFF"/>
          </a:solidFill>
          <a:ln/>
        </p:spPr>
      </p:sp>
      <p:sp>
        <p:nvSpPr>
          <p:cNvPr id="115" name="Text 113"/>
          <p:cNvSpPr/>
          <p:nvPr/>
        </p:nvSpPr>
        <p:spPr>
          <a:xfrm>
            <a:off x="7223764" y="2076450"/>
            <a:ext cx="39878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140"/>
              </a:lnSpc>
              <a:buNone/>
            </a:pPr>
            <a:r>
              <a:rPr lang="en-US" sz="713" dirty="0">
                <a:solidFill>
                  <a:srgbClr val="FFFFFF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$128</a:t>
            </a:r>
            <a:endParaRPr lang="en-US" sz="713" dirty="0"/>
          </a:p>
        </p:txBody>
      </p:sp>
      <p:sp>
        <p:nvSpPr>
          <p:cNvPr id="116" name="Shape 114"/>
          <p:cNvSpPr/>
          <p:nvPr/>
        </p:nvSpPr>
        <p:spPr>
          <a:xfrm>
            <a:off x="7223764" y="2838450"/>
            <a:ext cx="398780" cy="1485900"/>
          </a:xfrm>
          <a:prstGeom prst="rect">
            <a:avLst/>
          </a:prstGeom>
          <a:solidFill>
            <a:srgbClr val="053BB2"/>
          </a:solidFill>
          <a:ln/>
        </p:spPr>
      </p:sp>
      <p:sp>
        <p:nvSpPr>
          <p:cNvPr id="117" name="Text 115"/>
          <p:cNvSpPr/>
          <p:nvPr/>
        </p:nvSpPr>
        <p:spPr>
          <a:xfrm>
            <a:off x="7232652" y="3505200"/>
            <a:ext cx="3810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140"/>
              </a:lnSpc>
              <a:buNone/>
            </a:pPr>
            <a:r>
              <a:rPr lang="en-US" sz="713" dirty="0">
                <a:solidFill>
                  <a:srgbClr val="FFFFFF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$140</a:t>
            </a:r>
            <a:endParaRPr lang="en-US" sz="713" dirty="0"/>
          </a:p>
        </p:txBody>
      </p:sp>
      <p:sp>
        <p:nvSpPr>
          <p:cNvPr id="118" name="Shape 116"/>
          <p:cNvSpPr/>
          <p:nvPr/>
        </p:nvSpPr>
        <p:spPr>
          <a:xfrm>
            <a:off x="7223764" y="4324350"/>
            <a:ext cx="398780" cy="209550"/>
          </a:xfrm>
          <a:prstGeom prst="rect">
            <a:avLst/>
          </a:prstGeom>
          <a:noFill/>
          <a:ln/>
        </p:spPr>
      </p:sp>
      <p:sp>
        <p:nvSpPr>
          <p:cNvPr id="119" name="Text 117"/>
          <p:cNvSpPr/>
          <p:nvPr/>
        </p:nvSpPr>
        <p:spPr>
          <a:xfrm>
            <a:off x="7304089" y="4381500"/>
            <a:ext cx="2381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140"/>
              </a:lnSpc>
              <a:buNone/>
            </a:pPr>
            <a:r>
              <a:rPr lang="en-US" sz="713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Q1’27</a:t>
            </a:r>
            <a:endParaRPr lang="en-US" sz="713" dirty="0"/>
          </a:p>
        </p:txBody>
      </p:sp>
      <p:sp>
        <p:nvSpPr>
          <p:cNvPr id="120" name="Shape 118"/>
          <p:cNvSpPr/>
          <p:nvPr/>
        </p:nvSpPr>
        <p:spPr>
          <a:xfrm>
            <a:off x="7793989" y="1343025"/>
            <a:ext cx="398780" cy="3190875"/>
          </a:xfrm>
          <a:prstGeom prst="rect">
            <a:avLst/>
          </a:prstGeom>
          <a:noFill/>
          <a:ln/>
        </p:spPr>
      </p:sp>
      <p:sp>
        <p:nvSpPr>
          <p:cNvPr id="121" name="Shape 119"/>
          <p:cNvSpPr/>
          <p:nvPr/>
        </p:nvSpPr>
        <p:spPr>
          <a:xfrm>
            <a:off x="7876696" y="1343025"/>
            <a:ext cx="233362" cy="209550"/>
          </a:xfrm>
          <a:prstGeom prst="rect">
            <a:avLst/>
          </a:prstGeom>
          <a:noFill/>
          <a:ln/>
        </p:spPr>
      </p:sp>
      <p:sp>
        <p:nvSpPr>
          <p:cNvPr id="122" name="Text 120"/>
          <p:cNvSpPr/>
          <p:nvPr/>
        </p:nvSpPr>
        <p:spPr>
          <a:xfrm>
            <a:off x="7876696" y="1343025"/>
            <a:ext cx="233362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140"/>
              </a:lnSpc>
              <a:buNone/>
            </a:pPr>
            <a:r>
              <a:rPr lang="en-US" sz="713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$250</a:t>
            </a:r>
            <a:endParaRPr lang="en-US" sz="713" dirty="0"/>
          </a:p>
        </p:txBody>
      </p:sp>
      <p:sp>
        <p:nvSpPr>
          <p:cNvPr id="123" name="Shape 121"/>
          <p:cNvSpPr/>
          <p:nvPr/>
        </p:nvSpPr>
        <p:spPr>
          <a:xfrm>
            <a:off x="7793989" y="1552575"/>
            <a:ext cx="398780" cy="1476375"/>
          </a:xfrm>
          <a:prstGeom prst="rect">
            <a:avLst/>
          </a:prstGeom>
          <a:solidFill>
            <a:srgbClr val="6CBDFF"/>
          </a:solidFill>
          <a:ln/>
        </p:spPr>
      </p:sp>
      <p:sp>
        <p:nvSpPr>
          <p:cNvPr id="124" name="Text 122"/>
          <p:cNvSpPr/>
          <p:nvPr/>
        </p:nvSpPr>
        <p:spPr>
          <a:xfrm>
            <a:off x="7793989" y="2214563"/>
            <a:ext cx="39878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140"/>
              </a:lnSpc>
              <a:buNone/>
            </a:pPr>
            <a:r>
              <a:rPr lang="en-US" sz="713" dirty="0">
                <a:solidFill>
                  <a:srgbClr val="FFFFFF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$139</a:t>
            </a:r>
            <a:endParaRPr lang="en-US" sz="713" dirty="0"/>
          </a:p>
        </p:txBody>
      </p:sp>
      <p:sp>
        <p:nvSpPr>
          <p:cNvPr id="125" name="Shape 123"/>
          <p:cNvSpPr/>
          <p:nvPr/>
        </p:nvSpPr>
        <p:spPr>
          <a:xfrm>
            <a:off x="7793989" y="3028950"/>
            <a:ext cx="398780" cy="1295400"/>
          </a:xfrm>
          <a:prstGeom prst="rect">
            <a:avLst/>
          </a:prstGeom>
          <a:solidFill>
            <a:srgbClr val="053BB2"/>
          </a:solidFill>
          <a:ln/>
        </p:spPr>
      </p:sp>
      <p:sp>
        <p:nvSpPr>
          <p:cNvPr id="126" name="Text 124"/>
          <p:cNvSpPr/>
          <p:nvPr/>
        </p:nvSpPr>
        <p:spPr>
          <a:xfrm>
            <a:off x="7802877" y="3600450"/>
            <a:ext cx="3810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140"/>
              </a:lnSpc>
              <a:buNone/>
            </a:pPr>
            <a:r>
              <a:rPr lang="en-US" sz="713" dirty="0">
                <a:solidFill>
                  <a:srgbClr val="FFFFFF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$120</a:t>
            </a:r>
            <a:endParaRPr lang="en-US" sz="713" dirty="0"/>
          </a:p>
        </p:txBody>
      </p:sp>
      <p:sp>
        <p:nvSpPr>
          <p:cNvPr id="127" name="Shape 125"/>
          <p:cNvSpPr/>
          <p:nvPr/>
        </p:nvSpPr>
        <p:spPr>
          <a:xfrm>
            <a:off x="7862408" y="4324350"/>
            <a:ext cx="261937" cy="209550"/>
          </a:xfrm>
          <a:prstGeom prst="rect">
            <a:avLst/>
          </a:prstGeom>
          <a:noFill/>
          <a:ln/>
        </p:spPr>
      </p:sp>
      <p:sp>
        <p:nvSpPr>
          <p:cNvPr id="128" name="Text 126"/>
          <p:cNvSpPr/>
          <p:nvPr/>
        </p:nvSpPr>
        <p:spPr>
          <a:xfrm>
            <a:off x="7862408" y="4381500"/>
            <a:ext cx="261937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140"/>
              </a:lnSpc>
              <a:buNone/>
            </a:pPr>
            <a:r>
              <a:rPr lang="en-US" sz="713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Q2'27</a:t>
            </a:r>
            <a:endParaRPr lang="en-US" sz="713" dirty="0"/>
          </a:p>
        </p:txBody>
      </p:sp>
      <p:sp>
        <p:nvSpPr>
          <p:cNvPr id="129" name="Shape 127"/>
          <p:cNvSpPr/>
          <p:nvPr/>
        </p:nvSpPr>
        <p:spPr>
          <a:xfrm>
            <a:off x="8364224" y="952500"/>
            <a:ext cx="398780" cy="3581400"/>
          </a:xfrm>
          <a:prstGeom prst="rect">
            <a:avLst/>
          </a:prstGeom>
          <a:noFill/>
          <a:ln/>
        </p:spPr>
      </p:sp>
      <p:sp>
        <p:nvSpPr>
          <p:cNvPr id="130" name="Shape 128"/>
          <p:cNvSpPr/>
          <p:nvPr/>
        </p:nvSpPr>
        <p:spPr>
          <a:xfrm>
            <a:off x="8461218" y="952500"/>
            <a:ext cx="204788" cy="209550"/>
          </a:xfrm>
          <a:prstGeom prst="rect">
            <a:avLst/>
          </a:prstGeom>
          <a:noFill/>
          <a:ln/>
        </p:spPr>
      </p:sp>
      <p:sp>
        <p:nvSpPr>
          <p:cNvPr id="131" name="Text 129"/>
          <p:cNvSpPr/>
          <p:nvPr/>
        </p:nvSpPr>
        <p:spPr>
          <a:xfrm>
            <a:off x="8461218" y="952500"/>
            <a:ext cx="204788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140"/>
              </a:lnSpc>
              <a:buNone/>
            </a:pPr>
            <a:r>
              <a:rPr lang="en-US" sz="713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$100</a:t>
            </a:r>
            <a:endParaRPr lang="en-US" sz="713" dirty="0"/>
          </a:p>
        </p:txBody>
      </p:sp>
      <p:sp>
        <p:nvSpPr>
          <p:cNvPr id="132" name="Shape 130"/>
          <p:cNvSpPr/>
          <p:nvPr/>
        </p:nvSpPr>
        <p:spPr>
          <a:xfrm>
            <a:off x="8364224" y="1162050"/>
            <a:ext cx="398780" cy="1390650"/>
          </a:xfrm>
          <a:prstGeom prst="rect">
            <a:avLst/>
          </a:prstGeom>
          <a:solidFill>
            <a:srgbClr val="6CBDFF"/>
          </a:solidFill>
          <a:ln/>
        </p:spPr>
      </p:sp>
      <p:sp>
        <p:nvSpPr>
          <p:cNvPr id="133" name="Text 131"/>
          <p:cNvSpPr/>
          <p:nvPr/>
        </p:nvSpPr>
        <p:spPr>
          <a:xfrm>
            <a:off x="8364224" y="1781175"/>
            <a:ext cx="39878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140"/>
              </a:lnSpc>
              <a:buNone/>
            </a:pPr>
            <a:r>
              <a:rPr lang="en-US" sz="713" dirty="0">
                <a:solidFill>
                  <a:srgbClr val="FFFFFF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$130</a:t>
            </a:r>
            <a:endParaRPr lang="en-US" sz="713" dirty="0"/>
          </a:p>
        </p:txBody>
      </p:sp>
      <p:sp>
        <p:nvSpPr>
          <p:cNvPr id="134" name="Shape 132"/>
          <p:cNvSpPr/>
          <p:nvPr/>
        </p:nvSpPr>
        <p:spPr>
          <a:xfrm>
            <a:off x="8364224" y="2552700"/>
            <a:ext cx="398780" cy="1771650"/>
          </a:xfrm>
          <a:prstGeom prst="rect">
            <a:avLst/>
          </a:prstGeom>
          <a:solidFill>
            <a:srgbClr val="053BB2"/>
          </a:solidFill>
          <a:ln/>
        </p:spPr>
      </p:sp>
      <p:sp>
        <p:nvSpPr>
          <p:cNvPr id="135" name="Text 133"/>
          <p:cNvSpPr/>
          <p:nvPr/>
        </p:nvSpPr>
        <p:spPr>
          <a:xfrm>
            <a:off x="8373112" y="3362325"/>
            <a:ext cx="3810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140"/>
              </a:lnSpc>
              <a:buNone/>
            </a:pPr>
            <a:r>
              <a:rPr lang="en-US" sz="713" dirty="0">
                <a:solidFill>
                  <a:srgbClr val="FFFFFF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$170</a:t>
            </a:r>
            <a:endParaRPr lang="en-US" sz="713" dirty="0"/>
          </a:p>
        </p:txBody>
      </p:sp>
      <p:sp>
        <p:nvSpPr>
          <p:cNvPr id="136" name="Shape 134"/>
          <p:cNvSpPr/>
          <p:nvPr/>
        </p:nvSpPr>
        <p:spPr>
          <a:xfrm>
            <a:off x="8364224" y="4324350"/>
            <a:ext cx="398780" cy="209550"/>
          </a:xfrm>
          <a:prstGeom prst="rect">
            <a:avLst/>
          </a:prstGeom>
          <a:noFill/>
          <a:ln/>
        </p:spPr>
      </p:sp>
      <p:sp>
        <p:nvSpPr>
          <p:cNvPr id="137" name="Text 135"/>
          <p:cNvSpPr/>
          <p:nvPr/>
        </p:nvSpPr>
        <p:spPr>
          <a:xfrm>
            <a:off x="8432643" y="4381500"/>
            <a:ext cx="261937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140"/>
              </a:lnSpc>
              <a:buNone/>
            </a:pPr>
            <a:r>
              <a:rPr lang="en-US" sz="713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Q3'27</a:t>
            </a:r>
            <a:endParaRPr lang="en-US" sz="713" dirty="0"/>
          </a:p>
        </p:txBody>
      </p:sp>
      <p:sp>
        <p:nvSpPr>
          <p:cNvPr id="138" name="Text 136"/>
          <p:cNvSpPr/>
          <p:nvPr/>
        </p:nvSpPr>
        <p:spPr>
          <a:xfrm>
            <a:off x="8658225" y="4829175"/>
            <a:ext cx="104775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926"/>
              </a:lnSpc>
              <a:buNone/>
            </a:pPr>
            <a:r>
              <a:rPr lang="en-US" sz="641" dirty="0">
                <a:solidFill>
                  <a:srgbClr val="8B8B8B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07</a:t>
            </a:r>
            <a:endParaRPr lang="en-US" sz="641" dirty="0"/>
          </a:p>
        </p:txBody>
      </p:sp>
      <p:sp>
        <p:nvSpPr>
          <p:cNvPr id="139" name="Shape 137"/>
          <p:cNvSpPr/>
          <p:nvPr/>
        </p:nvSpPr>
        <p:spPr>
          <a:xfrm>
            <a:off x="381000" y="819150"/>
            <a:ext cx="2890838" cy="152400"/>
          </a:xfrm>
          <a:prstGeom prst="rect">
            <a:avLst/>
          </a:prstGeom>
          <a:noFill/>
          <a:ln/>
        </p:spPr>
      </p:sp>
      <p:sp>
        <p:nvSpPr>
          <p:cNvPr id="140" name="Text 138"/>
          <p:cNvSpPr/>
          <p:nvPr/>
        </p:nvSpPr>
        <p:spPr>
          <a:xfrm>
            <a:off x="381000" y="819150"/>
            <a:ext cx="490538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0"/>
              </a:lnSpc>
              <a:buNone/>
            </a:pPr>
            <a:r>
              <a:rPr lang="en-US" sz="713" dirty="0">
                <a:solidFill>
                  <a:srgbClr val="8B8B8B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($ Millions)</a:t>
            </a:r>
            <a:endParaRPr lang="en-US" sz="713" dirty="0"/>
          </a:p>
        </p:txBody>
      </p:sp>
      <p:sp>
        <p:nvSpPr>
          <p:cNvPr id="141" name="Shape 139"/>
          <p:cNvSpPr/>
          <p:nvPr/>
        </p:nvSpPr>
        <p:spPr>
          <a:xfrm>
            <a:off x="1023938" y="819150"/>
            <a:ext cx="1009650" cy="152400"/>
          </a:xfrm>
          <a:prstGeom prst="rect">
            <a:avLst/>
          </a:prstGeom>
          <a:noFill/>
          <a:ln/>
        </p:spPr>
      </p:sp>
      <p:sp>
        <p:nvSpPr>
          <p:cNvPr id="142" name="Shape 140"/>
          <p:cNvSpPr/>
          <p:nvPr/>
        </p:nvSpPr>
        <p:spPr>
          <a:xfrm>
            <a:off x="1023938" y="866775"/>
            <a:ext cx="57150" cy="57150"/>
          </a:xfrm>
          <a:prstGeom prst="ellipse">
            <a:avLst/>
          </a:prstGeom>
          <a:solidFill>
            <a:srgbClr val="0088FF"/>
          </a:solidFill>
          <a:ln/>
        </p:spPr>
      </p:sp>
      <p:sp>
        <p:nvSpPr>
          <p:cNvPr id="143" name="Text 141"/>
          <p:cNvSpPr/>
          <p:nvPr/>
        </p:nvSpPr>
        <p:spPr>
          <a:xfrm>
            <a:off x="1119188" y="819150"/>
            <a:ext cx="9144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0"/>
              </a:lnSpc>
              <a:buNone/>
            </a:pPr>
            <a:r>
              <a:rPr lang="en-US" sz="713" dirty="0">
                <a:solidFill>
                  <a:srgbClr val="D1D1D1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Platform Fees (MRR)</a:t>
            </a:r>
            <a:endParaRPr lang="en-US" sz="713" dirty="0"/>
          </a:p>
        </p:txBody>
      </p:sp>
      <p:sp>
        <p:nvSpPr>
          <p:cNvPr id="144" name="Shape 142"/>
          <p:cNvSpPr/>
          <p:nvPr/>
        </p:nvSpPr>
        <p:spPr>
          <a:xfrm>
            <a:off x="2185988" y="819150"/>
            <a:ext cx="1085850" cy="152400"/>
          </a:xfrm>
          <a:prstGeom prst="rect">
            <a:avLst/>
          </a:prstGeom>
          <a:noFill/>
          <a:ln/>
        </p:spPr>
      </p:sp>
      <p:sp>
        <p:nvSpPr>
          <p:cNvPr id="145" name="Shape 143"/>
          <p:cNvSpPr/>
          <p:nvPr/>
        </p:nvSpPr>
        <p:spPr>
          <a:xfrm>
            <a:off x="2185988" y="866775"/>
            <a:ext cx="57150" cy="57150"/>
          </a:xfrm>
          <a:prstGeom prst="ellipse">
            <a:avLst/>
          </a:prstGeom>
          <a:solidFill>
            <a:srgbClr val="004D91"/>
          </a:solidFill>
          <a:ln/>
        </p:spPr>
      </p:sp>
      <p:sp>
        <p:nvSpPr>
          <p:cNvPr id="146" name="Text 144"/>
          <p:cNvSpPr/>
          <p:nvPr/>
        </p:nvSpPr>
        <p:spPr>
          <a:xfrm>
            <a:off x="2281238" y="819150"/>
            <a:ext cx="9906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0"/>
              </a:lnSpc>
              <a:buNone/>
            </a:pPr>
            <a:r>
              <a:rPr lang="en-US" sz="713" dirty="0">
                <a:solidFill>
                  <a:srgbClr val="D1D1D1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Transactional Revenue</a:t>
            </a:r>
            <a:endParaRPr lang="en-US" sz="713" dirty="0"/>
          </a:p>
        </p:txBody>
      </p:sp>
      <p:sp>
        <p:nvSpPr>
          <p:cNvPr id="147" name="Text 145"/>
          <p:cNvSpPr/>
          <p:nvPr/>
        </p:nvSpPr>
        <p:spPr>
          <a:xfrm>
            <a:off x="381000" y="381000"/>
            <a:ext cx="1776413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23"/>
              </a:lnSpc>
              <a:buNone/>
            </a:pPr>
            <a:r>
              <a:rPr lang="en-US" sz="1995" b="1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Total Revenue</a:t>
            </a:r>
            <a:endParaRPr lang="en-US" sz="1995" dirty="0"/>
          </a:p>
        </p:txBody>
      </p:sp>
      <p:sp>
        <p:nvSpPr>
          <p:cNvPr id="148" name="Text 146"/>
          <p:cNvSpPr/>
          <p:nvPr/>
        </p:nvSpPr>
        <p:spPr>
          <a:xfrm>
            <a:off x="381000" y="4829175"/>
            <a:ext cx="733425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926"/>
              </a:lnSpc>
              <a:buNone/>
            </a:pPr>
            <a:r>
              <a:rPr lang="en-US" sz="641" dirty="0">
                <a:solidFill>
                  <a:srgbClr val="8B8B8B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Platform Overview</a:t>
            </a:r>
            <a:endParaRPr lang="en-US" sz="64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81000" y="3367088"/>
            <a:ext cx="1952625" cy="1162050"/>
          </a:xfrm>
          <a:prstGeom prst="rect">
            <a:avLst/>
          </a:prstGeom>
          <a:noFill/>
          <a:ln/>
        </p:spPr>
      </p:sp>
      <p:sp>
        <p:nvSpPr>
          <p:cNvPr id="3" name="Shape 1"/>
          <p:cNvSpPr/>
          <p:nvPr/>
        </p:nvSpPr>
        <p:spPr>
          <a:xfrm>
            <a:off x="381000" y="3367088"/>
            <a:ext cx="1952625" cy="952500"/>
          </a:xfrm>
          <a:prstGeom prst="rect">
            <a:avLst/>
          </a:prstGeom>
          <a:noFill/>
          <a:ln/>
        </p:spPr>
      </p:sp>
      <p:sp>
        <p:nvSpPr>
          <p:cNvPr id="4" name="Shape 2"/>
          <p:cNvSpPr/>
          <p:nvPr/>
        </p:nvSpPr>
        <p:spPr>
          <a:xfrm>
            <a:off x="381000" y="3367088"/>
            <a:ext cx="976312" cy="952500"/>
          </a:xfrm>
          <a:prstGeom prst="rect">
            <a:avLst/>
          </a:prstGeom>
          <a:noFill/>
          <a:ln/>
        </p:spPr>
      </p:sp>
      <p:sp>
        <p:nvSpPr>
          <p:cNvPr id="5" name="Shape 3"/>
          <p:cNvSpPr/>
          <p:nvPr/>
        </p:nvSpPr>
        <p:spPr>
          <a:xfrm>
            <a:off x="783431" y="3367088"/>
            <a:ext cx="171450" cy="209550"/>
          </a:xfrm>
          <a:prstGeom prst="rect">
            <a:avLst/>
          </a:prstGeom>
          <a:noFill/>
          <a:ln/>
        </p:spPr>
      </p:sp>
      <p:sp>
        <p:nvSpPr>
          <p:cNvPr id="6" name="Text 4"/>
          <p:cNvSpPr/>
          <p:nvPr/>
        </p:nvSpPr>
        <p:spPr>
          <a:xfrm>
            <a:off x="783431" y="3367088"/>
            <a:ext cx="1714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140"/>
              </a:lnSpc>
              <a:buNone/>
            </a:pPr>
            <a:r>
              <a:rPr lang="en-US" sz="713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$70</a:t>
            </a:r>
            <a:endParaRPr lang="en-US" sz="713" dirty="0"/>
          </a:p>
        </p:txBody>
      </p:sp>
      <p:sp>
        <p:nvSpPr>
          <p:cNvPr id="7" name="Shape 5"/>
          <p:cNvSpPr/>
          <p:nvPr/>
        </p:nvSpPr>
        <p:spPr>
          <a:xfrm>
            <a:off x="381000" y="3576638"/>
            <a:ext cx="976312" cy="742950"/>
          </a:xfrm>
          <a:prstGeom prst="rect">
            <a:avLst/>
          </a:prstGeom>
          <a:solidFill>
            <a:srgbClr val="6CBDFF"/>
          </a:solidFill>
          <a:ln/>
        </p:spPr>
      </p:sp>
      <p:sp>
        <p:nvSpPr>
          <p:cNvPr id="8" name="Text 6"/>
          <p:cNvSpPr/>
          <p:nvPr/>
        </p:nvSpPr>
        <p:spPr>
          <a:xfrm>
            <a:off x="381000" y="3871913"/>
            <a:ext cx="976312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140"/>
              </a:lnSpc>
              <a:buNone/>
            </a:pPr>
            <a:r>
              <a:rPr lang="en-US" sz="713" dirty="0">
                <a:solidFill>
                  <a:srgbClr val="FFFFFF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$20</a:t>
            </a:r>
            <a:endParaRPr lang="en-US" sz="713" dirty="0"/>
          </a:p>
        </p:txBody>
      </p:sp>
      <p:sp>
        <p:nvSpPr>
          <p:cNvPr id="9" name="Shape 7"/>
          <p:cNvSpPr/>
          <p:nvPr/>
        </p:nvSpPr>
        <p:spPr>
          <a:xfrm>
            <a:off x="1357313" y="3652838"/>
            <a:ext cx="976312" cy="666750"/>
          </a:xfrm>
          <a:prstGeom prst="rect">
            <a:avLst/>
          </a:prstGeom>
          <a:noFill/>
          <a:ln/>
        </p:spPr>
      </p:sp>
      <p:sp>
        <p:nvSpPr>
          <p:cNvPr id="10" name="Shape 8"/>
          <p:cNvSpPr/>
          <p:nvPr/>
        </p:nvSpPr>
        <p:spPr>
          <a:xfrm>
            <a:off x="1757363" y="3652838"/>
            <a:ext cx="176213" cy="209550"/>
          </a:xfrm>
          <a:prstGeom prst="rect">
            <a:avLst/>
          </a:prstGeom>
          <a:noFill/>
          <a:ln/>
        </p:spPr>
      </p:sp>
      <p:sp>
        <p:nvSpPr>
          <p:cNvPr id="11" name="Text 9"/>
          <p:cNvSpPr/>
          <p:nvPr/>
        </p:nvSpPr>
        <p:spPr>
          <a:xfrm>
            <a:off x="1757363" y="3652838"/>
            <a:ext cx="176213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140"/>
              </a:lnSpc>
              <a:buNone/>
            </a:pPr>
            <a:r>
              <a:rPr lang="en-US" sz="713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$50</a:t>
            </a:r>
            <a:endParaRPr lang="en-US" sz="713" dirty="0"/>
          </a:p>
        </p:txBody>
      </p:sp>
      <p:sp>
        <p:nvSpPr>
          <p:cNvPr id="12" name="Shape 10"/>
          <p:cNvSpPr/>
          <p:nvPr/>
        </p:nvSpPr>
        <p:spPr>
          <a:xfrm>
            <a:off x="1357313" y="3862387"/>
            <a:ext cx="976312" cy="457200"/>
          </a:xfrm>
          <a:prstGeom prst="rect">
            <a:avLst/>
          </a:prstGeom>
          <a:solidFill>
            <a:srgbClr val="053BB2"/>
          </a:solidFill>
          <a:ln/>
        </p:spPr>
      </p:sp>
      <p:sp>
        <p:nvSpPr>
          <p:cNvPr id="13" name="Text 11"/>
          <p:cNvSpPr/>
          <p:nvPr/>
        </p:nvSpPr>
        <p:spPr>
          <a:xfrm>
            <a:off x="1357313" y="4014788"/>
            <a:ext cx="976312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140"/>
              </a:lnSpc>
              <a:buNone/>
            </a:pPr>
            <a:r>
              <a:rPr lang="en-US" sz="713" dirty="0">
                <a:solidFill>
                  <a:srgbClr val="FFFFFF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$20</a:t>
            </a:r>
            <a:endParaRPr lang="en-US" sz="713" dirty="0"/>
          </a:p>
        </p:txBody>
      </p:sp>
      <p:sp>
        <p:nvSpPr>
          <p:cNvPr id="14" name="Shape 12"/>
          <p:cNvSpPr/>
          <p:nvPr/>
        </p:nvSpPr>
        <p:spPr>
          <a:xfrm>
            <a:off x="1166813" y="4319588"/>
            <a:ext cx="381000" cy="209550"/>
          </a:xfrm>
          <a:prstGeom prst="rect">
            <a:avLst/>
          </a:prstGeom>
          <a:noFill/>
          <a:ln/>
        </p:spPr>
      </p:sp>
      <p:sp>
        <p:nvSpPr>
          <p:cNvPr id="15" name="Text 13"/>
          <p:cNvSpPr/>
          <p:nvPr/>
        </p:nvSpPr>
        <p:spPr>
          <a:xfrm>
            <a:off x="1109663" y="4376738"/>
            <a:ext cx="4953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140"/>
              </a:lnSpc>
              <a:buNone/>
            </a:pPr>
            <a:r>
              <a:rPr lang="en-US" sz="713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Q1'24</a:t>
            </a:r>
            <a:endParaRPr lang="en-US" sz="713" dirty="0"/>
          </a:p>
        </p:txBody>
      </p:sp>
      <p:sp>
        <p:nvSpPr>
          <p:cNvPr id="16" name="Shape 14"/>
          <p:cNvSpPr/>
          <p:nvPr/>
        </p:nvSpPr>
        <p:spPr>
          <a:xfrm>
            <a:off x="1302544" y="3367088"/>
            <a:ext cx="176213" cy="495300"/>
          </a:xfrm>
          <a:prstGeom prst="rect">
            <a:avLst/>
          </a:prstGeom>
          <a:noFill/>
          <a:ln/>
        </p:spPr>
      </p:sp>
      <p:sp>
        <p:nvSpPr>
          <p:cNvPr id="17" name="Shape 15"/>
          <p:cNvSpPr/>
          <p:nvPr/>
        </p:nvSpPr>
        <p:spPr>
          <a:xfrm>
            <a:off x="1302544" y="3367088"/>
            <a:ext cx="176213" cy="104775"/>
          </a:xfrm>
          <a:prstGeom prst="triangle">
            <a:avLst/>
          </a:prstGeom>
          <a:solidFill>
            <a:srgbClr val="86E2FC"/>
          </a:solidFill>
          <a:ln/>
        </p:spPr>
      </p:sp>
      <p:sp>
        <p:nvSpPr>
          <p:cNvPr id="18" name="Shape 16"/>
          <p:cNvSpPr/>
          <p:nvPr/>
        </p:nvSpPr>
        <p:spPr>
          <a:xfrm>
            <a:off x="1357313" y="3438525"/>
            <a:ext cx="66675" cy="423863"/>
          </a:xfrm>
          <a:prstGeom prst="rect">
            <a:avLst/>
          </a:prstGeom>
          <a:solidFill>
            <a:srgbClr val="86E2FC"/>
          </a:solidFill>
          <a:ln/>
        </p:spPr>
      </p:sp>
      <p:sp>
        <p:nvSpPr>
          <p:cNvPr id="19" name="Shape 17"/>
          <p:cNvSpPr/>
          <p:nvPr/>
        </p:nvSpPr>
        <p:spPr>
          <a:xfrm>
            <a:off x="3595688" y="3367088"/>
            <a:ext cx="1952625" cy="1162050"/>
          </a:xfrm>
          <a:prstGeom prst="rect">
            <a:avLst/>
          </a:prstGeom>
          <a:noFill/>
          <a:ln/>
        </p:spPr>
      </p:sp>
      <p:sp>
        <p:nvSpPr>
          <p:cNvPr id="20" name="Shape 18"/>
          <p:cNvSpPr/>
          <p:nvPr/>
        </p:nvSpPr>
        <p:spPr>
          <a:xfrm>
            <a:off x="3595688" y="3367088"/>
            <a:ext cx="1952625" cy="952500"/>
          </a:xfrm>
          <a:prstGeom prst="rect">
            <a:avLst/>
          </a:prstGeom>
          <a:noFill/>
          <a:ln/>
        </p:spPr>
      </p:sp>
      <p:sp>
        <p:nvSpPr>
          <p:cNvPr id="21" name="Shape 19"/>
          <p:cNvSpPr/>
          <p:nvPr/>
        </p:nvSpPr>
        <p:spPr>
          <a:xfrm>
            <a:off x="3595688" y="3367088"/>
            <a:ext cx="976312" cy="952500"/>
          </a:xfrm>
          <a:prstGeom prst="rect">
            <a:avLst/>
          </a:prstGeom>
          <a:noFill/>
          <a:ln/>
        </p:spPr>
      </p:sp>
      <p:sp>
        <p:nvSpPr>
          <p:cNvPr id="22" name="Shape 20"/>
          <p:cNvSpPr/>
          <p:nvPr/>
        </p:nvSpPr>
        <p:spPr>
          <a:xfrm>
            <a:off x="3998119" y="3367088"/>
            <a:ext cx="171450" cy="209550"/>
          </a:xfrm>
          <a:prstGeom prst="rect">
            <a:avLst/>
          </a:prstGeom>
          <a:noFill/>
          <a:ln/>
        </p:spPr>
      </p:sp>
      <p:sp>
        <p:nvSpPr>
          <p:cNvPr id="23" name="Text 21"/>
          <p:cNvSpPr/>
          <p:nvPr/>
        </p:nvSpPr>
        <p:spPr>
          <a:xfrm>
            <a:off x="3998119" y="3367088"/>
            <a:ext cx="1714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140"/>
              </a:lnSpc>
              <a:buNone/>
            </a:pPr>
            <a:r>
              <a:rPr lang="en-US" sz="713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$70</a:t>
            </a:r>
            <a:endParaRPr lang="en-US" sz="713" dirty="0"/>
          </a:p>
        </p:txBody>
      </p:sp>
      <p:sp>
        <p:nvSpPr>
          <p:cNvPr id="24" name="Shape 22"/>
          <p:cNvSpPr/>
          <p:nvPr/>
        </p:nvSpPr>
        <p:spPr>
          <a:xfrm>
            <a:off x="3595688" y="3576638"/>
            <a:ext cx="976312" cy="742950"/>
          </a:xfrm>
          <a:prstGeom prst="rect">
            <a:avLst/>
          </a:prstGeom>
          <a:solidFill>
            <a:srgbClr val="6CBDFF"/>
          </a:solidFill>
          <a:ln/>
        </p:spPr>
      </p:sp>
      <p:sp>
        <p:nvSpPr>
          <p:cNvPr id="25" name="Text 23"/>
          <p:cNvSpPr/>
          <p:nvPr/>
        </p:nvSpPr>
        <p:spPr>
          <a:xfrm>
            <a:off x="3595688" y="3871913"/>
            <a:ext cx="976312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140"/>
              </a:lnSpc>
              <a:buNone/>
            </a:pPr>
            <a:r>
              <a:rPr lang="en-US" sz="713" dirty="0">
                <a:solidFill>
                  <a:srgbClr val="FFFFFF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$20</a:t>
            </a:r>
            <a:endParaRPr lang="en-US" sz="713" dirty="0"/>
          </a:p>
        </p:txBody>
      </p:sp>
      <p:sp>
        <p:nvSpPr>
          <p:cNvPr id="26" name="Shape 24"/>
          <p:cNvSpPr/>
          <p:nvPr/>
        </p:nvSpPr>
        <p:spPr>
          <a:xfrm>
            <a:off x="4572000" y="3652838"/>
            <a:ext cx="976312" cy="666750"/>
          </a:xfrm>
          <a:prstGeom prst="rect">
            <a:avLst/>
          </a:prstGeom>
          <a:noFill/>
          <a:ln/>
        </p:spPr>
      </p:sp>
      <p:sp>
        <p:nvSpPr>
          <p:cNvPr id="27" name="Shape 25"/>
          <p:cNvSpPr/>
          <p:nvPr/>
        </p:nvSpPr>
        <p:spPr>
          <a:xfrm>
            <a:off x="4972050" y="3652838"/>
            <a:ext cx="176213" cy="209550"/>
          </a:xfrm>
          <a:prstGeom prst="rect">
            <a:avLst/>
          </a:prstGeom>
          <a:noFill/>
          <a:ln/>
        </p:spPr>
      </p:sp>
      <p:sp>
        <p:nvSpPr>
          <p:cNvPr id="28" name="Text 26"/>
          <p:cNvSpPr/>
          <p:nvPr/>
        </p:nvSpPr>
        <p:spPr>
          <a:xfrm>
            <a:off x="4972050" y="3652838"/>
            <a:ext cx="176213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140"/>
              </a:lnSpc>
              <a:buNone/>
            </a:pPr>
            <a:r>
              <a:rPr lang="en-US" sz="713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$50</a:t>
            </a:r>
            <a:endParaRPr lang="en-US" sz="713" dirty="0"/>
          </a:p>
        </p:txBody>
      </p:sp>
      <p:sp>
        <p:nvSpPr>
          <p:cNvPr id="29" name="Shape 27"/>
          <p:cNvSpPr/>
          <p:nvPr/>
        </p:nvSpPr>
        <p:spPr>
          <a:xfrm>
            <a:off x="4572000" y="3862387"/>
            <a:ext cx="976312" cy="457200"/>
          </a:xfrm>
          <a:prstGeom prst="rect">
            <a:avLst/>
          </a:prstGeom>
          <a:solidFill>
            <a:srgbClr val="053BB2"/>
          </a:solidFill>
          <a:ln/>
        </p:spPr>
      </p:sp>
      <p:sp>
        <p:nvSpPr>
          <p:cNvPr id="30" name="Text 28"/>
          <p:cNvSpPr/>
          <p:nvPr/>
        </p:nvSpPr>
        <p:spPr>
          <a:xfrm>
            <a:off x="4572000" y="4014788"/>
            <a:ext cx="976312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140"/>
              </a:lnSpc>
              <a:buNone/>
            </a:pPr>
            <a:r>
              <a:rPr lang="en-US" sz="713" dirty="0">
                <a:solidFill>
                  <a:srgbClr val="FFFFFF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$20</a:t>
            </a:r>
            <a:endParaRPr lang="en-US" sz="713" dirty="0"/>
          </a:p>
        </p:txBody>
      </p:sp>
      <p:sp>
        <p:nvSpPr>
          <p:cNvPr id="31" name="Shape 29"/>
          <p:cNvSpPr/>
          <p:nvPr/>
        </p:nvSpPr>
        <p:spPr>
          <a:xfrm>
            <a:off x="4381500" y="4319588"/>
            <a:ext cx="381000" cy="209550"/>
          </a:xfrm>
          <a:prstGeom prst="rect">
            <a:avLst/>
          </a:prstGeom>
          <a:noFill/>
          <a:ln/>
        </p:spPr>
      </p:sp>
      <p:sp>
        <p:nvSpPr>
          <p:cNvPr id="32" name="Text 30"/>
          <p:cNvSpPr/>
          <p:nvPr/>
        </p:nvSpPr>
        <p:spPr>
          <a:xfrm>
            <a:off x="4324350" y="4376738"/>
            <a:ext cx="4953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140"/>
              </a:lnSpc>
              <a:buNone/>
            </a:pPr>
            <a:r>
              <a:rPr lang="en-US" sz="713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Q1'24</a:t>
            </a:r>
            <a:endParaRPr lang="en-US" sz="713" dirty="0"/>
          </a:p>
        </p:txBody>
      </p:sp>
      <p:pic>
        <p:nvPicPr>
          <p:cNvPr id="33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4517231" y="3295650"/>
            <a:ext cx="176213" cy="566738"/>
          </a:xfrm>
          <a:prstGeom prst="rect">
            <a:avLst/>
          </a:prstGeom>
        </p:spPr>
      </p:pic>
      <p:sp>
        <p:nvSpPr>
          <p:cNvPr id="34" name="Shape 31"/>
          <p:cNvSpPr/>
          <p:nvPr/>
        </p:nvSpPr>
        <p:spPr>
          <a:xfrm>
            <a:off x="6810375" y="3367088"/>
            <a:ext cx="1952625" cy="1162050"/>
          </a:xfrm>
          <a:prstGeom prst="rect">
            <a:avLst/>
          </a:prstGeom>
          <a:noFill/>
          <a:ln/>
        </p:spPr>
      </p:sp>
      <p:sp>
        <p:nvSpPr>
          <p:cNvPr id="35" name="Shape 32"/>
          <p:cNvSpPr/>
          <p:nvPr/>
        </p:nvSpPr>
        <p:spPr>
          <a:xfrm>
            <a:off x="6810375" y="3367088"/>
            <a:ext cx="1952625" cy="952500"/>
          </a:xfrm>
          <a:prstGeom prst="rect">
            <a:avLst/>
          </a:prstGeom>
          <a:noFill/>
          <a:ln/>
        </p:spPr>
      </p:sp>
      <p:sp>
        <p:nvSpPr>
          <p:cNvPr id="36" name="Shape 33"/>
          <p:cNvSpPr/>
          <p:nvPr/>
        </p:nvSpPr>
        <p:spPr>
          <a:xfrm>
            <a:off x="6810375" y="3367088"/>
            <a:ext cx="976312" cy="952500"/>
          </a:xfrm>
          <a:prstGeom prst="rect">
            <a:avLst/>
          </a:prstGeom>
          <a:noFill/>
          <a:ln/>
        </p:spPr>
      </p:sp>
      <p:sp>
        <p:nvSpPr>
          <p:cNvPr id="37" name="Shape 34"/>
          <p:cNvSpPr/>
          <p:nvPr/>
        </p:nvSpPr>
        <p:spPr>
          <a:xfrm>
            <a:off x="7212806" y="3367088"/>
            <a:ext cx="171450" cy="209550"/>
          </a:xfrm>
          <a:prstGeom prst="rect">
            <a:avLst/>
          </a:prstGeom>
          <a:noFill/>
          <a:ln/>
        </p:spPr>
      </p:sp>
      <p:sp>
        <p:nvSpPr>
          <p:cNvPr id="38" name="Text 35"/>
          <p:cNvSpPr/>
          <p:nvPr/>
        </p:nvSpPr>
        <p:spPr>
          <a:xfrm>
            <a:off x="7212806" y="3367088"/>
            <a:ext cx="1714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140"/>
              </a:lnSpc>
              <a:buNone/>
            </a:pPr>
            <a:r>
              <a:rPr lang="en-US" sz="713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$70</a:t>
            </a:r>
            <a:endParaRPr lang="en-US" sz="713" dirty="0"/>
          </a:p>
        </p:txBody>
      </p:sp>
      <p:sp>
        <p:nvSpPr>
          <p:cNvPr id="39" name="Shape 36"/>
          <p:cNvSpPr/>
          <p:nvPr/>
        </p:nvSpPr>
        <p:spPr>
          <a:xfrm>
            <a:off x="6810375" y="3576638"/>
            <a:ext cx="976312" cy="742950"/>
          </a:xfrm>
          <a:prstGeom prst="rect">
            <a:avLst/>
          </a:prstGeom>
          <a:solidFill>
            <a:srgbClr val="6CBDFF"/>
          </a:solidFill>
          <a:ln/>
        </p:spPr>
      </p:sp>
      <p:sp>
        <p:nvSpPr>
          <p:cNvPr id="40" name="Text 37"/>
          <p:cNvSpPr/>
          <p:nvPr/>
        </p:nvSpPr>
        <p:spPr>
          <a:xfrm>
            <a:off x="6810375" y="3871913"/>
            <a:ext cx="976312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140"/>
              </a:lnSpc>
              <a:buNone/>
            </a:pPr>
            <a:r>
              <a:rPr lang="en-US" sz="713" dirty="0">
                <a:solidFill>
                  <a:srgbClr val="FFFFFF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$20</a:t>
            </a:r>
            <a:endParaRPr lang="en-US" sz="713" dirty="0"/>
          </a:p>
        </p:txBody>
      </p:sp>
      <p:sp>
        <p:nvSpPr>
          <p:cNvPr id="41" name="Shape 38"/>
          <p:cNvSpPr/>
          <p:nvPr/>
        </p:nvSpPr>
        <p:spPr>
          <a:xfrm>
            <a:off x="7786688" y="3652838"/>
            <a:ext cx="976312" cy="666750"/>
          </a:xfrm>
          <a:prstGeom prst="rect">
            <a:avLst/>
          </a:prstGeom>
          <a:noFill/>
          <a:ln/>
        </p:spPr>
      </p:sp>
      <p:sp>
        <p:nvSpPr>
          <p:cNvPr id="42" name="Shape 39"/>
          <p:cNvSpPr/>
          <p:nvPr/>
        </p:nvSpPr>
        <p:spPr>
          <a:xfrm>
            <a:off x="8186738" y="3652838"/>
            <a:ext cx="176213" cy="209550"/>
          </a:xfrm>
          <a:prstGeom prst="rect">
            <a:avLst/>
          </a:prstGeom>
          <a:noFill/>
          <a:ln/>
        </p:spPr>
      </p:sp>
      <p:sp>
        <p:nvSpPr>
          <p:cNvPr id="43" name="Text 40"/>
          <p:cNvSpPr/>
          <p:nvPr/>
        </p:nvSpPr>
        <p:spPr>
          <a:xfrm>
            <a:off x="8186738" y="3652838"/>
            <a:ext cx="176213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140"/>
              </a:lnSpc>
              <a:buNone/>
            </a:pPr>
            <a:r>
              <a:rPr lang="en-US" sz="713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$50</a:t>
            </a:r>
            <a:endParaRPr lang="en-US" sz="713" dirty="0"/>
          </a:p>
        </p:txBody>
      </p:sp>
      <p:sp>
        <p:nvSpPr>
          <p:cNvPr id="44" name="Shape 41"/>
          <p:cNvSpPr/>
          <p:nvPr/>
        </p:nvSpPr>
        <p:spPr>
          <a:xfrm>
            <a:off x="7786688" y="3862387"/>
            <a:ext cx="976312" cy="457200"/>
          </a:xfrm>
          <a:prstGeom prst="rect">
            <a:avLst/>
          </a:prstGeom>
          <a:solidFill>
            <a:srgbClr val="053BB2"/>
          </a:solidFill>
          <a:ln/>
        </p:spPr>
      </p:sp>
      <p:sp>
        <p:nvSpPr>
          <p:cNvPr id="45" name="Text 42"/>
          <p:cNvSpPr/>
          <p:nvPr/>
        </p:nvSpPr>
        <p:spPr>
          <a:xfrm>
            <a:off x="7786688" y="4014788"/>
            <a:ext cx="976312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140"/>
              </a:lnSpc>
              <a:buNone/>
            </a:pPr>
            <a:r>
              <a:rPr lang="en-US" sz="713" dirty="0">
                <a:solidFill>
                  <a:srgbClr val="FFFFFF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$20</a:t>
            </a:r>
            <a:endParaRPr lang="en-US" sz="713" dirty="0"/>
          </a:p>
        </p:txBody>
      </p:sp>
      <p:sp>
        <p:nvSpPr>
          <p:cNvPr id="46" name="Shape 43"/>
          <p:cNvSpPr/>
          <p:nvPr/>
        </p:nvSpPr>
        <p:spPr>
          <a:xfrm>
            <a:off x="7596187" y="4319588"/>
            <a:ext cx="381000" cy="209550"/>
          </a:xfrm>
          <a:prstGeom prst="rect">
            <a:avLst/>
          </a:prstGeom>
          <a:noFill/>
          <a:ln/>
        </p:spPr>
      </p:sp>
      <p:sp>
        <p:nvSpPr>
          <p:cNvPr id="47" name="Text 44"/>
          <p:cNvSpPr/>
          <p:nvPr/>
        </p:nvSpPr>
        <p:spPr>
          <a:xfrm>
            <a:off x="7539037" y="4376738"/>
            <a:ext cx="4953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140"/>
              </a:lnSpc>
              <a:buNone/>
            </a:pPr>
            <a:r>
              <a:rPr lang="en-US" sz="713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Q1'24</a:t>
            </a:r>
            <a:endParaRPr lang="en-US" sz="713" dirty="0"/>
          </a:p>
        </p:txBody>
      </p:sp>
      <p:sp>
        <p:nvSpPr>
          <p:cNvPr id="48" name="Shape 45"/>
          <p:cNvSpPr/>
          <p:nvPr/>
        </p:nvSpPr>
        <p:spPr>
          <a:xfrm>
            <a:off x="7731919" y="3295650"/>
            <a:ext cx="176213" cy="566738"/>
          </a:xfrm>
          <a:prstGeom prst="rect">
            <a:avLst/>
          </a:prstGeom>
          <a:noFill/>
          <a:ln/>
        </p:spPr>
      </p:sp>
      <p:sp>
        <p:nvSpPr>
          <p:cNvPr id="49" name="Shape 46"/>
          <p:cNvSpPr/>
          <p:nvPr/>
        </p:nvSpPr>
        <p:spPr>
          <a:xfrm>
            <a:off x="7731919" y="3295650"/>
            <a:ext cx="176213" cy="104775"/>
          </a:xfrm>
          <a:prstGeom prst="triangle">
            <a:avLst/>
          </a:prstGeom>
          <a:solidFill>
            <a:srgbClr val="86E2FC"/>
          </a:solidFill>
          <a:ln/>
        </p:spPr>
      </p:sp>
      <p:sp>
        <p:nvSpPr>
          <p:cNvPr id="50" name="Shape 47"/>
          <p:cNvSpPr/>
          <p:nvPr/>
        </p:nvSpPr>
        <p:spPr>
          <a:xfrm>
            <a:off x="7786688" y="3367088"/>
            <a:ext cx="66675" cy="495300"/>
          </a:xfrm>
          <a:prstGeom prst="rect">
            <a:avLst/>
          </a:prstGeom>
          <a:solidFill>
            <a:srgbClr val="86E2FC"/>
          </a:solidFill>
          <a:ln/>
        </p:spPr>
      </p:sp>
      <p:sp>
        <p:nvSpPr>
          <p:cNvPr id="51" name="Text 48"/>
          <p:cNvSpPr/>
          <p:nvPr/>
        </p:nvSpPr>
        <p:spPr>
          <a:xfrm>
            <a:off x="8653463" y="4829175"/>
            <a:ext cx="109538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926"/>
              </a:lnSpc>
              <a:buNone/>
            </a:pPr>
            <a:r>
              <a:rPr lang="en-US" sz="641" dirty="0">
                <a:solidFill>
                  <a:srgbClr val="8B8B8B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08</a:t>
            </a:r>
            <a:endParaRPr lang="en-US" sz="641" dirty="0"/>
          </a:p>
        </p:txBody>
      </p:sp>
      <p:sp>
        <p:nvSpPr>
          <p:cNvPr id="52" name="Text 49"/>
          <p:cNvSpPr/>
          <p:nvPr/>
        </p:nvSpPr>
        <p:spPr>
          <a:xfrm>
            <a:off x="381000" y="4829175"/>
            <a:ext cx="733425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926"/>
              </a:lnSpc>
              <a:buNone/>
            </a:pPr>
            <a:r>
              <a:rPr lang="en-US" sz="641" dirty="0">
                <a:solidFill>
                  <a:srgbClr val="8B8B8B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Platform Overview</a:t>
            </a:r>
            <a:endParaRPr lang="en-US" sz="641" dirty="0"/>
          </a:p>
        </p:txBody>
      </p:sp>
      <p:sp>
        <p:nvSpPr>
          <p:cNvPr id="53" name="Shape 50"/>
          <p:cNvSpPr/>
          <p:nvPr/>
        </p:nvSpPr>
        <p:spPr>
          <a:xfrm>
            <a:off x="381000" y="819150"/>
            <a:ext cx="3176588" cy="152400"/>
          </a:xfrm>
          <a:prstGeom prst="rect">
            <a:avLst/>
          </a:prstGeom>
          <a:noFill/>
          <a:ln/>
        </p:spPr>
      </p:sp>
      <p:sp>
        <p:nvSpPr>
          <p:cNvPr id="54" name="Text 51"/>
          <p:cNvSpPr/>
          <p:nvPr/>
        </p:nvSpPr>
        <p:spPr>
          <a:xfrm>
            <a:off x="381000" y="819150"/>
            <a:ext cx="490538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0"/>
              </a:lnSpc>
              <a:buNone/>
            </a:pPr>
            <a:r>
              <a:rPr lang="en-US" sz="713" dirty="0">
                <a:solidFill>
                  <a:srgbClr val="8B8B8B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($ Millions)</a:t>
            </a:r>
            <a:endParaRPr lang="en-US" sz="713" dirty="0"/>
          </a:p>
        </p:txBody>
      </p:sp>
      <p:sp>
        <p:nvSpPr>
          <p:cNvPr id="55" name="Shape 52"/>
          <p:cNvSpPr/>
          <p:nvPr/>
        </p:nvSpPr>
        <p:spPr>
          <a:xfrm>
            <a:off x="1023938" y="819150"/>
            <a:ext cx="947737" cy="152400"/>
          </a:xfrm>
          <a:prstGeom prst="rect">
            <a:avLst/>
          </a:prstGeom>
          <a:noFill/>
          <a:ln/>
        </p:spPr>
      </p:sp>
      <p:sp>
        <p:nvSpPr>
          <p:cNvPr id="56" name="Shape 53"/>
          <p:cNvSpPr/>
          <p:nvPr/>
        </p:nvSpPr>
        <p:spPr>
          <a:xfrm>
            <a:off x="1023938" y="866775"/>
            <a:ext cx="57150" cy="57150"/>
          </a:xfrm>
          <a:prstGeom prst="ellipse">
            <a:avLst/>
          </a:prstGeom>
          <a:solidFill>
            <a:srgbClr val="0088FF"/>
          </a:solidFill>
          <a:ln/>
        </p:spPr>
      </p:sp>
      <p:sp>
        <p:nvSpPr>
          <p:cNvPr id="57" name="Text 54"/>
          <p:cNvSpPr/>
          <p:nvPr/>
        </p:nvSpPr>
        <p:spPr>
          <a:xfrm>
            <a:off x="1119188" y="819150"/>
            <a:ext cx="852488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0"/>
              </a:lnSpc>
              <a:buNone/>
            </a:pPr>
            <a:r>
              <a:rPr lang="en-US" sz="713" dirty="0">
                <a:solidFill>
                  <a:srgbClr val="D1D1D1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Expansion Revenue</a:t>
            </a:r>
            <a:endParaRPr lang="en-US" sz="713" dirty="0"/>
          </a:p>
        </p:txBody>
      </p:sp>
      <p:sp>
        <p:nvSpPr>
          <p:cNvPr id="58" name="Shape 55"/>
          <p:cNvSpPr/>
          <p:nvPr/>
        </p:nvSpPr>
        <p:spPr>
          <a:xfrm>
            <a:off x="2124075" y="819150"/>
            <a:ext cx="1433513" cy="152400"/>
          </a:xfrm>
          <a:prstGeom prst="rect">
            <a:avLst/>
          </a:prstGeom>
          <a:noFill/>
          <a:ln/>
        </p:spPr>
      </p:sp>
      <p:sp>
        <p:nvSpPr>
          <p:cNvPr id="59" name="Shape 56"/>
          <p:cNvSpPr/>
          <p:nvPr/>
        </p:nvSpPr>
        <p:spPr>
          <a:xfrm>
            <a:off x="2124075" y="866775"/>
            <a:ext cx="57150" cy="57150"/>
          </a:xfrm>
          <a:prstGeom prst="ellipse">
            <a:avLst/>
          </a:prstGeom>
          <a:solidFill>
            <a:srgbClr val="053BB2"/>
          </a:solidFill>
          <a:ln/>
        </p:spPr>
      </p:sp>
      <p:sp>
        <p:nvSpPr>
          <p:cNvPr id="60" name="Text 57"/>
          <p:cNvSpPr/>
          <p:nvPr/>
        </p:nvSpPr>
        <p:spPr>
          <a:xfrm>
            <a:off x="2219325" y="819150"/>
            <a:ext cx="1338263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0"/>
              </a:lnSpc>
              <a:buNone/>
            </a:pPr>
            <a:r>
              <a:rPr lang="en-US" sz="713" dirty="0">
                <a:solidFill>
                  <a:srgbClr val="D1D1D1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Revenue from New Customers</a:t>
            </a:r>
            <a:endParaRPr lang="en-US" sz="713" dirty="0"/>
          </a:p>
        </p:txBody>
      </p:sp>
      <p:sp>
        <p:nvSpPr>
          <p:cNvPr id="61" name="Text 58"/>
          <p:cNvSpPr/>
          <p:nvPr/>
        </p:nvSpPr>
        <p:spPr>
          <a:xfrm>
            <a:off x="381000" y="381000"/>
            <a:ext cx="4071938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23"/>
              </a:lnSpc>
              <a:buNone/>
            </a:pPr>
            <a:r>
              <a:rPr lang="en-US" sz="1995" b="1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Sources of New Revenue (Q1'24)</a:t>
            </a:r>
            <a:endParaRPr lang="en-US" sz="199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81000" y="381000"/>
            <a:ext cx="8382000" cy="4324350"/>
          </a:xfrm>
          <a:prstGeom prst="rect">
            <a:avLst/>
          </a:prstGeom>
          <a:noFill/>
          <a:ln/>
        </p:spPr>
      </p:sp>
      <p:sp>
        <p:nvSpPr>
          <p:cNvPr id="3" name="Shape 1"/>
          <p:cNvSpPr/>
          <p:nvPr/>
        </p:nvSpPr>
        <p:spPr>
          <a:xfrm>
            <a:off x="381000" y="381000"/>
            <a:ext cx="1878724" cy="4324350"/>
          </a:xfrm>
          <a:prstGeom prst="rect">
            <a:avLst/>
          </a:prstGeom>
          <a:noFill/>
          <a:ln/>
        </p:spPr>
      </p:sp>
      <p:sp>
        <p:nvSpPr>
          <p:cNvPr id="4" name="Text 2"/>
          <p:cNvSpPr/>
          <p:nvPr/>
        </p:nvSpPr>
        <p:spPr>
          <a:xfrm>
            <a:off x="853641" y="381000"/>
            <a:ext cx="9334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140"/>
              </a:lnSpc>
              <a:buNone/>
            </a:pPr>
            <a:r>
              <a:rPr lang="en-US" sz="713" dirty="0">
                <a:solidFill>
                  <a:srgbClr val="D1D1D1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IBAN / ACH accounts</a:t>
            </a:r>
            <a:endParaRPr lang="en-US" sz="713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382153" y="647700"/>
            <a:ext cx="1876425" cy="405765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2548756" y="381000"/>
            <a:ext cx="1878724" cy="4324350"/>
          </a:xfrm>
          <a:prstGeom prst="rect">
            <a:avLst/>
          </a:prstGeom>
          <a:noFill/>
          <a:ln/>
        </p:spPr>
      </p:sp>
      <p:sp>
        <p:nvSpPr>
          <p:cNvPr id="7" name="Text 4"/>
          <p:cNvSpPr/>
          <p:nvPr/>
        </p:nvSpPr>
        <p:spPr>
          <a:xfrm>
            <a:off x="2776128" y="381000"/>
            <a:ext cx="1423988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140"/>
              </a:lnSpc>
              <a:buNone/>
            </a:pPr>
            <a:r>
              <a:rPr lang="en-US" sz="713" dirty="0">
                <a:solidFill>
                  <a:srgbClr val="D1D1D1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Send and load money worldwide</a:t>
            </a:r>
            <a:endParaRPr lang="en-US" sz="713" dirty="0"/>
          </a:p>
        </p:txBody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2549909" y="647700"/>
            <a:ext cx="1876425" cy="4057650"/>
          </a:xfrm>
          <a:prstGeom prst="rect">
            <a:avLst/>
          </a:prstGeom>
        </p:spPr>
      </p:pic>
      <p:sp>
        <p:nvSpPr>
          <p:cNvPr id="9" name="Shape 5"/>
          <p:cNvSpPr/>
          <p:nvPr/>
        </p:nvSpPr>
        <p:spPr>
          <a:xfrm>
            <a:off x="4716521" y="381000"/>
            <a:ext cx="1878724" cy="4324350"/>
          </a:xfrm>
          <a:prstGeom prst="rect">
            <a:avLst/>
          </a:prstGeom>
          <a:noFill/>
          <a:ln/>
        </p:spPr>
      </p:sp>
      <p:sp>
        <p:nvSpPr>
          <p:cNvPr id="10" name="Text 6"/>
          <p:cNvSpPr/>
          <p:nvPr/>
        </p:nvSpPr>
        <p:spPr>
          <a:xfrm>
            <a:off x="5122487" y="381000"/>
            <a:ext cx="10668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140"/>
              </a:lnSpc>
              <a:buNone/>
            </a:pPr>
            <a:r>
              <a:rPr lang="en-US" sz="713" dirty="0">
                <a:solidFill>
                  <a:srgbClr val="D1D1D1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Plastic and virtual  cards</a:t>
            </a:r>
            <a:endParaRPr lang="en-US" sz="713" dirty="0"/>
          </a:p>
        </p:txBody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4717675" y="647700"/>
            <a:ext cx="1876425" cy="4057650"/>
          </a:xfrm>
          <a:prstGeom prst="rect">
            <a:avLst/>
          </a:prstGeom>
        </p:spPr>
      </p:pic>
      <p:sp>
        <p:nvSpPr>
          <p:cNvPr id="12" name="Shape 7"/>
          <p:cNvSpPr/>
          <p:nvPr/>
        </p:nvSpPr>
        <p:spPr>
          <a:xfrm>
            <a:off x="6884277" y="381000"/>
            <a:ext cx="1878724" cy="4324350"/>
          </a:xfrm>
          <a:prstGeom prst="rect">
            <a:avLst/>
          </a:prstGeom>
          <a:noFill/>
          <a:ln/>
        </p:spPr>
      </p:sp>
      <p:sp>
        <p:nvSpPr>
          <p:cNvPr id="13" name="Text 8"/>
          <p:cNvSpPr/>
          <p:nvPr/>
        </p:nvSpPr>
        <p:spPr>
          <a:xfrm>
            <a:off x="7478362" y="381000"/>
            <a:ext cx="690563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140"/>
              </a:lnSpc>
              <a:buNone/>
            </a:pPr>
            <a:r>
              <a:rPr lang="en-US" sz="713" dirty="0">
                <a:solidFill>
                  <a:srgbClr val="D1D1D1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Detailed history</a:t>
            </a:r>
            <a:endParaRPr lang="en-US" sz="713" dirty="0"/>
          </a:p>
        </p:txBody>
      </p:sp>
      <p:pic>
        <p:nvPicPr>
          <p:cNvPr id="14" name="Image 3" descr="preencoded.png">    </p:cNvPr>
          <p:cNvPicPr>
            <a:picLocks noChangeAspect="1"/>
          </p:cNvPicPr>
          <p:nvPr/>
        </p:nvPicPr>
        <p:blipFill>
          <a:blip r:embed="rId4"/>
          <a:srcRect l="0" r="0" t="0" b="0"/>
          <a:stretch/>
        </p:blipFill>
        <p:spPr>
          <a:xfrm>
            <a:off x="6885431" y="647700"/>
            <a:ext cx="1876425" cy="4057650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8653463" y="4829175"/>
            <a:ext cx="109538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926"/>
              </a:lnSpc>
              <a:buNone/>
            </a:pPr>
            <a:r>
              <a:rPr lang="en-US" sz="641" dirty="0">
                <a:solidFill>
                  <a:srgbClr val="8B8B8B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09</a:t>
            </a:r>
            <a:endParaRPr lang="en-US" sz="641" dirty="0"/>
          </a:p>
        </p:txBody>
      </p:sp>
      <p:sp>
        <p:nvSpPr>
          <p:cNvPr id="16" name="Text 10"/>
          <p:cNvSpPr/>
          <p:nvPr/>
        </p:nvSpPr>
        <p:spPr>
          <a:xfrm>
            <a:off x="381000" y="4829175"/>
            <a:ext cx="733425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926"/>
              </a:lnSpc>
              <a:buNone/>
            </a:pPr>
            <a:r>
              <a:rPr lang="en-US" sz="641" dirty="0">
                <a:solidFill>
                  <a:srgbClr val="8B8B8B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Platform Overview</a:t>
            </a:r>
            <a:endParaRPr lang="en-US" sz="64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2524125" y="1357313"/>
            <a:ext cx="6241256" cy="314325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2524125" y="2024062"/>
            <a:ext cx="1871663" cy="190500"/>
          </a:xfrm>
          <a:prstGeom prst="rect">
            <a:avLst/>
          </a:prstGeom>
          <a:solidFill>
            <a:srgbClr val="053BB2"/>
          </a:solidFill>
          <a:ln/>
        </p:spPr>
      </p:sp>
      <p:sp>
        <p:nvSpPr>
          <p:cNvPr id="4" name="Text 1"/>
          <p:cNvSpPr/>
          <p:nvPr/>
        </p:nvSpPr>
        <p:spPr>
          <a:xfrm>
            <a:off x="3067050" y="2043113"/>
            <a:ext cx="785813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0"/>
              </a:lnSpc>
              <a:buNone/>
            </a:pPr>
            <a:r>
              <a:rPr lang="en-US" sz="713" b="1" dirty="0">
                <a:solidFill>
                  <a:srgbClr val="FFFFFF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Brand Foundation</a:t>
            </a:r>
            <a:endParaRPr lang="en-US" sz="713" dirty="0"/>
          </a:p>
        </p:txBody>
      </p:sp>
      <p:sp>
        <p:nvSpPr>
          <p:cNvPr id="5" name="Shape 2"/>
          <p:cNvSpPr/>
          <p:nvPr/>
        </p:nvSpPr>
        <p:spPr>
          <a:xfrm>
            <a:off x="3148013" y="2405063"/>
            <a:ext cx="1247775" cy="190500"/>
          </a:xfrm>
          <a:prstGeom prst="rect">
            <a:avLst/>
          </a:prstGeom>
          <a:solidFill>
            <a:srgbClr val="053BB2"/>
          </a:solidFill>
          <a:ln/>
        </p:spPr>
      </p:sp>
      <p:sp>
        <p:nvSpPr>
          <p:cNvPr id="6" name="Text 3"/>
          <p:cNvSpPr/>
          <p:nvPr/>
        </p:nvSpPr>
        <p:spPr>
          <a:xfrm>
            <a:off x="3457575" y="2424113"/>
            <a:ext cx="6286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0"/>
              </a:lnSpc>
              <a:buNone/>
            </a:pPr>
            <a:r>
              <a:rPr lang="en-US" sz="713" b="1" dirty="0">
                <a:solidFill>
                  <a:srgbClr val="FFFFFF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Brand Identity</a:t>
            </a:r>
            <a:endParaRPr lang="en-US" sz="713" dirty="0"/>
          </a:p>
        </p:txBody>
      </p:sp>
      <p:sp>
        <p:nvSpPr>
          <p:cNvPr id="7" name="Shape 4"/>
          <p:cNvSpPr/>
          <p:nvPr/>
        </p:nvSpPr>
        <p:spPr>
          <a:xfrm>
            <a:off x="4395788" y="2786063"/>
            <a:ext cx="1247775" cy="190500"/>
          </a:xfrm>
          <a:prstGeom prst="rect">
            <a:avLst/>
          </a:prstGeom>
          <a:solidFill>
            <a:srgbClr val="053BB2"/>
          </a:solidFill>
          <a:ln/>
        </p:spPr>
      </p:sp>
      <p:sp>
        <p:nvSpPr>
          <p:cNvPr id="8" name="Text 5"/>
          <p:cNvSpPr/>
          <p:nvPr/>
        </p:nvSpPr>
        <p:spPr>
          <a:xfrm>
            <a:off x="4641056" y="2805113"/>
            <a:ext cx="757238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0"/>
              </a:lnSpc>
              <a:buNone/>
            </a:pPr>
            <a:r>
              <a:rPr lang="en-US" sz="713" b="1" dirty="0">
                <a:solidFill>
                  <a:srgbClr val="FFFFFF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Brand Guidelines</a:t>
            </a:r>
            <a:endParaRPr lang="en-US" sz="713" dirty="0"/>
          </a:p>
        </p:txBody>
      </p:sp>
      <p:sp>
        <p:nvSpPr>
          <p:cNvPr id="9" name="Shape 6"/>
          <p:cNvSpPr/>
          <p:nvPr/>
        </p:nvSpPr>
        <p:spPr>
          <a:xfrm>
            <a:off x="3762375" y="3548063"/>
            <a:ext cx="3762375" cy="190500"/>
          </a:xfrm>
          <a:prstGeom prst="rect">
            <a:avLst/>
          </a:prstGeom>
          <a:solidFill>
            <a:srgbClr val="053BB2"/>
          </a:solidFill>
          <a:ln/>
        </p:spPr>
      </p:sp>
      <p:sp>
        <p:nvSpPr>
          <p:cNvPr id="10" name="Text 7"/>
          <p:cNvSpPr/>
          <p:nvPr/>
        </p:nvSpPr>
        <p:spPr>
          <a:xfrm>
            <a:off x="5043488" y="3567113"/>
            <a:ext cx="12001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0"/>
              </a:lnSpc>
              <a:buNone/>
            </a:pPr>
            <a:r>
              <a:rPr lang="en-US" sz="713" b="1" dirty="0">
                <a:solidFill>
                  <a:srgbClr val="FFFFFF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Copywriting + Web Design</a:t>
            </a:r>
            <a:endParaRPr lang="en-US" sz="713" dirty="0"/>
          </a:p>
        </p:txBody>
      </p:sp>
      <p:sp>
        <p:nvSpPr>
          <p:cNvPr id="11" name="Shape 8"/>
          <p:cNvSpPr/>
          <p:nvPr/>
        </p:nvSpPr>
        <p:spPr>
          <a:xfrm>
            <a:off x="2524125" y="3929063"/>
            <a:ext cx="1247775" cy="190500"/>
          </a:xfrm>
          <a:prstGeom prst="rect">
            <a:avLst/>
          </a:prstGeom>
          <a:solidFill>
            <a:srgbClr val="0088FF"/>
          </a:solidFill>
          <a:ln/>
        </p:spPr>
      </p:sp>
      <p:sp>
        <p:nvSpPr>
          <p:cNvPr id="12" name="Text 9"/>
          <p:cNvSpPr/>
          <p:nvPr/>
        </p:nvSpPr>
        <p:spPr>
          <a:xfrm>
            <a:off x="2890838" y="3948112"/>
            <a:ext cx="5143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0"/>
              </a:lnSpc>
              <a:buNone/>
            </a:pPr>
            <a:r>
              <a:rPr lang="en-US" sz="713" b="1" dirty="0">
                <a:solidFill>
                  <a:srgbClr val="FFFFFF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Quick Wins</a:t>
            </a:r>
            <a:endParaRPr lang="en-US" sz="713" dirty="0"/>
          </a:p>
        </p:txBody>
      </p:sp>
      <p:sp>
        <p:nvSpPr>
          <p:cNvPr id="13" name="Shape 10"/>
          <p:cNvSpPr/>
          <p:nvPr/>
        </p:nvSpPr>
        <p:spPr>
          <a:xfrm>
            <a:off x="5643563" y="3167063"/>
            <a:ext cx="1247775" cy="190500"/>
          </a:xfrm>
          <a:prstGeom prst="rect">
            <a:avLst/>
          </a:prstGeom>
          <a:solidFill>
            <a:srgbClr val="0088FF"/>
          </a:solidFill>
          <a:ln/>
        </p:spPr>
      </p:sp>
      <p:sp>
        <p:nvSpPr>
          <p:cNvPr id="14" name="Text 11"/>
          <p:cNvSpPr/>
          <p:nvPr/>
        </p:nvSpPr>
        <p:spPr>
          <a:xfrm>
            <a:off x="6098381" y="3186113"/>
            <a:ext cx="338138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0"/>
              </a:lnSpc>
              <a:buNone/>
            </a:pPr>
            <a:r>
              <a:rPr lang="en-US" sz="713" b="1" dirty="0">
                <a:solidFill>
                  <a:srgbClr val="FFFFFF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Holiday</a:t>
            </a:r>
            <a:endParaRPr lang="en-US" sz="713" dirty="0"/>
          </a:p>
        </p:txBody>
      </p:sp>
      <p:sp>
        <p:nvSpPr>
          <p:cNvPr id="15" name="Shape 12"/>
          <p:cNvSpPr/>
          <p:nvPr/>
        </p:nvSpPr>
        <p:spPr>
          <a:xfrm>
            <a:off x="5019675" y="3929063"/>
            <a:ext cx="3743325" cy="190500"/>
          </a:xfrm>
          <a:prstGeom prst="rect">
            <a:avLst/>
          </a:prstGeom>
          <a:solidFill>
            <a:srgbClr val="053BB2"/>
          </a:solidFill>
          <a:ln/>
        </p:spPr>
      </p:sp>
      <p:sp>
        <p:nvSpPr>
          <p:cNvPr id="16" name="Text 13"/>
          <p:cNvSpPr/>
          <p:nvPr/>
        </p:nvSpPr>
        <p:spPr>
          <a:xfrm>
            <a:off x="6477000" y="3948112"/>
            <a:ext cx="82867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0"/>
              </a:lnSpc>
              <a:buNone/>
            </a:pPr>
            <a:r>
              <a:rPr lang="en-US" sz="713" b="1" dirty="0">
                <a:solidFill>
                  <a:srgbClr val="FFFFFF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Web Development</a:t>
            </a:r>
            <a:endParaRPr lang="en-US" sz="713" dirty="0"/>
          </a:p>
        </p:txBody>
      </p:sp>
      <p:sp>
        <p:nvSpPr>
          <p:cNvPr id="17" name="Shape 14"/>
          <p:cNvSpPr/>
          <p:nvPr/>
        </p:nvSpPr>
        <p:spPr>
          <a:xfrm>
            <a:off x="7515225" y="4310063"/>
            <a:ext cx="1247775" cy="190500"/>
          </a:xfrm>
          <a:prstGeom prst="rect">
            <a:avLst/>
          </a:prstGeom>
          <a:solidFill>
            <a:srgbClr val="053BB2"/>
          </a:solidFill>
          <a:ln/>
        </p:spPr>
      </p:sp>
      <p:sp>
        <p:nvSpPr>
          <p:cNvPr id="18" name="Text 15"/>
          <p:cNvSpPr/>
          <p:nvPr/>
        </p:nvSpPr>
        <p:spPr>
          <a:xfrm>
            <a:off x="7731919" y="4329113"/>
            <a:ext cx="814388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0"/>
              </a:lnSpc>
              <a:buNone/>
            </a:pPr>
            <a:r>
              <a:rPr lang="en-US" sz="713" b="1" dirty="0">
                <a:solidFill>
                  <a:srgbClr val="FFFFFF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Release &amp; Support</a:t>
            </a:r>
            <a:endParaRPr lang="en-US" sz="713" dirty="0"/>
          </a:p>
        </p:txBody>
      </p:sp>
      <p:sp>
        <p:nvSpPr>
          <p:cNvPr id="19" name="Shape 16"/>
          <p:cNvSpPr/>
          <p:nvPr/>
        </p:nvSpPr>
        <p:spPr>
          <a:xfrm>
            <a:off x="4395788" y="3167063"/>
            <a:ext cx="1247775" cy="190500"/>
          </a:xfrm>
          <a:prstGeom prst="rect">
            <a:avLst/>
          </a:prstGeom>
          <a:solidFill>
            <a:srgbClr val="053BB2"/>
          </a:solidFill>
          <a:ln/>
        </p:spPr>
      </p:sp>
      <p:sp>
        <p:nvSpPr>
          <p:cNvPr id="20" name="Text 17"/>
          <p:cNvSpPr/>
          <p:nvPr/>
        </p:nvSpPr>
        <p:spPr>
          <a:xfrm>
            <a:off x="4724400" y="3186113"/>
            <a:ext cx="5905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0"/>
              </a:lnSpc>
              <a:buNone/>
            </a:pPr>
            <a:r>
              <a:rPr lang="en-US" sz="713" b="1" dirty="0">
                <a:solidFill>
                  <a:srgbClr val="FFFFFF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Brand Assets</a:t>
            </a:r>
            <a:endParaRPr lang="en-US" sz="713" dirty="0"/>
          </a:p>
        </p:txBody>
      </p:sp>
      <p:sp>
        <p:nvSpPr>
          <p:cNvPr id="21" name="Text 18"/>
          <p:cNvSpPr/>
          <p:nvPr/>
        </p:nvSpPr>
        <p:spPr>
          <a:xfrm>
            <a:off x="381000" y="1528763"/>
            <a:ext cx="1952625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ts val="926"/>
              </a:lnSpc>
              <a:buNone/>
            </a:pPr>
            <a:r>
              <a:rPr lang="en-US" sz="641" b="1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Accelerated Launch:</a:t>
            </a:r>
            <a:pPr algn="l" indent="0" marL="0">
              <a:lnSpc>
                <a:spcPts val="926"/>
              </a:lnSpc>
              <a:buNone/>
            </a:pPr>
            <a:r>
              <a:rPr lang="en-US" sz="641" b="1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 </a:t>
            </a:r>
            <a:pPr algn="l" indent="0" marL="0">
              <a:lnSpc>
                <a:spcPts val="926"/>
              </a:lnSpc>
              <a:buNone/>
            </a:pPr>
            <a:r>
              <a:rPr lang="en-US" sz="641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Our goal is to get your product to market in record time. This typical 10-week timeline shows a collaborative path from initial concept to public launch.</a:t>
            </a:r>
            <a:endParaRPr lang="en-US" sz="641" dirty="0"/>
          </a:p>
          <a:p>
            <a:pPr algn="l" indent="0" marL="0">
              <a:lnSpc>
                <a:spcPts val="926"/>
              </a:lnSpc>
              <a:buNone/>
            </a:pPr>
            <a:r>
              <a:rPr lang="en-US" sz="641" b="1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Approach:</a:t>
            </a:r>
            <a:pPr algn="l" indent="0" marL="0">
              <a:lnSpc>
                <a:spcPts val="926"/>
              </a:lnSpc>
              <a:buNone/>
            </a:pPr>
            <a:r>
              <a:rPr lang="en-US" sz="641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 </a:t>
            </a:r>
            <a:pPr algn="l" indent="0" marL="0">
              <a:lnSpc>
                <a:spcPts val="926"/>
              </a:lnSpc>
              <a:buNone/>
            </a:pPr>
            <a:r>
              <a:rPr lang="en-US" sz="641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Each phase is a close partnership. Our dedicated success managers work with you through technical integration, compliance checks, and beta testing.</a:t>
            </a:r>
            <a:endParaRPr lang="en-US" sz="641" dirty="0"/>
          </a:p>
        </p:txBody>
      </p:sp>
      <p:sp>
        <p:nvSpPr>
          <p:cNvPr id="22" name="Text 19"/>
          <p:cNvSpPr/>
          <p:nvPr/>
        </p:nvSpPr>
        <p:spPr>
          <a:xfrm>
            <a:off x="381000" y="381000"/>
            <a:ext cx="3167063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ts val="2423"/>
              </a:lnSpc>
              <a:buNone/>
            </a:pPr>
            <a:r>
              <a:rPr lang="en-US" sz="1995" b="1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Implementation Timeline</a:t>
            </a:r>
            <a:endParaRPr lang="en-US" sz="1995" dirty="0"/>
          </a:p>
        </p:txBody>
      </p:sp>
      <p:sp>
        <p:nvSpPr>
          <p:cNvPr id="23" name="Text 20"/>
          <p:cNvSpPr/>
          <p:nvPr/>
        </p:nvSpPr>
        <p:spPr>
          <a:xfrm>
            <a:off x="8682038" y="4829175"/>
            <a:ext cx="80963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926"/>
              </a:lnSpc>
              <a:buNone/>
            </a:pPr>
            <a:r>
              <a:rPr lang="en-US" sz="641" dirty="0">
                <a:solidFill>
                  <a:srgbClr val="8B8B8B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10</a:t>
            </a:r>
            <a:endParaRPr lang="en-US" sz="641" dirty="0"/>
          </a:p>
        </p:txBody>
      </p:sp>
      <p:sp>
        <p:nvSpPr>
          <p:cNvPr id="24" name="Text 21"/>
          <p:cNvSpPr/>
          <p:nvPr/>
        </p:nvSpPr>
        <p:spPr>
          <a:xfrm>
            <a:off x="381000" y="4829175"/>
            <a:ext cx="733425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926"/>
              </a:lnSpc>
              <a:buNone/>
            </a:pPr>
            <a:r>
              <a:rPr lang="en-US" sz="641" dirty="0">
                <a:solidFill>
                  <a:srgbClr val="8B8B8B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Platform Overview</a:t>
            </a:r>
            <a:endParaRPr lang="en-US" sz="641" dirty="0"/>
          </a:p>
        </p:txBody>
      </p:sp>
      <p:sp>
        <p:nvSpPr>
          <p:cNvPr id="25" name="Text 22"/>
          <p:cNvSpPr/>
          <p:nvPr/>
        </p:nvSpPr>
        <p:spPr>
          <a:xfrm>
            <a:off x="2812061" y="1089907"/>
            <a:ext cx="381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0"/>
              </a:lnSpc>
              <a:buNone/>
            </a:pPr>
            <a:r>
              <a:rPr lang="en-US" sz="855" b="1" dirty="0">
                <a:solidFill>
                  <a:srgbClr val="8B8B8B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1</a:t>
            </a:r>
            <a:endParaRPr lang="en-US" sz="855" dirty="0"/>
          </a:p>
        </p:txBody>
      </p:sp>
      <p:sp>
        <p:nvSpPr>
          <p:cNvPr id="26" name="Text 23"/>
          <p:cNvSpPr/>
          <p:nvPr/>
        </p:nvSpPr>
        <p:spPr>
          <a:xfrm>
            <a:off x="3434748" y="1089907"/>
            <a:ext cx="71438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140"/>
              </a:lnSpc>
              <a:buNone/>
            </a:pPr>
            <a:r>
              <a:rPr lang="en-US" sz="855" b="1" dirty="0">
                <a:solidFill>
                  <a:srgbClr val="8B8B8B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2</a:t>
            </a:r>
            <a:endParaRPr lang="en-US" sz="855" dirty="0"/>
          </a:p>
        </p:txBody>
      </p:sp>
      <p:sp>
        <p:nvSpPr>
          <p:cNvPr id="27" name="Text 24"/>
          <p:cNvSpPr/>
          <p:nvPr/>
        </p:nvSpPr>
        <p:spPr>
          <a:xfrm>
            <a:off x="4060813" y="1089907"/>
            <a:ext cx="71438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140"/>
              </a:lnSpc>
              <a:buNone/>
            </a:pPr>
            <a:r>
              <a:rPr lang="en-US" sz="855" b="1" dirty="0">
                <a:solidFill>
                  <a:srgbClr val="8B8B8B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3</a:t>
            </a:r>
            <a:endParaRPr lang="en-US" sz="855" dirty="0"/>
          </a:p>
        </p:txBody>
      </p:sp>
      <p:sp>
        <p:nvSpPr>
          <p:cNvPr id="28" name="Text 25"/>
          <p:cNvSpPr/>
          <p:nvPr/>
        </p:nvSpPr>
        <p:spPr>
          <a:xfrm>
            <a:off x="4684058" y="1089907"/>
            <a:ext cx="762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140"/>
              </a:lnSpc>
              <a:buNone/>
            </a:pPr>
            <a:r>
              <a:rPr lang="en-US" sz="855" b="1" dirty="0">
                <a:solidFill>
                  <a:srgbClr val="8B8B8B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4</a:t>
            </a:r>
            <a:endParaRPr lang="en-US" sz="855" dirty="0"/>
          </a:p>
        </p:txBody>
      </p:sp>
      <p:sp>
        <p:nvSpPr>
          <p:cNvPr id="29" name="Text 26"/>
          <p:cNvSpPr/>
          <p:nvPr/>
        </p:nvSpPr>
        <p:spPr>
          <a:xfrm>
            <a:off x="5312922" y="1089907"/>
            <a:ext cx="71438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140"/>
              </a:lnSpc>
              <a:buNone/>
            </a:pPr>
            <a:r>
              <a:rPr lang="en-US" sz="855" b="1" dirty="0">
                <a:solidFill>
                  <a:srgbClr val="8B8B8B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5</a:t>
            </a:r>
            <a:endParaRPr lang="en-US" sz="855" dirty="0"/>
          </a:p>
        </p:txBody>
      </p:sp>
      <p:sp>
        <p:nvSpPr>
          <p:cNvPr id="30" name="Text 27"/>
          <p:cNvSpPr/>
          <p:nvPr/>
        </p:nvSpPr>
        <p:spPr>
          <a:xfrm>
            <a:off x="5944298" y="1089907"/>
            <a:ext cx="71438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140"/>
              </a:lnSpc>
              <a:buNone/>
            </a:pPr>
            <a:r>
              <a:rPr lang="en-US" sz="855" b="1" dirty="0">
                <a:solidFill>
                  <a:srgbClr val="8B8B8B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6</a:t>
            </a:r>
            <a:endParaRPr lang="en-US" sz="855" dirty="0"/>
          </a:p>
        </p:txBody>
      </p:sp>
      <p:sp>
        <p:nvSpPr>
          <p:cNvPr id="31" name="Text 28"/>
          <p:cNvSpPr/>
          <p:nvPr/>
        </p:nvSpPr>
        <p:spPr>
          <a:xfrm>
            <a:off x="6565599" y="1089907"/>
            <a:ext cx="6667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140"/>
              </a:lnSpc>
              <a:buNone/>
            </a:pPr>
            <a:r>
              <a:rPr lang="en-US" sz="855" b="1" dirty="0">
                <a:solidFill>
                  <a:srgbClr val="8B8B8B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7</a:t>
            </a:r>
            <a:endParaRPr lang="en-US" sz="855" dirty="0"/>
          </a:p>
        </p:txBody>
      </p:sp>
      <p:sp>
        <p:nvSpPr>
          <p:cNvPr id="32" name="Text 29"/>
          <p:cNvSpPr/>
          <p:nvPr/>
        </p:nvSpPr>
        <p:spPr>
          <a:xfrm>
            <a:off x="7196417" y="1089907"/>
            <a:ext cx="71438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140"/>
              </a:lnSpc>
              <a:buNone/>
            </a:pPr>
            <a:r>
              <a:rPr lang="en-US" sz="855" b="1" dirty="0">
                <a:solidFill>
                  <a:srgbClr val="8B8B8B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8</a:t>
            </a:r>
            <a:endParaRPr lang="en-US" sz="855" dirty="0"/>
          </a:p>
        </p:txBody>
      </p:sp>
      <p:sp>
        <p:nvSpPr>
          <p:cNvPr id="33" name="Text 30"/>
          <p:cNvSpPr/>
          <p:nvPr/>
        </p:nvSpPr>
        <p:spPr>
          <a:xfrm>
            <a:off x="7822471" y="1089907"/>
            <a:ext cx="71438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140"/>
              </a:lnSpc>
              <a:buNone/>
            </a:pPr>
            <a:r>
              <a:rPr lang="en-US" sz="855" b="1" dirty="0">
                <a:solidFill>
                  <a:srgbClr val="8B8B8B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9</a:t>
            </a:r>
            <a:endParaRPr lang="en-US" sz="855" dirty="0"/>
          </a:p>
        </p:txBody>
      </p:sp>
      <p:sp>
        <p:nvSpPr>
          <p:cNvPr id="34" name="Text 31"/>
          <p:cNvSpPr/>
          <p:nvPr/>
        </p:nvSpPr>
        <p:spPr>
          <a:xfrm>
            <a:off x="8399748" y="1089907"/>
            <a:ext cx="1143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140"/>
              </a:lnSpc>
              <a:buNone/>
            </a:pPr>
            <a:r>
              <a:rPr lang="en-US" sz="855" b="1" dirty="0">
                <a:solidFill>
                  <a:srgbClr val="8B8B8B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10</a:t>
            </a:r>
            <a:endParaRPr lang="en-US" sz="855" dirty="0"/>
          </a:p>
        </p:txBody>
      </p:sp>
      <p:sp>
        <p:nvSpPr>
          <p:cNvPr id="35" name="Shape 32"/>
          <p:cNvSpPr/>
          <p:nvPr/>
        </p:nvSpPr>
        <p:spPr>
          <a:xfrm>
            <a:off x="2560011" y="1350086"/>
            <a:ext cx="6187389" cy="8131"/>
          </a:xfrm>
          <a:prstGeom prst="rect">
            <a:avLst/>
          </a:prstGeom>
          <a:solidFill>
            <a:srgbClr val="8B8B8B"/>
          </a:solidFill>
          <a:ln/>
        </p:spPr>
      </p:sp>
      <p:sp>
        <p:nvSpPr>
          <p:cNvPr id="36" name="Shape 33"/>
          <p:cNvSpPr/>
          <p:nvPr/>
        </p:nvSpPr>
        <p:spPr>
          <a:xfrm>
            <a:off x="3124395" y="1325695"/>
            <a:ext cx="47625" cy="47625"/>
          </a:xfrm>
          <a:prstGeom prst="roundRect">
            <a:avLst/>
          </a:prstGeom>
          <a:solidFill>
            <a:srgbClr val="8B8B8B"/>
          </a:solidFill>
          <a:ln w="18097">
            <a:solidFill>
              <a:srgbClr val="171717"/>
            </a:solidFill>
            <a:prstDash val="solid"/>
          </a:ln>
        </p:spPr>
      </p:sp>
      <p:sp>
        <p:nvSpPr>
          <p:cNvPr id="37" name="Shape 34"/>
          <p:cNvSpPr/>
          <p:nvPr/>
        </p:nvSpPr>
        <p:spPr>
          <a:xfrm>
            <a:off x="2500313" y="1325695"/>
            <a:ext cx="47625" cy="47625"/>
          </a:xfrm>
          <a:prstGeom prst="roundRect">
            <a:avLst/>
          </a:prstGeom>
          <a:solidFill>
            <a:srgbClr val="8B8B8B"/>
          </a:solidFill>
          <a:ln w="18097">
            <a:solidFill>
              <a:srgbClr val="171717"/>
            </a:solidFill>
            <a:prstDash val="solid"/>
          </a:ln>
        </p:spPr>
      </p:sp>
      <p:sp>
        <p:nvSpPr>
          <p:cNvPr id="38" name="Shape 35"/>
          <p:cNvSpPr/>
          <p:nvPr/>
        </p:nvSpPr>
        <p:spPr>
          <a:xfrm>
            <a:off x="3750450" y="1325695"/>
            <a:ext cx="47625" cy="47625"/>
          </a:xfrm>
          <a:prstGeom prst="roundRect">
            <a:avLst/>
          </a:prstGeom>
          <a:solidFill>
            <a:srgbClr val="8B8B8B"/>
          </a:solidFill>
          <a:ln w="18097">
            <a:solidFill>
              <a:srgbClr val="171717"/>
            </a:solidFill>
            <a:prstDash val="solid"/>
          </a:ln>
        </p:spPr>
      </p:sp>
      <p:sp>
        <p:nvSpPr>
          <p:cNvPr id="39" name="Shape 36"/>
          <p:cNvSpPr/>
          <p:nvPr/>
        </p:nvSpPr>
        <p:spPr>
          <a:xfrm>
            <a:off x="4371742" y="1325695"/>
            <a:ext cx="47625" cy="47625"/>
          </a:xfrm>
          <a:prstGeom prst="roundRect">
            <a:avLst/>
          </a:prstGeom>
          <a:solidFill>
            <a:srgbClr val="8B8B8B"/>
          </a:solidFill>
          <a:ln w="18097">
            <a:solidFill>
              <a:srgbClr val="171717"/>
            </a:solidFill>
            <a:prstDash val="solid"/>
          </a:ln>
        </p:spPr>
      </p:sp>
      <p:sp>
        <p:nvSpPr>
          <p:cNvPr id="40" name="Shape 37"/>
          <p:cNvSpPr/>
          <p:nvPr/>
        </p:nvSpPr>
        <p:spPr>
          <a:xfrm>
            <a:off x="4993035" y="1325695"/>
            <a:ext cx="47625" cy="47625"/>
          </a:xfrm>
          <a:prstGeom prst="roundRect">
            <a:avLst/>
          </a:prstGeom>
          <a:solidFill>
            <a:srgbClr val="8B8B8B"/>
          </a:solidFill>
          <a:ln w="18097">
            <a:solidFill>
              <a:srgbClr val="171717"/>
            </a:solidFill>
            <a:prstDash val="solid"/>
          </a:ln>
        </p:spPr>
      </p:sp>
      <p:sp>
        <p:nvSpPr>
          <p:cNvPr id="41" name="Shape 38"/>
          <p:cNvSpPr/>
          <p:nvPr/>
        </p:nvSpPr>
        <p:spPr>
          <a:xfrm>
            <a:off x="5619099" y="1325695"/>
            <a:ext cx="47625" cy="47625"/>
          </a:xfrm>
          <a:prstGeom prst="roundRect">
            <a:avLst/>
          </a:prstGeom>
          <a:solidFill>
            <a:srgbClr val="8B8B8B"/>
          </a:solidFill>
          <a:ln w="18097">
            <a:solidFill>
              <a:srgbClr val="171717"/>
            </a:solidFill>
            <a:prstDash val="solid"/>
          </a:ln>
        </p:spPr>
      </p:sp>
      <p:sp>
        <p:nvSpPr>
          <p:cNvPr id="42" name="Shape 39"/>
          <p:cNvSpPr/>
          <p:nvPr/>
        </p:nvSpPr>
        <p:spPr>
          <a:xfrm>
            <a:off x="6240391" y="1325695"/>
            <a:ext cx="47625" cy="47625"/>
          </a:xfrm>
          <a:prstGeom prst="roundRect">
            <a:avLst/>
          </a:prstGeom>
          <a:solidFill>
            <a:srgbClr val="8B8B8B"/>
          </a:solidFill>
          <a:ln w="18097">
            <a:solidFill>
              <a:srgbClr val="171717"/>
            </a:solidFill>
            <a:prstDash val="solid"/>
          </a:ln>
        </p:spPr>
      </p:sp>
      <p:sp>
        <p:nvSpPr>
          <p:cNvPr id="43" name="Shape 40"/>
          <p:cNvSpPr/>
          <p:nvPr/>
        </p:nvSpPr>
        <p:spPr>
          <a:xfrm>
            <a:off x="6866446" y="1325695"/>
            <a:ext cx="47625" cy="47625"/>
          </a:xfrm>
          <a:prstGeom prst="roundRect">
            <a:avLst/>
          </a:prstGeom>
          <a:solidFill>
            <a:srgbClr val="8B8B8B"/>
          </a:solidFill>
          <a:ln w="18097">
            <a:solidFill>
              <a:srgbClr val="171717"/>
            </a:solidFill>
            <a:prstDash val="solid"/>
          </a:ln>
        </p:spPr>
      </p:sp>
      <p:sp>
        <p:nvSpPr>
          <p:cNvPr id="44" name="Shape 41"/>
          <p:cNvSpPr/>
          <p:nvPr/>
        </p:nvSpPr>
        <p:spPr>
          <a:xfrm>
            <a:off x="7487738" y="1325695"/>
            <a:ext cx="47625" cy="47625"/>
          </a:xfrm>
          <a:prstGeom prst="roundRect">
            <a:avLst/>
          </a:prstGeom>
          <a:solidFill>
            <a:srgbClr val="8B8B8B"/>
          </a:solidFill>
          <a:ln w="18097">
            <a:solidFill>
              <a:srgbClr val="171717"/>
            </a:solidFill>
            <a:prstDash val="solid"/>
          </a:ln>
        </p:spPr>
      </p:sp>
      <p:sp>
        <p:nvSpPr>
          <p:cNvPr id="45" name="Shape 42"/>
          <p:cNvSpPr/>
          <p:nvPr/>
        </p:nvSpPr>
        <p:spPr>
          <a:xfrm>
            <a:off x="8113793" y="1325695"/>
            <a:ext cx="47625" cy="47625"/>
          </a:xfrm>
          <a:prstGeom prst="roundRect">
            <a:avLst/>
          </a:prstGeom>
          <a:solidFill>
            <a:srgbClr val="8B8B8B"/>
          </a:solidFill>
          <a:ln w="18097">
            <a:solidFill>
              <a:srgbClr val="171717"/>
            </a:solidFill>
            <a:prstDash val="solid"/>
          </a:ln>
        </p:spPr>
      </p:sp>
      <p:sp>
        <p:nvSpPr>
          <p:cNvPr id="46" name="Shape 43"/>
          <p:cNvSpPr/>
          <p:nvPr/>
        </p:nvSpPr>
        <p:spPr>
          <a:xfrm>
            <a:off x="8738025" y="1325727"/>
            <a:ext cx="47625" cy="47625"/>
          </a:xfrm>
          <a:prstGeom prst="roundRect">
            <a:avLst/>
          </a:prstGeom>
          <a:solidFill>
            <a:srgbClr val="8B8B8B"/>
          </a:solidFill>
          <a:ln w="18097">
            <a:solidFill>
              <a:srgbClr val="171717"/>
            </a:solidFill>
            <a:prstDash val="solid"/>
          </a:ln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05850" y="4829175"/>
            <a:ext cx="57150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926"/>
              </a:lnSpc>
              <a:buNone/>
            </a:pPr>
            <a:r>
              <a:rPr lang="en-US" sz="641" dirty="0">
                <a:solidFill>
                  <a:srgbClr val="8B8B8B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11</a:t>
            </a:r>
            <a:endParaRPr lang="en-US" sz="641" dirty="0"/>
          </a:p>
        </p:txBody>
      </p:sp>
      <p:sp>
        <p:nvSpPr>
          <p:cNvPr id="3" name="Shape 1"/>
          <p:cNvSpPr/>
          <p:nvPr/>
        </p:nvSpPr>
        <p:spPr>
          <a:xfrm>
            <a:off x="381000" y="1243013"/>
            <a:ext cx="2667000" cy="2371725"/>
          </a:xfrm>
          <a:prstGeom prst="rect">
            <a:avLst/>
          </a:prstGeom>
          <a:noFill/>
          <a:ln/>
        </p:spPr>
      </p:sp>
      <p:sp>
        <p:nvSpPr>
          <p:cNvPr id="4" name="Text 2"/>
          <p:cNvSpPr/>
          <p:nvPr/>
        </p:nvSpPr>
        <p:spPr>
          <a:xfrm>
            <a:off x="381000" y="1243013"/>
            <a:ext cx="2667000" cy="6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23"/>
              </a:lnSpc>
              <a:buNone/>
            </a:pPr>
            <a:r>
              <a:rPr lang="en-US" sz="1995" b="1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Cross-border payments in motion</a:t>
            </a:r>
            <a:endParaRPr lang="en-US" sz="1995" dirty="0"/>
          </a:p>
        </p:txBody>
      </p:sp>
      <p:sp>
        <p:nvSpPr>
          <p:cNvPr id="5" name="Shape 3"/>
          <p:cNvSpPr/>
          <p:nvPr/>
        </p:nvSpPr>
        <p:spPr>
          <a:xfrm>
            <a:off x="381000" y="2138363"/>
            <a:ext cx="2667000" cy="1476375"/>
          </a:xfrm>
          <a:prstGeom prst="rect">
            <a:avLst/>
          </a:prstGeom>
          <a:noFill/>
          <a:ln/>
        </p:spPr>
      </p:sp>
      <p:sp>
        <p:nvSpPr>
          <p:cNvPr id="6" name="Text 4"/>
          <p:cNvSpPr/>
          <p:nvPr/>
        </p:nvSpPr>
        <p:spPr>
          <a:xfrm>
            <a:off x="381000" y="2138363"/>
            <a:ext cx="2667000" cy="866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926"/>
              </a:lnSpc>
              <a:buNone/>
            </a:pPr>
            <a:r>
              <a:rPr lang="en-US" sz="641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Enable your users to connect with the global economy. International payments are a key growth driver, from paying overseas freelancers to managing global teams and sending money home. Our platform is designed to handle the natural ebbs and flows of cross-border activity, which often fluctuates due to seasonality, regional events, and user behavior. We manage this complexity so you don't have to.</a:t>
            </a:r>
            <a:endParaRPr lang="en-US" sz="641" dirty="0"/>
          </a:p>
        </p:txBody>
      </p:sp>
      <p:sp>
        <p:nvSpPr>
          <p:cNvPr id="7" name="Text 5"/>
          <p:cNvSpPr/>
          <p:nvPr/>
        </p:nvSpPr>
        <p:spPr>
          <a:xfrm>
            <a:off x="381000" y="3119438"/>
            <a:ext cx="26670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926"/>
              </a:lnSpc>
              <a:buNone/>
            </a:pPr>
            <a:r>
              <a:rPr lang="en-US" sz="641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For your customers, what matters isn't just volume — it's reliability. Our robust infrastructure and global network ensure that, regardless of transaction patterns, every international payment is fast, fully traceable, and cost-effective.</a:t>
            </a:r>
            <a:endParaRPr lang="en-US" sz="641" dirty="0"/>
          </a:p>
        </p:txBody>
      </p:sp>
      <p:sp>
        <p:nvSpPr>
          <p:cNvPr id="8" name="Text 6"/>
          <p:cNvSpPr/>
          <p:nvPr/>
        </p:nvSpPr>
        <p:spPr>
          <a:xfrm>
            <a:off x="381000" y="4829175"/>
            <a:ext cx="733425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926"/>
              </a:lnSpc>
              <a:buNone/>
            </a:pPr>
            <a:r>
              <a:rPr lang="en-US" sz="641" dirty="0">
                <a:solidFill>
                  <a:srgbClr val="8B8B8B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Platform Overview</a:t>
            </a:r>
            <a:endParaRPr lang="en-US" sz="641" dirty="0"/>
          </a:p>
        </p:txBody>
      </p:sp>
      <p:sp>
        <p:nvSpPr>
          <p:cNvPr id="9" name="Shape 7"/>
          <p:cNvSpPr/>
          <p:nvPr/>
        </p:nvSpPr>
        <p:spPr>
          <a:xfrm>
            <a:off x="3952875" y="1485900"/>
            <a:ext cx="4810125" cy="2171700"/>
          </a:xfrm>
          <a:prstGeom prst="rect">
            <a:avLst/>
          </a:prstGeom>
          <a:noFill/>
          <a:ln/>
        </p:spPr>
      </p:sp>
      <p:sp>
        <p:nvSpPr>
          <p:cNvPr id="10" name="Shape 8"/>
          <p:cNvSpPr/>
          <p:nvPr/>
        </p:nvSpPr>
        <p:spPr>
          <a:xfrm>
            <a:off x="4229100" y="3476625"/>
            <a:ext cx="4533900" cy="200025"/>
          </a:xfrm>
          <a:prstGeom prst="rect">
            <a:avLst/>
          </a:prstGeom>
          <a:noFill/>
          <a:ln/>
        </p:spPr>
      </p:sp>
      <p:sp>
        <p:nvSpPr>
          <p:cNvPr id="11" name="Shape 9"/>
          <p:cNvSpPr/>
          <p:nvPr/>
        </p:nvSpPr>
        <p:spPr>
          <a:xfrm>
            <a:off x="4229100" y="3476625"/>
            <a:ext cx="4533900" cy="4763"/>
          </a:xfrm>
          <a:prstGeom prst="rect">
            <a:avLst/>
          </a:prstGeom>
          <a:solidFill>
            <a:srgbClr val="8B8B8B"/>
          </a:solidFill>
          <a:ln/>
        </p:spPr>
      </p:sp>
      <p:sp>
        <p:nvSpPr>
          <p:cNvPr id="12" name="Shape 10"/>
          <p:cNvSpPr/>
          <p:nvPr/>
        </p:nvSpPr>
        <p:spPr>
          <a:xfrm>
            <a:off x="4229100" y="3557588"/>
            <a:ext cx="4533900" cy="123825"/>
          </a:xfrm>
          <a:prstGeom prst="rect">
            <a:avLst/>
          </a:prstGeom>
          <a:noFill/>
          <a:ln/>
        </p:spPr>
      </p:sp>
      <p:sp>
        <p:nvSpPr>
          <p:cNvPr id="13" name="Text 11"/>
          <p:cNvSpPr/>
          <p:nvPr/>
        </p:nvSpPr>
        <p:spPr>
          <a:xfrm>
            <a:off x="4229100" y="3557588"/>
            <a:ext cx="381000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926"/>
              </a:lnSpc>
              <a:buNone/>
            </a:pPr>
            <a:r>
              <a:rPr lang="en-US" sz="641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Aug</a:t>
            </a:r>
            <a:endParaRPr lang="en-US" sz="641" dirty="0"/>
          </a:p>
        </p:txBody>
      </p:sp>
      <p:sp>
        <p:nvSpPr>
          <p:cNvPr id="14" name="Text 12"/>
          <p:cNvSpPr/>
          <p:nvPr/>
        </p:nvSpPr>
        <p:spPr>
          <a:xfrm>
            <a:off x="4610100" y="3557588"/>
            <a:ext cx="538843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926"/>
              </a:lnSpc>
              <a:buNone/>
            </a:pPr>
            <a:r>
              <a:rPr lang="en-US" sz="641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Sep</a:t>
            </a:r>
            <a:endParaRPr lang="en-US" sz="641" dirty="0"/>
          </a:p>
        </p:txBody>
      </p:sp>
      <p:sp>
        <p:nvSpPr>
          <p:cNvPr id="15" name="Text 13"/>
          <p:cNvSpPr/>
          <p:nvPr/>
        </p:nvSpPr>
        <p:spPr>
          <a:xfrm>
            <a:off x="5148942" y="3557588"/>
            <a:ext cx="538843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926"/>
              </a:lnSpc>
              <a:buNone/>
            </a:pPr>
            <a:r>
              <a:rPr lang="en-US" sz="641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Oct</a:t>
            </a:r>
            <a:endParaRPr lang="en-US" sz="641" dirty="0"/>
          </a:p>
        </p:txBody>
      </p:sp>
      <p:sp>
        <p:nvSpPr>
          <p:cNvPr id="16" name="Text 14"/>
          <p:cNvSpPr/>
          <p:nvPr/>
        </p:nvSpPr>
        <p:spPr>
          <a:xfrm>
            <a:off x="5687783" y="3557588"/>
            <a:ext cx="538843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926"/>
              </a:lnSpc>
              <a:buNone/>
            </a:pPr>
            <a:r>
              <a:rPr lang="en-US" sz="641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Nov</a:t>
            </a:r>
            <a:endParaRPr lang="en-US" sz="641" dirty="0"/>
          </a:p>
        </p:txBody>
      </p:sp>
      <p:sp>
        <p:nvSpPr>
          <p:cNvPr id="17" name="Text 15"/>
          <p:cNvSpPr/>
          <p:nvPr/>
        </p:nvSpPr>
        <p:spPr>
          <a:xfrm>
            <a:off x="6226625" y="3557588"/>
            <a:ext cx="538843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926"/>
              </a:lnSpc>
              <a:buNone/>
            </a:pPr>
            <a:r>
              <a:rPr lang="en-US" sz="641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Dec</a:t>
            </a:r>
            <a:endParaRPr lang="en-US" sz="641" dirty="0"/>
          </a:p>
        </p:txBody>
      </p:sp>
      <p:sp>
        <p:nvSpPr>
          <p:cNvPr id="18" name="Text 16"/>
          <p:cNvSpPr/>
          <p:nvPr/>
        </p:nvSpPr>
        <p:spPr>
          <a:xfrm>
            <a:off x="6765475" y="3557588"/>
            <a:ext cx="538843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926"/>
              </a:lnSpc>
              <a:buNone/>
            </a:pPr>
            <a:r>
              <a:rPr lang="en-US" sz="641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Jan</a:t>
            </a:r>
            <a:endParaRPr lang="en-US" sz="641" dirty="0"/>
          </a:p>
        </p:txBody>
      </p:sp>
      <p:sp>
        <p:nvSpPr>
          <p:cNvPr id="19" name="Text 17"/>
          <p:cNvSpPr/>
          <p:nvPr/>
        </p:nvSpPr>
        <p:spPr>
          <a:xfrm>
            <a:off x="7304317" y="3557588"/>
            <a:ext cx="538843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926"/>
              </a:lnSpc>
              <a:buNone/>
            </a:pPr>
            <a:r>
              <a:rPr lang="en-US" sz="641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Feb</a:t>
            </a:r>
            <a:endParaRPr lang="en-US" sz="641" dirty="0"/>
          </a:p>
        </p:txBody>
      </p:sp>
      <p:sp>
        <p:nvSpPr>
          <p:cNvPr id="20" name="Text 18"/>
          <p:cNvSpPr/>
          <p:nvPr/>
        </p:nvSpPr>
        <p:spPr>
          <a:xfrm>
            <a:off x="7843158" y="3557588"/>
            <a:ext cx="538843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926"/>
              </a:lnSpc>
              <a:buNone/>
            </a:pPr>
            <a:r>
              <a:rPr lang="en-US" sz="641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Mar</a:t>
            </a:r>
            <a:endParaRPr lang="en-US" sz="641" dirty="0"/>
          </a:p>
        </p:txBody>
      </p:sp>
      <p:sp>
        <p:nvSpPr>
          <p:cNvPr id="21" name="Text 19"/>
          <p:cNvSpPr/>
          <p:nvPr/>
        </p:nvSpPr>
        <p:spPr>
          <a:xfrm>
            <a:off x="8382000" y="3557588"/>
            <a:ext cx="381000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926"/>
              </a:lnSpc>
              <a:buNone/>
            </a:pPr>
            <a:r>
              <a:rPr lang="en-US" sz="641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Apr</a:t>
            </a:r>
            <a:endParaRPr lang="en-US" sz="641" dirty="0"/>
          </a:p>
        </p:txBody>
      </p:sp>
      <p:sp>
        <p:nvSpPr>
          <p:cNvPr id="22" name="Shape 20"/>
          <p:cNvSpPr/>
          <p:nvPr/>
        </p:nvSpPr>
        <p:spPr>
          <a:xfrm>
            <a:off x="4229100" y="3090863"/>
            <a:ext cx="4533900" cy="4763"/>
          </a:xfrm>
          <a:prstGeom prst="rect">
            <a:avLst/>
          </a:prstGeom>
          <a:solidFill>
            <a:srgbClr val="FFFFFF">
              <a:alpha val="12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4229100" y="2705100"/>
            <a:ext cx="4533900" cy="4763"/>
          </a:xfrm>
          <a:prstGeom prst="rect">
            <a:avLst/>
          </a:prstGeom>
          <a:solidFill>
            <a:srgbClr val="FFFFFF">
              <a:alpha val="12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>
            <a:off x="4229100" y="2319338"/>
            <a:ext cx="4533900" cy="4763"/>
          </a:xfrm>
          <a:prstGeom prst="rect">
            <a:avLst/>
          </a:prstGeom>
          <a:solidFill>
            <a:srgbClr val="FFFFFF">
              <a:alpha val="12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4229100" y="1933575"/>
            <a:ext cx="4533900" cy="4763"/>
          </a:xfrm>
          <a:prstGeom prst="rect">
            <a:avLst/>
          </a:prstGeom>
          <a:solidFill>
            <a:srgbClr val="FFFFFF">
              <a:alpha val="12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>
            <a:off x="4252913" y="1547813"/>
            <a:ext cx="4510088" cy="4763"/>
          </a:xfrm>
          <a:prstGeom prst="rect">
            <a:avLst/>
          </a:prstGeom>
          <a:solidFill>
            <a:srgbClr val="FFFFFF">
              <a:alpha val="12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3952875" y="1485900"/>
            <a:ext cx="200025" cy="2052637"/>
          </a:xfrm>
          <a:prstGeom prst="rect">
            <a:avLst/>
          </a:prstGeom>
          <a:noFill/>
          <a:ln/>
        </p:spPr>
      </p:sp>
      <p:sp>
        <p:nvSpPr>
          <p:cNvPr id="28" name="Text 26"/>
          <p:cNvSpPr/>
          <p:nvPr/>
        </p:nvSpPr>
        <p:spPr>
          <a:xfrm>
            <a:off x="3952875" y="1485900"/>
            <a:ext cx="200025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926"/>
              </a:lnSpc>
              <a:buNone/>
            </a:pPr>
            <a:r>
              <a:rPr lang="en-US" sz="641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100%</a:t>
            </a:r>
            <a:endParaRPr lang="en-US" sz="641" dirty="0"/>
          </a:p>
        </p:txBody>
      </p:sp>
      <p:sp>
        <p:nvSpPr>
          <p:cNvPr id="29" name="Text 27"/>
          <p:cNvSpPr/>
          <p:nvPr/>
        </p:nvSpPr>
        <p:spPr>
          <a:xfrm>
            <a:off x="3952875" y="1871663"/>
            <a:ext cx="200025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926"/>
              </a:lnSpc>
              <a:buNone/>
            </a:pPr>
            <a:r>
              <a:rPr lang="en-US" sz="641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80%</a:t>
            </a:r>
            <a:endParaRPr lang="en-US" sz="641" dirty="0"/>
          </a:p>
        </p:txBody>
      </p:sp>
      <p:sp>
        <p:nvSpPr>
          <p:cNvPr id="30" name="Text 28"/>
          <p:cNvSpPr/>
          <p:nvPr/>
        </p:nvSpPr>
        <p:spPr>
          <a:xfrm>
            <a:off x="3952875" y="2257425"/>
            <a:ext cx="200025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926"/>
              </a:lnSpc>
              <a:buNone/>
            </a:pPr>
            <a:r>
              <a:rPr lang="en-US" sz="641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60%</a:t>
            </a:r>
            <a:endParaRPr lang="en-US" sz="641" dirty="0"/>
          </a:p>
        </p:txBody>
      </p:sp>
      <p:sp>
        <p:nvSpPr>
          <p:cNvPr id="31" name="Text 29"/>
          <p:cNvSpPr/>
          <p:nvPr/>
        </p:nvSpPr>
        <p:spPr>
          <a:xfrm>
            <a:off x="3952875" y="2643188"/>
            <a:ext cx="200025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926"/>
              </a:lnSpc>
              <a:buNone/>
            </a:pPr>
            <a:r>
              <a:rPr lang="en-US" sz="641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40%</a:t>
            </a:r>
            <a:endParaRPr lang="en-US" sz="641" dirty="0"/>
          </a:p>
        </p:txBody>
      </p:sp>
      <p:sp>
        <p:nvSpPr>
          <p:cNvPr id="32" name="Text 30"/>
          <p:cNvSpPr/>
          <p:nvPr/>
        </p:nvSpPr>
        <p:spPr>
          <a:xfrm>
            <a:off x="3952875" y="3028950"/>
            <a:ext cx="200025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926"/>
              </a:lnSpc>
              <a:buNone/>
            </a:pPr>
            <a:r>
              <a:rPr lang="en-US" sz="641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20%</a:t>
            </a:r>
            <a:endParaRPr lang="en-US" sz="641" dirty="0"/>
          </a:p>
        </p:txBody>
      </p:sp>
      <p:sp>
        <p:nvSpPr>
          <p:cNvPr id="33" name="Text 31"/>
          <p:cNvSpPr/>
          <p:nvPr/>
        </p:nvSpPr>
        <p:spPr>
          <a:xfrm>
            <a:off x="3952875" y="3414713"/>
            <a:ext cx="200025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926"/>
              </a:lnSpc>
              <a:buNone/>
            </a:pPr>
            <a:r>
              <a:rPr lang="en-US" sz="641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0%</a:t>
            </a:r>
            <a:endParaRPr lang="en-US" sz="641" dirty="0"/>
          </a:p>
        </p:txBody>
      </p:sp>
      <p:sp>
        <p:nvSpPr>
          <p:cNvPr id="34" name="Shape 32"/>
          <p:cNvSpPr/>
          <p:nvPr/>
        </p:nvSpPr>
        <p:spPr>
          <a:xfrm>
            <a:off x="3876675" y="490538"/>
            <a:ext cx="4763" cy="3143250"/>
          </a:xfrm>
          <a:prstGeom prst="rect">
            <a:avLst/>
          </a:prstGeom>
          <a:noFill/>
          <a:ln/>
        </p:spPr>
      </p:sp>
      <p:sp>
        <p:nvSpPr>
          <p:cNvPr id="35" name="Shape 33"/>
          <p:cNvSpPr/>
          <p:nvPr/>
        </p:nvSpPr>
        <p:spPr>
          <a:xfrm>
            <a:off x="3876675" y="333375"/>
            <a:ext cx="4763" cy="314325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36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4424363" y="1659731"/>
            <a:ext cx="4155728" cy="1735073"/>
          </a:xfrm>
          <a:prstGeom prst="rect">
            <a:avLst/>
          </a:prstGeom>
        </p:spPr>
      </p:pic>
      <p:pic>
        <p:nvPicPr>
          <p:cNvPr id="37" name="Image 1" descr="preencoded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8553450" y="1638300"/>
            <a:ext cx="38100" cy="38100"/>
          </a:xfrm>
          <a:prstGeom prst="rect">
            <a:avLst/>
          </a:prstGeom>
        </p:spPr>
      </p:pic>
      <p:pic>
        <p:nvPicPr>
          <p:cNvPr id="38" name="Image 2" descr="preencoded.png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8091488" y="1876425"/>
            <a:ext cx="38100" cy="38100"/>
          </a:xfrm>
          <a:prstGeom prst="rect">
            <a:avLst/>
          </a:prstGeom>
        </p:spPr>
      </p:pic>
      <p:pic>
        <p:nvPicPr>
          <p:cNvPr id="39" name="Image 3" descr="preencoded.png">    </p:cNvPr>
          <p:cNvPicPr>
            <a:picLocks noChangeAspect="1"/>
          </p:cNvPicPr>
          <p:nvPr/>
        </p:nvPicPr>
        <p:blipFill>
          <a:blip r:embed="rId4"/>
          <a:srcRect l="0" r="0" t="0" b="0"/>
          <a:stretch/>
        </p:blipFill>
        <p:spPr>
          <a:xfrm>
            <a:off x="7553325" y="1809750"/>
            <a:ext cx="38100" cy="38100"/>
          </a:xfrm>
          <a:prstGeom prst="rect">
            <a:avLst/>
          </a:prstGeom>
        </p:spPr>
      </p:pic>
      <p:pic>
        <p:nvPicPr>
          <p:cNvPr id="40" name="Image 4" descr="preencoded.png">    </p:cNvPr>
          <p:cNvPicPr>
            <a:picLocks noChangeAspect="1"/>
          </p:cNvPicPr>
          <p:nvPr/>
        </p:nvPicPr>
        <p:blipFill>
          <a:blip r:embed="rId5"/>
          <a:srcRect l="0" r="0" t="0" b="0"/>
          <a:stretch/>
        </p:blipFill>
        <p:spPr>
          <a:xfrm>
            <a:off x="7015163" y="2200275"/>
            <a:ext cx="38100" cy="38100"/>
          </a:xfrm>
          <a:prstGeom prst="rect">
            <a:avLst/>
          </a:prstGeom>
        </p:spPr>
      </p:pic>
      <p:pic>
        <p:nvPicPr>
          <p:cNvPr id="41" name="Image 5" descr="preencoded.png">    </p:cNvPr>
          <p:cNvPicPr>
            <a:picLocks noChangeAspect="1"/>
          </p:cNvPicPr>
          <p:nvPr/>
        </p:nvPicPr>
        <p:blipFill>
          <a:blip r:embed="rId6"/>
          <a:srcRect l="0" r="0" t="0" b="0"/>
          <a:stretch/>
        </p:blipFill>
        <p:spPr>
          <a:xfrm>
            <a:off x="6477000" y="3067050"/>
            <a:ext cx="38100" cy="38100"/>
          </a:xfrm>
          <a:prstGeom prst="rect">
            <a:avLst/>
          </a:prstGeom>
        </p:spPr>
      </p:pic>
      <p:pic>
        <p:nvPicPr>
          <p:cNvPr id="42" name="Image 6" descr="preencoded.png">    </p:cNvPr>
          <p:cNvPicPr>
            <a:picLocks noChangeAspect="1"/>
          </p:cNvPicPr>
          <p:nvPr/>
        </p:nvPicPr>
        <p:blipFill>
          <a:blip r:embed="rId7"/>
          <a:srcRect l="0" r="0" t="0" b="0"/>
          <a:stretch/>
        </p:blipFill>
        <p:spPr>
          <a:xfrm>
            <a:off x="5938838" y="2724150"/>
            <a:ext cx="38100" cy="38100"/>
          </a:xfrm>
          <a:prstGeom prst="rect">
            <a:avLst/>
          </a:prstGeom>
        </p:spPr>
      </p:pic>
      <p:pic>
        <p:nvPicPr>
          <p:cNvPr id="43" name="Image 7" descr="preencoded.png">    </p:cNvPr>
          <p:cNvPicPr>
            <a:picLocks noChangeAspect="1"/>
          </p:cNvPicPr>
          <p:nvPr/>
        </p:nvPicPr>
        <p:blipFill>
          <a:blip r:embed="rId8"/>
          <a:srcRect l="0" r="0" t="0" b="0"/>
          <a:stretch/>
        </p:blipFill>
        <p:spPr>
          <a:xfrm>
            <a:off x="5400675" y="2667000"/>
            <a:ext cx="38100" cy="38100"/>
          </a:xfrm>
          <a:prstGeom prst="rect">
            <a:avLst/>
          </a:prstGeom>
        </p:spPr>
      </p:pic>
      <p:pic>
        <p:nvPicPr>
          <p:cNvPr id="44" name="Image 8" descr="preencoded.png">    </p:cNvPr>
          <p:cNvPicPr>
            <a:picLocks noChangeAspect="1"/>
          </p:cNvPicPr>
          <p:nvPr/>
        </p:nvPicPr>
        <p:blipFill>
          <a:blip r:embed="rId9"/>
          <a:srcRect l="0" r="0" t="0" b="0"/>
          <a:stretch/>
        </p:blipFill>
        <p:spPr>
          <a:xfrm>
            <a:off x="4862513" y="3362325"/>
            <a:ext cx="38100" cy="38100"/>
          </a:xfrm>
          <a:prstGeom prst="rect">
            <a:avLst/>
          </a:prstGeom>
        </p:spPr>
      </p:pic>
      <p:pic>
        <p:nvPicPr>
          <p:cNvPr id="45" name="Image 9" descr="preencoded.png">    </p:cNvPr>
          <p:cNvPicPr>
            <a:picLocks noChangeAspect="1"/>
          </p:cNvPicPr>
          <p:nvPr/>
        </p:nvPicPr>
        <p:blipFill>
          <a:blip r:embed="rId10"/>
          <a:srcRect l="0" r="0" t="0" b="0"/>
          <a:stretch/>
        </p:blipFill>
        <p:spPr>
          <a:xfrm>
            <a:off x="4400550" y="2981325"/>
            <a:ext cx="38100" cy="381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804988" y="1028700"/>
            <a:ext cx="1243013" cy="3086100"/>
          </a:xfrm>
          <a:prstGeom prst="roundRect">
            <a:avLst/>
          </a:prstGeom>
          <a:noFill/>
          <a:ln w="4524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381000" y="1028700"/>
            <a:ext cx="4810125" cy="3086100"/>
          </a:xfrm>
          <a:prstGeom prst="rect">
            <a:avLst/>
          </a:prstGeom>
          <a:noFill/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381000" y="1028700"/>
            <a:ext cx="4810125" cy="428625"/>
          </a:xfrm>
          <a:prstGeom prst="rect">
            <a:avLst/>
          </a:prstGeom>
        </p:spPr>
      </p:pic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381000" y="1457325"/>
            <a:ext cx="4810125" cy="295275"/>
          </a:xfrm>
          <a:prstGeom prst="rect">
            <a:avLst/>
          </a:prstGeom>
        </p:spPr>
      </p:pic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381000" y="1752600"/>
            <a:ext cx="4810125" cy="295275"/>
          </a:xfrm>
          <a:prstGeom prst="rect">
            <a:avLst/>
          </a:prstGeom>
        </p:spPr>
      </p:pic>
      <p:pic>
        <p:nvPicPr>
          <p:cNvPr id="7" name="Image 3" descr="preencoded.png">    </p:cNvPr>
          <p:cNvPicPr>
            <a:picLocks noChangeAspect="1"/>
          </p:cNvPicPr>
          <p:nvPr/>
        </p:nvPicPr>
        <p:blipFill>
          <a:blip r:embed="rId4"/>
          <a:srcRect l="0" r="0" t="0" b="0"/>
          <a:stretch/>
        </p:blipFill>
        <p:spPr>
          <a:xfrm>
            <a:off x="381000" y="2047875"/>
            <a:ext cx="4810125" cy="295275"/>
          </a:xfrm>
          <a:prstGeom prst="rect">
            <a:avLst/>
          </a:prstGeom>
        </p:spPr>
      </p:pic>
      <p:pic>
        <p:nvPicPr>
          <p:cNvPr id="8" name="Image 4" descr="preencoded.png">    </p:cNvPr>
          <p:cNvPicPr>
            <a:picLocks noChangeAspect="1"/>
          </p:cNvPicPr>
          <p:nvPr/>
        </p:nvPicPr>
        <p:blipFill>
          <a:blip r:embed="rId5"/>
          <a:srcRect l="0" r="0" t="0" b="0"/>
          <a:stretch/>
        </p:blipFill>
        <p:spPr>
          <a:xfrm>
            <a:off x="381000" y="2343150"/>
            <a:ext cx="4810125" cy="295275"/>
          </a:xfrm>
          <a:prstGeom prst="rect">
            <a:avLst/>
          </a:prstGeom>
        </p:spPr>
      </p:pic>
      <p:pic>
        <p:nvPicPr>
          <p:cNvPr id="9" name="Image 5" descr="preencoded.png">    </p:cNvPr>
          <p:cNvPicPr>
            <a:picLocks noChangeAspect="1"/>
          </p:cNvPicPr>
          <p:nvPr/>
        </p:nvPicPr>
        <p:blipFill>
          <a:blip r:embed="rId6"/>
          <a:srcRect l="0" r="0" t="0" b="0"/>
          <a:stretch/>
        </p:blipFill>
        <p:spPr>
          <a:xfrm>
            <a:off x="381000" y="2638425"/>
            <a:ext cx="4810125" cy="295275"/>
          </a:xfrm>
          <a:prstGeom prst="rect">
            <a:avLst/>
          </a:prstGeom>
        </p:spPr>
      </p:pic>
      <p:pic>
        <p:nvPicPr>
          <p:cNvPr id="10" name="Image 6" descr="preencoded.png">    </p:cNvPr>
          <p:cNvPicPr>
            <a:picLocks noChangeAspect="1"/>
          </p:cNvPicPr>
          <p:nvPr/>
        </p:nvPicPr>
        <p:blipFill>
          <a:blip r:embed="rId7"/>
          <a:srcRect l="0" r="0" t="0" b="0"/>
          <a:stretch/>
        </p:blipFill>
        <p:spPr>
          <a:xfrm>
            <a:off x="381000" y="2933700"/>
            <a:ext cx="4810125" cy="295275"/>
          </a:xfrm>
          <a:prstGeom prst="rect">
            <a:avLst/>
          </a:prstGeom>
        </p:spPr>
      </p:pic>
      <p:pic>
        <p:nvPicPr>
          <p:cNvPr id="11" name="Image 7" descr="preencoded.png">    </p:cNvPr>
          <p:cNvPicPr>
            <a:picLocks noChangeAspect="1"/>
          </p:cNvPicPr>
          <p:nvPr/>
        </p:nvPicPr>
        <p:blipFill>
          <a:blip r:embed="rId8"/>
          <a:srcRect l="0" r="0" t="0" b="0"/>
          <a:stretch/>
        </p:blipFill>
        <p:spPr>
          <a:xfrm>
            <a:off x="381000" y="3228975"/>
            <a:ext cx="4810125" cy="295275"/>
          </a:xfrm>
          <a:prstGeom prst="rect">
            <a:avLst/>
          </a:prstGeom>
        </p:spPr>
      </p:pic>
      <p:pic>
        <p:nvPicPr>
          <p:cNvPr id="12" name="Image 8" descr="preencoded.png">    </p:cNvPr>
          <p:cNvPicPr>
            <a:picLocks noChangeAspect="1"/>
          </p:cNvPicPr>
          <p:nvPr/>
        </p:nvPicPr>
        <p:blipFill>
          <a:blip r:embed="rId9"/>
          <a:srcRect l="0" r="0" t="0" b="0"/>
          <a:stretch/>
        </p:blipFill>
        <p:spPr>
          <a:xfrm>
            <a:off x="381000" y="3524250"/>
            <a:ext cx="4810125" cy="295275"/>
          </a:xfrm>
          <a:prstGeom prst="rect">
            <a:avLst/>
          </a:prstGeom>
        </p:spPr>
      </p:pic>
      <p:pic>
        <p:nvPicPr>
          <p:cNvPr id="13" name="Image 9" descr="preencoded.png">    </p:cNvPr>
          <p:cNvPicPr>
            <a:picLocks noChangeAspect="1"/>
          </p:cNvPicPr>
          <p:nvPr/>
        </p:nvPicPr>
        <p:blipFill>
          <a:blip r:embed="rId10"/>
          <a:srcRect l="0" r="0" t="0" b="0"/>
          <a:stretch/>
        </p:blipFill>
        <p:spPr>
          <a:xfrm>
            <a:off x="381000" y="3819525"/>
            <a:ext cx="4810125" cy="295275"/>
          </a:xfrm>
          <a:prstGeom prst="rect">
            <a:avLst/>
          </a:prstGeom>
        </p:spPr>
      </p:pic>
      <p:sp>
        <p:nvSpPr>
          <p:cNvPr id="14" name="Shape 2"/>
          <p:cNvSpPr/>
          <p:nvPr/>
        </p:nvSpPr>
        <p:spPr>
          <a:xfrm>
            <a:off x="6096000" y="1385888"/>
            <a:ext cx="2667000" cy="2371725"/>
          </a:xfrm>
          <a:prstGeom prst="rect">
            <a:avLst/>
          </a:prstGeom>
          <a:noFill/>
          <a:ln/>
        </p:spPr>
      </p:sp>
      <p:sp>
        <p:nvSpPr>
          <p:cNvPr id="15" name="Text 3"/>
          <p:cNvSpPr/>
          <p:nvPr/>
        </p:nvSpPr>
        <p:spPr>
          <a:xfrm>
            <a:off x="6096000" y="1385888"/>
            <a:ext cx="2667000" cy="6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23"/>
              </a:lnSpc>
              <a:buNone/>
            </a:pPr>
            <a:r>
              <a:rPr lang="en-US" sz="1995" b="1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Build What Customers Demand</a:t>
            </a:r>
            <a:endParaRPr lang="en-US" sz="1995" dirty="0"/>
          </a:p>
        </p:txBody>
      </p:sp>
      <p:sp>
        <p:nvSpPr>
          <p:cNvPr id="16" name="Shape 4"/>
          <p:cNvSpPr/>
          <p:nvPr/>
        </p:nvSpPr>
        <p:spPr>
          <a:xfrm>
            <a:off x="6096000" y="2281238"/>
            <a:ext cx="2667000" cy="1476375"/>
          </a:xfrm>
          <a:prstGeom prst="rect">
            <a:avLst/>
          </a:prstGeom>
          <a:noFill/>
          <a:ln/>
        </p:spPr>
      </p:sp>
      <p:sp>
        <p:nvSpPr>
          <p:cNvPr id="17" name="Text 5"/>
          <p:cNvSpPr/>
          <p:nvPr/>
        </p:nvSpPr>
        <p:spPr>
          <a:xfrm>
            <a:off x="6096000" y="2281238"/>
            <a:ext cx="2667000" cy="619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926"/>
              </a:lnSpc>
              <a:buNone/>
            </a:pPr>
            <a:r>
              <a:rPr lang="en-US" sz="641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The gap between customer expectations and what traditional banks offer has never been wider. Slow, branch-based processes, hidden fees, and limited functionality are no longer acceptable in a digital-first world. To compete and win, you need to offer a fundamentally better experience.</a:t>
            </a:r>
            <a:endParaRPr lang="en-US" sz="641" dirty="0"/>
          </a:p>
        </p:txBody>
      </p:sp>
      <p:sp>
        <p:nvSpPr>
          <p:cNvPr id="18" name="Text 6"/>
          <p:cNvSpPr/>
          <p:nvPr/>
        </p:nvSpPr>
        <p:spPr>
          <a:xfrm>
            <a:off x="6096000" y="3014663"/>
            <a:ext cx="26670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926"/>
              </a:lnSpc>
              <a:buNone/>
            </a:pPr>
            <a:r>
              <a:rPr lang="en-US" sz="641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The table on the left shows the new standard. With Aura, you can build and launch a neobank that delivers this exact level of service out of the box. Our platform provides the core technology to enable features like 5-minute onboarding, 24/7 in-app support, and built-in spending analytics. We empower you to create the modern, frictionless banking experience your customers demand.</a:t>
            </a:r>
            <a:endParaRPr lang="en-US" sz="641" dirty="0"/>
          </a:p>
        </p:txBody>
      </p:sp>
      <p:sp>
        <p:nvSpPr>
          <p:cNvPr id="19" name="Text 7"/>
          <p:cNvSpPr/>
          <p:nvPr/>
        </p:nvSpPr>
        <p:spPr>
          <a:xfrm>
            <a:off x="8682038" y="4829175"/>
            <a:ext cx="80963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926"/>
              </a:lnSpc>
              <a:buNone/>
            </a:pPr>
            <a:r>
              <a:rPr lang="en-US" sz="641" dirty="0">
                <a:solidFill>
                  <a:srgbClr val="8B8B8B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12</a:t>
            </a:r>
            <a:endParaRPr lang="en-US" sz="641" dirty="0"/>
          </a:p>
        </p:txBody>
      </p:sp>
      <p:sp>
        <p:nvSpPr>
          <p:cNvPr id="20" name="Text 8"/>
          <p:cNvSpPr/>
          <p:nvPr/>
        </p:nvSpPr>
        <p:spPr>
          <a:xfrm>
            <a:off x="381000" y="4829175"/>
            <a:ext cx="733425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926"/>
              </a:lnSpc>
              <a:buNone/>
            </a:pPr>
            <a:r>
              <a:rPr lang="en-US" sz="641" dirty="0">
                <a:solidFill>
                  <a:srgbClr val="8B8B8B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Platform Overview</a:t>
            </a:r>
            <a:endParaRPr lang="en-US" sz="64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867150" y="690563"/>
            <a:ext cx="5276850" cy="3714750"/>
          </a:xfrm>
          <a:prstGeom prst="rect">
            <a:avLst/>
          </a:prstGeom>
          <a:noFill/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rcRect l="0" r="29161" t="0" b="0"/>
          <a:stretch/>
        </p:blipFill>
        <p:spPr>
          <a:xfrm>
            <a:off x="3724275" y="690558"/>
            <a:ext cx="5276850" cy="3708975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6519863" y="1395413"/>
            <a:ext cx="904875" cy="400050"/>
          </a:xfrm>
          <a:prstGeom prst="rect">
            <a:avLst/>
          </a:prstGeom>
          <a:solidFill>
            <a:srgbClr val="171717"/>
          </a:solidFill>
          <a:ln w="4524">
            <a:solidFill>
              <a:srgbClr val="FFFFFF">
                <a:alpha val="12000"/>
              </a:srgbClr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 rot="10800000">
            <a:off x="6596063" y="1504950"/>
            <a:ext cx="238125" cy="180975"/>
          </a:xfrm>
          <a:prstGeom prst="roundRect">
            <a:avLst>
              <a:gd name="adj" fmla="val 20211"/>
            </a:avLst>
          </a:prstGeom>
          <a:noFill/>
          <a:ln w="7418">
            <a:solidFill>
              <a:srgbClr val="333333"/>
            </a:solidFill>
            <a:prstDash val="solid"/>
          </a:ln>
        </p:spPr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rcRect l="0" r="33511" t="0" b="266"/>
          <a:stretch/>
        </p:blipFill>
        <p:spPr>
          <a:xfrm>
            <a:off x="6535821" y="1504947"/>
            <a:ext cx="238125" cy="180975"/>
          </a:xfrm>
          <a:prstGeom prst="rect">
            <a:avLst/>
          </a:prstGeom>
        </p:spPr>
      </p:pic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rcRect l="0" r="33511" t="0" b="266"/>
          <a:stretch/>
        </p:blipFill>
        <p:spPr>
          <a:xfrm>
            <a:off x="6535821" y="1504947"/>
            <a:ext cx="238125" cy="180975"/>
          </a:xfrm>
          <a:prstGeom prst="rect">
            <a:avLst/>
          </a:prstGeom>
        </p:spPr>
      </p:pic>
      <p:pic>
        <p:nvPicPr>
          <p:cNvPr id="8" name="Image 3" descr="preencoded.png">    </p:cNvPr>
          <p:cNvPicPr>
            <a:picLocks noChangeAspect="1"/>
          </p:cNvPicPr>
          <p:nvPr/>
        </p:nvPicPr>
        <p:blipFill>
          <a:blip r:embed="rId4"/>
          <a:srcRect l="0" r="33511" t="0" b="266"/>
          <a:stretch/>
        </p:blipFill>
        <p:spPr>
          <a:xfrm>
            <a:off x="6535821" y="1504947"/>
            <a:ext cx="238125" cy="180975"/>
          </a:xfrm>
          <a:prstGeom prst="rect">
            <a:avLst/>
          </a:prstGeom>
        </p:spPr>
      </p:pic>
      <p:pic>
        <p:nvPicPr>
          <p:cNvPr id="9" name="Image 4" descr="preencoded.png">    </p:cNvPr>
          <p:cNvPicPr>
            <a:picLocks noChangeAspect="1"/>
          </p:cNvPicPr>
          <p:nvPr/>
        </p:nvPicPr>
        <p:blipFill>
          <a:blip r:embed="rId5"/>
          <a:srcRect l="0" r="33511" t="0" b="266"/>
          <a:stretch/>
        </p:blipFill>
        <p:spPr>
          <a:xfrm>
            <a:off x="6535821" y="1504947"/>
            <a:ext cx="238125" cy="180975"/>
          </a:xfrm>
          <a:prstGeom prst="rect">
            <a:avLst/>
          </a:prstGeom>
        </p:spPr>
      </p:pic>
      <p:sp>
        <p:nvSpPr>
          <p:cNvPr id="10" name="Shape 3"/>
          <p:cNvSpPr/>
          <p:nvPr/>
        </p:nvSpPr>
        <p:spPr>
          <a:xfrm>
            <a:off x="6891338" y="1471613"/>
            <a:ext cx="457200" cy="247650"/>
          </a:xfrm>
          <a:prstGeom prst="rect">
            <a:avLst/>
          </a:prstGeom>
          <a:noFill/>
          <a:ln/>
        </p:spPr>
      </p:sp>
      <p:sp>
        <p:nvSpPr>
          <p:cNvPr id="11" name="Text 4"/>
          <p:cNvSpPr/>
          <p:nvPr/>
        </p:nvSpPr>
        <p:spPr>
          <a:xfrm>
            <a:off x="6891338" y="1471613"/>
            <a:ext cx="457200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926"/>
              </a:lnSpc>
              <a:buNone/>
            </a:pPr>
            <a:r>
              <a:rPr lang="en-US" sz="641" dirty="0">
                <a:solidFill>
                  <a:srgbClr val="FFFFFF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London, UK</a:t>
            </a:r>
            <a:endParaRPr lang="en-US" sz="641" dirty="0"/>
          </a:p>
        </p:txBody>
      </p:sp>
      <p:sp>
        <p:nvSpPr>
          <p:cNvPr id="12" name="Text 5"/>
          <p:cNvSpPr/>
          <p:nvPr/>
        </p:nvSpPr>
        <p:spPr>
          <a:xfrm>
            <a:off x="6891338" y="1595438"/>
            <a:ext cx="457200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926"/>
              </a:lnSpc>
              <a:buNone/>
            </a:pPr>
            <a:r>
              <a:rPr lang="en-US" sz="641" dirty="0">
                <a:solidFill>
                  <a:srgbClr val="D1D1D1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Finance</a:t>
            </a:r>
            <a:endParaRPr lang="en-US" sz="641" dirty="0"/>
          </a:p>
        </p:txBody>
      </p:sp>
      <p:sp>
        <p:nvSpPr>
          <p:cNvPr id="13" name="Shape 6"/>
          <p:cNvSpPr/>
          <p:nvPr/>
        </p:nvSpPr>
        <p:spPr>
          <a:xfrm>
            <a:off x="5043488" y="1938337"/>
            <a:ext cx="1571625" cy="400050"/>
          </a:xfrm>
          <a:prstGeom prst="rect">
            <a:avLst/>
          </a:prstGeom>
          <a:solidFill>
            <a:srgbClr val="171717"/>
          </a:solidFill>
          <a:ln w="4524">
            <a:solidFill>
              <a:srgbClr val="FFFFFF">
                <a:alpha val="12000"/>
              </a:srgbClr>
            </a:solidFill>
            <a:prstDash val="solid"/>
          </a:ln>
        </p:spPr>
      </p:sp>
      <p:sp>
        <p:nvSpPr>
          <p:cNvPr id="14" name="Shape 7"/>
          <p:cNvSpPr/>
          <p:nvPr/>
        </p:nvSpPr>
        <p:spPr>
          <a:xfrm>
            <a:off x="5119688" y="2047875"/>
            <a:ext cx="238125" cy="180975"/>
          </a:xfrm>
          <a:prstGeom prst="roundRect">
            <a:avLst>
              <a:gd name="adj" fmla="val 20211"/>
            </a:avLst>
          </a:prstGeom>
          <a:noFill/>
          <a:ln w="5354">
            <a:solidFill>
              <a:srgbClr val="333333"/>
            </a:solidFill>
            <a:prstDash val="solid"/>
          </a:ln>
        </p:spPr>
      </p:sp>
      <p:pic>
        <p:nvPicPr>
          <p:cNvPr id="15" name="Image 5" descr="preencoded.png">    </p:cNvPr>
          <p:cNvPicPr>
            <a:picLocks noChangeAspect="1"/>
          </p:cNvPicPr>
          <p:nvPr/>
        </p:nvPicPr>
        <p:blipFill>
          <a:blip r:embed="rId6"/>
          <a:srcRect l="0" r="29825" t="0" b="4"/>
          <a:stretch/>
        </p:blipFill>
        <p:spPr>
          <a:xfrm>
            <a:off x="5119641" y="2047868"/>
            <a:ext cx="238125" cy="180968"/>
          </a:xfrm>
          <a:prstGeom prst="rect">
            <a:avLst/>
          </a:prstGeom>
        </p:spPr>
      </p:pic>
      <p:pic>
        <p:nvPicPr>
          <p:cNvPr id="16" name="Image 6" descr="preencoded.png">    </p:cNvPr>
          <p:cNvPicPr>
            <a:picLocks noChangeAspect="1"/>
          </p:cNvPicPr>
          <p:nvPr/>
        </p:nvPicPr>
        <p:blipFill>
          <a:blip r:embed="rId7"/>
          <a:srcRect l="0" r="29825" t="0" b="0"/>
          <a:stretch/>
        </p:blipFill>
        <p:spPr>
          <a:xfrm>
            <a:off x="5119641" y="2061819"/>
            <a:ext cx="238125" cy="153122"/>
          </a:xfrm>
          <a:prstGeom prst="rect">
            <a:avLst/>
          </a:prstGeom>
        </p:spPr>
      </p:pic>
      <p:pic>
        <p:nvPicPr>
          <p:cNvPr id="17" name="Image 7" descr="preencoded.png">    </p:cNvPr>
          <p:cNvPicPr>
            <a:picLocks noChangeAspect="1"/>
          </p:cNvPicPr>
          <p:nvPr/>
        </p:nvPicPr>
        <p:blipFill>
          <a:blip r:embed="rId8"/>
          <a:srcRect l="0" r="36" t="0" b="4"/>
          <a:stretch/>
        </p:blipFill>
        <p:spPr>
          <a:xfrm>
            <a:off x="5119641" y="2047872"/>
            <a:ext cx="135675" cy="97447"/>
          </a:xfrm>
          <a:prstGeom prst="rect">
            <a:avLst/>
          </a:prstGeom>
        </p:spPr>
      </p:pic>
      <p:pic>
        <p:nvPicPr>
          <p:cNvPr id="18" name="Image 8" descr="preencoded.png">    </p:cNvPr>
          <p:cNvPicPr>
            <a:picLocks noChangeAspect="1"/>
          </p:cNvPicPr>
          <p:nvPr/>
        </p:nvPicPr>
        <p:blipFill>
          <a:blip r:embed="rId9"/>
          <a:srcRect l="0" r="2" t="0" b="1"/>
          <a:stretch/>
        </p:blipFill>
        <p:spPr>
          <a:xfrm>
            <a:off x="5125734" y="2052044"/>
            <a:ext cx="123583" cy="88048"/>
          </a:xfrm>
          <a:prstGeom prst="rect">
            <a:avLst/>
          </a:prstGeom>
        </p:spPr>
      </p:pic>
      <p:sp>
        <p:nvSpPr>
          <p:cNvPr id="19" name="Shape 8"/>
          <p:cNvSpPr/>
          <p:nvPr/>
        </p:nvSpPr>
        <p:spPr>
          <a:xfrm>
            <a:off x="5414963" y="2014538"/>
            <a:ext cx="1129475" cy="247650"/>
          </a:xfrm>
          <a:prstGeom prst="rect">
            <a:avLst/>
          </a:prstGeom>
          <a:noFill/>
          <a:ln/>
        </p:spPr>
      </p:sp>
      <p:sp>
        <p:nvSpPr>
          <p:cNvPr id="20" name="Text 9"/>
          <p:cNvSpPr/>
          <p:nvPr/>
        </p:nvSpPr>
        <p:spPr>
          <a:xfrm>
            <a:off x="5414963" y="2014538"/>
            <a:ext cx="1129475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926"/>
              </a:lnSpc>
              <a:buNone/>
            </a:pPr>
            <a:r>
              <a:rPr lang="en-US" sz="641" dirty="0">
                <a:solidFill>
                  <a:srgbClr val="FFFFFF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New York, USA</a:t>
            </a:r>
            <a:endParaRPr lang="en-US" sz="641" dirty="0"/>
          </a:p>
        </p:txBody>
      </p:sp>
      <p:sp>
        <p:nvSpPr>
          <p:cNvPr id="21" name="Text 10"/>
          <p:cNvSpPr/>
          <p:nvPr/>
        </p:nvSpPr>
        <p:spPr>
          <a:xfrm>
            <a:off x="5414963" y="2138363"/>
            <a:ext cx="1129475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926"/>
              </a:lnSpc>
              <a:buNone/>
            </a:pPr>
            <a:r>
              <a:rPr lang="en-US" sz="641" dirty="0">
                <a:solidFill>
                  <a:srgbClr val="FFFFFF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Business Development</a:t>
            </a:r>
            <a:endParaRPr lang="en-US" sz="641" dirty="0"/>
          </a:p>
        </p:txBody>
      </p:sp>
      <p:sp>
        <p:nvSpPr>
          <p:cNvPr id="22" name="Shape 11"/>
          <p:cNvSpPr/>
          <p:nvPr/>
        </p:nvSpPr>
        <p:spPr>
          <a:xfrm>
            <a:off x="7448829" y="2000959"/>
            <a:ext cx="1100138" cy="400050"/>
          </a:xfrm>
          <a:prstGeom prst="rect">
            <a:avLst/>
          </a:prstGeom>
          <a:solidFill>
            <a:srgbClr val="171717"/>
          </a:solidFill>
          <a:ln w="4524">
            <a:solidFill>
              <a:srgbClr val="FFFFFF">
                <a:alpha val="12000"/>
              </a:srgbClr>
            </a:solidFill>
            <a:prstDash val="solid"/>
          </a:ln>
        </p:spPr>
      </p:sp>
      <p:sp>
        <p:nvSpPr>
          <p:cNvPr id="23" name="Shape 12"/>
          <p:cNvSpPr/>
          <p:nvPr/>
        </p:nvSpPr>
        <p:spPr>
          <a:xfrm rot="10800000">
            <a:off x="7524750" y="2109788"/>
            <a:ext cx="238125" cy="180975"/>
          </a:xfrm>
          <a:prstGeom prst="roundRect">
            <a:avLst>
              <a:gd name="adj" fmla="val 20211"/>
            </a:avLst>
          </a:prstGeom>
          <a:noFill/>
          <a:ln w="7418">
            <a:solidFill>
              <a:srgbClr val="333333"/>
            </a:solidFill>
            <a:prstDash val="solid"/>
          </a:ln>
        </p:spPr>
      </p:sp>
      <p:pic>
        <p:nvPicPr>
          <p:cNvPr id="24" name="Image 9" descr="preencoded.png">    </p:cNvPr>
          <p:cNvPicPr>
            <a:picLocks noChangeAspect="1"/>
          </p:cNvPicPr>
          <p:nvPr/>
        </p:nvPicPr>
        <p:blipFill>
          <a:blip r:embed="rId10"/>
          <a:srcRect l="0" r="4" t="0" b="15"/>
          <a:stretch/>
        </p:blipFill>
        <p:spPr>
          <a:xfrm>
            <a:off x="7525020" y="2110468"/>
            <a:ext cx="238116" cy="180947"/>
          </a:xfrm>
          <a:prstGeom prst="rect">
            <a:avLst/>
          </a:prstGeom>
        </p:spPr>
      </p:pic>
      <p:pic>
        <p:nvPicPr>
          <p:cNvPr id="25" name="Image 10" descr="preencoded.png">    </p:cNvPr>
          <p:cNvPicPr>
            <a:picLocks noChangeAspect="1"/>
          </p:cNvPicPr>
          <p:nvPr/>
        </p:nvPicPr>
        <p:blipFill>
          <a:blip r:embed="rId11"/>
          <a:srcRect l="0" r="0" t="0" b="0"/>
          <a:stretch/>
        </p:blipFill>
        <p:spPr>
          <a:xfrm>
            <a:off x="7588272" y="2183999"/>
            <a:ext cx="111621" cy="33933"/>
          </a:xfrm>
          <a:prstGeom prst="rect">
            <a:avLst/>
          </a:prstGeom>
        </p:spPr>
      </p:pic>
      <p:pic>
        <p:nvPicPr>
          <p:cNvPr id="26" name="Image 11" descr="preencoded.png">    </p:cNvPr>
          <p:cNvPicPr>
            <a:picLocks noChangeAspect="1"/>
          </p:cNvPicPr>
          <p:nvPr/>
        </p:nvPicPr>
        <p:blipFill>
          <a:blip r:embed="rId12"/>
          <a:srcRect l="0" r="0" t="0" b="0"/>
          <a:stretch/>
        </p:blipFill>
        <p:spPr>
          <a:xfrm>
            <a:off x="7627348" y="2144431"/>
            <a:ext cx="33486" cy="113109"/>
          </a:xfrm>
          <a:prstGeom prst="rect">
            <a:avLst/>
          </a:prstGeom>
        </p:spPr>
      </p:pic>
      <p:sp>
        <p:nvSpPr>
          <p:cNvPr id="27" name="Shape 13"/>
          <p:cNvSpPr/>
          <p:nvPr/>
        </p:nvSpPr>
        <p:spPr>
          <a:xfrm>
            <a:off x="7820304" y="2077159"/>
            <a:ext cx="652463" cy="247650"/>
          </a:xfrm>
          <a:prstGeom prst="rect">
            <a:avLst/>
          </a:prstGeom>
          <a:noFill/>
          <a:ln/>
        </p:spPr>
      </p:sp>
      <p:sp>
        <p:nvSpPr>
          <p:cNvPr id="28" name="Text 14"/>
          <p:cNvSpPr/>
          <p:nvPr/>
        </p:nvSpPr>
        <p:spPr>
          <a:xfrm>
            <a:off x="7820304" y="2077159"/>
            <a:ext cx="652463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926"/>
              </a:lnSpc>
              <a:buNone/>
            </a:pPr>
            <a:r>
              <a:rPr lang="en-US" sz="641" dirty="0">
                <a:solidFill>
                  <a:srgbClr val="FFFFFF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Zug, Switzerland</a:t>
            </a:r>
            <a:endParaRPr lang="en-US" sz="641" dirty="0"/>
          </a:p>
        </p:txBody>
      </p:sp>
      <p:sp>
        <p:nvSpPr>
          <p:cNvPr id="29" name="Text 15"/>
          <p:cNvSpPr/>
          <p:nvPr/>
        </p:nvSpPr>
        <p:spPr>
          <a:xfrm>
            <a:off x="7820304" y="2200984"/>
            <a:ext cx="652463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926"/>
              </a:lnSpc>
              <a:buNone/>
            </a:pPr>
            <a:r>
              <a:rPr lang="en-US" sz="641" dirty="0">
                <a:solidFill>
                  <a:srgbClr val="D1D1D1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Headquarters</a:t>
            </a:r>
            <a:endParaRPr lang="en-US" sz="641" dirty="0"/>
          </a:p>
        </p:txBody>
      </p:sp>
      <p:sp>
        <p:nvSpPr>
          <p:cNvPr id="30" name="Shape 16"/>
          <p:cNvSpPr/>
          <p:nvPr/>
        </p:nvSpPr>
        <p:spPr>
          <a:xfrm>
            <a:off x="7462838" y="1395413"/>
            <a:ext cx="1524000" cy="400050"/>
          </a:xfrm>
          <a:prstGeom prst="rect">
            <a:avLst/>
          </a:prstGeom>
          <a:solidFill>
            <a:srgbClr val="171717"/>
          </a:solidFill>
          <a:ln w="4524">
            <a:solidFill>
              <a:srgbClr val="FFFFFF">
                <a:alpha val="12000"/>
              </a:srgbClr>
            </a:solidFill>
            <a:prstDash val="solid"/>
          </a:ln>
        </p:spPr>
      </p:sp>
      <p:sp>
        <p:nvSpPr>
          <p:cNvPr id="31" name="Shape 17"/>
          <p:cNvSpPr/>
          <p:nvPr/>
        </p:nvSpPr>
        <p:spPr>
          <a:xfrm rot="10800000">
            <a:off x="7539037" y="1504950"/>
            <a:ext cx="238125" cy="180975"/>
          </a:xfrm>
          <a:prstGeom prst="roundRect">
            <a:avLst>
              <a:gd name="adj" fmla="val 20211"/>
            </a:avLst>
          </a:prstGeom>
          <a:noFill/>
          <a:ln w="7418">
            <a:solidFill>
              <a:srgbClr val="333333"/>
            </a:solidFill>
            <a:prstDash val="solid"/>
          </a:ln>
        </p:spPr>
      </p:sp>
      <p:pic>
        <p:nvPicPr>
          <p:cNvPr id="32" name="Image 12" descr="preencoded.png">    </p:cNvPr>
          <p:cNvPicPr>
            <a:picLocks noChangeAspect="1"/>
          </p:cNvPicPr>
          <p:nvPr/>
        </p:nvPicPr>
        <p:blipFill>
          <a:blip r:embed="rId13"/>
          <a:srcRect l="0" r="0" t="0" b="0"/>
          <a:stretch/>
        </p:blipFill>
        <p:spPr>
          <a:xfrm>
            <a:off x="7539037" y="1504952"/>
            <a:ext cx="238125" cy="180183"/>
          </a:xfrm>
          <a:prstGeom prst="rect">
            <a:avLst/>
          </a:prstGeom>
        </p:spPr>
      </p:pic>
      <p:pic>
        <p:nvPicPr>
          <p:cNvPr id="33" name="Image 13" descr="preencoded.png">    </p:cNvPr>
          <p:cNvPicPr>
            <a:picLocks noChangeAspect="1"/>
          </p:cNvPicPr>
          <p:nvPr/>
        </p:nvPicPr>
        <p:blipFill>
          <a:blip r:embed="rId14"/>
          <a:srcRect l="0" r="0" t="0" b="35"/>
          <a:stretch/>
        </p:blipFill>
        <p:spPr>
          <a:xfrm>
            <a:off x="7539037" y="1625885"/>
            <a:ext cx="238125" cy="60040"/>
          </a:xfrm>
          <a:prstGeom prst="rect">
            <a:avLst/>
          </a:prstGeom>
        </p:spPr>
      </p:pic>
      <p:pic>
        <p:nvPicPr>
          <p:cNvPr id="34" name="Image 14" descr="preencoded.png">    </p:cNvPr>
          <p:cNvPicPr>
            <a:picLocks noChangeAspect="1"/>
          </p:cNvPicPr>
          <p:nvPr/>
        </p:nvPicPr>
        <p:blipFill>
          <a:blip r:embed="rId15"/>
          <a:srcRect l="0" r="0" t="0" b="0"/>
          <a:stretch/>
        </p:blipFill>
        <p:spPr>
          <a:xfrm>
            <a:off x="7539037" y="1504952"/>
            <a:ext cx="238125" cy="60061"/>
          </a:xfrm>
          <a:prstGeom prst="rect">
            <a:avLst/>
          </a:prstGeom>
        </p:spPr>
      </p:pic>
      <p:sp>
        <p:nvSpPr>
          <p:cNvPr id="35" name="Shape 18"/>
          <p:cNvSpPr/>
          <p:nvPr/>
        </p:nvSpPr>
        <p:spPr>
          <a:xfrm>
            <a:off x="7834313" y="1471613"/>
            <a:ext cx="1080855" cy="247650"/>
          </a:xfrm>
          <a:prstGeom prst="rect">
            <a:avLst/>
          </a:prstGeom>
          <a:noFill/>
          <a:ln/>
        </p:spPr>
      </p:sp>
      <p:sp>
        <p:nvSpPr>
          <p:cNvPr id="36" name="Text 19"/>
          <p:cNvSpPr/>
          <p:nvPr/>
        </p:nvSpPr>
        <p:spPr>
          <a:xfrm>
            <a:off x="7834313" y="1471613"/>
            <a:ext cx="1080855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926"/>
              </a:lnSpc>
              <a:buNone/>
            </a:pPr>
            <a:r>
              <a:rPr lang="en-US" sz="641" dirty="0">
                <a:solidFill>
                  <a:srgbClr val="FFFFFF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Estonia, Tallinn</a:t>
            </a:r>
            <a:endParaRPr lang="en-US" sz="641" dirty="0"/>
          </a:p>
        </p:txBody>
      </p:sp>
      <p:sp>
        <p:nvSpPr>
          <p:cNvPr id="37" name="Text 20"/>
          <p:cNvSpPr/>
          <p:nvPr/>
        </p:nvSpPr>
        <p:spPr>
          <a:xfrm>
            <a:off x="7834313" y="1595438"/>
            <a:ext cx="1080855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926"/>
              </a:lnSpc>
              <a:buNone/>
            </a:pPr>
            <a:r>
              <a:rPr lang="en-US" sz="641" dirty="0">
                <a:solidFill>
                  <a:srgbClr val="D1D1D1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Research and development</a:t>
            </a:r>
            <a:endParaRPr lang="en-US" sz="641" dirty="0"/>
          </a:p>
        </p:txBody>
      </p:sp>
      <p:sp>
        <p:nvSpPr>
          <p:cNvPr id="38" name="Text 21"/>
          <p:cNvSpPr/>
          <p:nvPr/>
        </p:nvSpPr>
        <p:spPr>
          <a:xfrm>
            <a:off x="381000" y="542925"/>
            <a:ext cx="26670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23"/>
              </a:lnSpc>
              <a:buNone/>
            </a:pPr>
            <a:r>
              <a:rPr lang="en-US" sz="1995" b="1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Company Structure</a:t>
            </a:r>
            <a:endParaRPr lang="en-US" sz="1995" dirty="0"/>
          </a:p>
        </p:txBody>
      </p:sp>
      <p:sp>
        <p:nvSpPr>
          <p:cNvPr id="39" name="Shape 22"/>
          <p:cNvSpPr/>
          <p:nvPr/>
        </p:nvSpPr>
        <p:spPr>
          <a:xfrm>
            <a:off x="3581400" y="2505075"/>
            <a:ext cx="9525" cy="180975"/>
          </a:xfrm>
          <a:prstGeom prst="rect">
            <a:avLst/>
          </a:prstGeom>
          <a:solidFill>
            <a:srgbClr val="292929"/>
          </a:solidFill>
          <a:ln/>
        </p:spPr>
      </p:sp>
      <p:sp>
        <p:nvSpPr>
          <p:cNvPr id="40" name="Shape 23"/>
          <p:cNvSpPr/>
          <p:nvPr/>
        </p:nvSpPr>
        <p:spPr>
          <a:xfrm>
            <a:off x="1414463" y="2505075"/>
            <a:ext cx="9525" cy="180975"/>
          </a:xfrm>
          <a:prstGeom prst="rect">
            <a:avLst/>
          </a:prstGeom>
          <a:solidFill>
            <a:srgbClr val="292929"/>
          </a:solidFill>
          <a:ln/>
        </p:spPr>
      </p:sp>
      <p:sp>
        <p:nvSpPr>
          <p:cNvPr id="41" name="Shape 24"/>
          <p:cNvSpPr/>
          <p:nvPr/>
        </p:nvSpPr>
        <p:spPr>
          <a:xfrm>
            <a:off x="381000" y="1438275"/>
            <a:ext cx="4238625" cy="1066800"/>
          </a:xfrm>
          <a:prstGeom prst="rect">
            <a:avLst/>
          </a:prstGeom>
          <a:solidFill>
            <a:srgbClr val="171717"/>
          </a:solidFill>
          <a:ln w="4524">
            <a:solidFill>
              <a:srgbClr val="FFFFFF">
                <a:alpha val="12000"/>
              </a:srgbClr>
            </a:solidFill>
            <a:prstDash val="solid"/>
          </a:ln>
        </p:spPr>
      </p:sp>
      <p:sp>
        <p:nvSpPr>
          <p:cNvPr id="42" name="Shape 25"/>
          <p:cNvSpPr/>
          <p:nvPr/>
        </p:nvSpPr>
        <p:spPr>
          <a:xfrm>
            <a:off x="495300" y="1552575"/>
            <a:ext cx="2958821" cy="647700"/>
          </a:xfrm>
          <a:prstGeom prst="rect">
            <a:avLst/>
          </a:prstGeom>
          <a:noFill/>
          <a:ln/>
        </p:spPr>
      </p:sp>
      <p:pic>
        <p:nvPicPr>
          <p:cNvPr id="43" name="Image 15" descr="preencoded.png">    </p:cNvPr>
          <p:cNvPicPr>
            <a:picLocks noChangeAspect="1"/>
          </p:cNvPicPr>
          <p:nvPr/>
        </p:nvPicPr>
        <p:blipFill>
          <a:blip r:embed="rId16"/>
          <a:srcRect l="0" r="0" t="0" b="0"/>
          <a:stretch/>
        </p:blipFill>
        <p:spPr>
          <a:xfrm>
            <a:off x="495300" y="1552575"/>
            <a:ext cx="661988" cy="247650"/>
          </a:xfrm>
          <a:prstGeom prst="rect">
            <a:avLst/>
          </a:prstGeom>
        </p:spPr>
      </p:pic>
      <p:sp>
        <p:nvSpPr>
          <p:cNvPr id="44" name="Shape 26"/>
          <p:cNvSpPr/>
          <p:nvPr/>
        </p:nvSpPr>
        <p:spPr>
          <a:xfrm>
            <a:off x="495300" y="1952625"/>
            <a:ext cx="2958821" cy="247650"/>
          </a:xfrm>
          <a:prstGeom prst="rect">
            <a:avLst/>
          </a:prstGeom>
          <a:noFill/>
          <a:ln/>
        </p:spPr>
      </p:sp>
      <p:sp>
        <p:nvSpPr>
          <p:cNvPr id="45" name="Text 27"/>
          <p:cNvSpPr/>
          <p:nvPr/>
        </p:nvSpPr>
        <p:spPr>
          <a:xfrm>
            <a:off x="495300" y="1952625"/>
            <a:ext cx="2958821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926"/>
              </a:lnSpc>
              <a:buNone/>
            </a:pPr>
            <a:r>
              <a:rPr lang="en-US" sz="641" dirty="0">
                <a:solidFill>
                  <a:srgbClr val="FFFFFF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Operational Parent company and headquarter (holds ultimate rights to all IP and receives the majiority of profits from subsidiaries)</a:t>
            </a:r>
            <a:endParaRPr lang="en-US" sz="641" dirty="0"/>
          </a:p>
        </p:txBody>
      </p:sp>
      <p:sp>
        <p:nvSpPr>
          <p:cNvPr id="46" name="Shape 28"/>
          <p:cNvSpPr/>
          <p:nvPr/>
        </p:nvSpPr>
        <p:spPr>
          <a:xfrm>
            <a:off x="495300" y="2295525"/>
            <a:ext cx="4010025" cy="95250"/>
          </a:xfrm>
          <a:prstGeom prst="rect">
            <a:avLst/>
          </a:prstGeom>
          <a:noFill/>
          <a:ln/>
        </p:spPr>
      </p:sp>
      <p:pic>
        <p:nvPicPr>
          <p:cNvPr id="47" name="Image 16" descr="preencoded.png">    </p:cNvPr>
          <p:cNvPicPr>
            <a:picLocks noChangeAspect="1"/>
          </p:cNvPicPr>
          <p:nvPr/>
        </p:nvPicPr>
        <p:blipFill>
          <a:blip r:embed="rId17"/>
          <a:srcRect l="0" r="0" t="0" b="0"/>
          <a:stretch/>
        </p:blipFill>
        <p:spPr>
          <a:xfrm>
            <a:off x="4386263" y="2297906"/>
            <a:ext cx="119063" cy="90488"/>
          </a:xfrm>
          <a:prstGeom prst="rect">
            <a:avLst/>
          </a:prstGeom>
        </p:spPr>
      </p:pic>
      <p:pic>
        <p:nvPicPr>
          <p:cNvPr id="48" name="Image 17" descr="preencoded.png">    </p:cNvPr>
          <p:cNvPicPr>
            <a:picLocks noChangeAspect="1"/>
          </p:cNvPicPr>
          <p:nvPr/>
        </p:nvPicPr>
        <p:blipFill>
          <a:blip r:embed="rId18"/>
          <a:srcRect l="0" r="0" t="0" b="0"/>
          <a:stretch/>
        </p:blipFill>
        <p:spPr>
          <a:xfrm>
            <a:off x="4417888" y="2334667"/>
            <a:ext cx="55811" cy="16966"/>
          </a:xfrm>
          <a:prstGeom prst="rect">
            <a:avLst/>
          </a:prstGeom>
        </p:spPr>
      </p:pic>
      <p:pic>
        <p:nvPicPr>
          <p:cNvPr id="49" name="Image 18" descr="preencoded.png">    </p:cNvPr>
          <p:cNvPicPr>
            <a:picLocks noChangeAspect="1"/>
          </p:cNvPicPr>
          <p:nvPr/>
        </p:nvPicPr>
        <p:blipFill>
          <a:blip r:embed="rId19"/>
          <a:srcRect l="0" r="0" t="0" b="0"/>
          <a:stretch/>
        </p:blipFill>
        <p:spPr>
          <a:xfrm>
            <a:off x="4437422" y="2314873"/>
            <a:ext cx="16743" cy="56555"/>
          </a:xfrm>
          <a:prstGeom prst="rect">
            <a:avLst/>
          </a:prstGeom>
        </p:spPr>
      </p:pic>
      <p:sp>
        <p:nvSpPr>
          <p:cNvPr id="50" name="Shape 29"/>
          <p:cNvSpPr/>
          <p:nvPr/>
        </p:nvSpPr>
        <p:spPr>
          <a:xfrm>
            <a:off x="2547938" y="2690813"/>
            <a:ext cx="2071688" cy="1009650"/>
          </a:xfrm>
          <a:prstGeom prst="rect">
            <a:avLst/>
          </a:prstGeom>
          <a:solidFill>
            <a:srgbClr val="171717"/>
          </a:solidFill>
          <a:ln w="4524">
            <a:solidFill>
              <a:srgbClr val="FFFFFF">
                <a:alpha val="12000"/>
              </a:srgbClr>
            </a:solidFill>
            <a:prstDash val="solid"/>
          </a:ln>
        </p:spPr>
      </p:sp>
      <p:sp>
        <p:nvSpPr>
          <p:cNvPr id="51" name="Shape 30"/>
          <p:cNvSpPr/>
          <p:nvPr/>
        </p:nvSpPr>
        <p:spPr>
          <a:xfrm>
            <a:off x="2662238" y="2805113"/>
            <a:ext cx="1843088" cy="590550"/>
          </a:xfrm>
          <a:prstGeom prst="rect">
            <a:avLst/>
          </a:prstGeom>
          <a:noFill/>
          <a:ln/>
        </p:spPr>
      </p:sp>
      <p:pic>
        <p:nvPicPr>
          <p:cNvPr id="52" name="Image 19" descr="preencoded.png">    </p:cNvPr>
          <p:cNvPicPr>
            <a:picLocks noChangeAspect="1"/>
          </p:cNvPicPr>
          <p:nvPr/>
        </p:nvPicPr>
        <p:blipFill>
          <a:blip r:embed="rId20"/>
          <a:srcRect l="0" r="0" t="0" b="0"/>
          <a:stretch/>
        </p:blipFill>
        <p:spPr>
          <a:xfrm>
            <a:off x="2662238" y="2805113"/>
            <a:ext cx="809625" cy="247650"/>
          </a:xfrm>
          <a:prstGeom prst="rect">
            <a:avLst/>
          </a:prstGeom>
        </p:spPr>
      </p:pic>
      <p:sp>
        <p:nvSpPr>
          <p:cNvPr id="53" name="Text 31"/>
          <p:cNvSpPr/>
          <p:nvPr/>
        </p:nvSpPr>
        <p:spPr>
          <a:xfrm>
            <a:off x="2662238" y="3148013"/>
            <a:ext cx="1843088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926"/>
              </a:lnSpc>
              <a:buNone/>
            </a:pPr>
            <a:r>
              <a:rPr lang="en-US" sz="641" dirty="0">
                <a:solidFill>
                  <a:srgbClr val="FFFFFF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Sales entity providing Digital Banking and Payment Gateway Services</a:t>
            </a:r>
            <a:endParaRPr lang="en-US" sz="641" dirty="0"/>
          </a:p>
        </p:txBody>
      </p:sp>
      <p:sp>
        <p:nvSpPr>
          <p:cNvPr id="54" name="Shape 32"/>
          <p:cNvSpPr/>
          <p:nvPr/>
        </p:nvSpPr>
        <p:spPr>
          <a:xfrm>
            <a:off x="2662238" y="3490913"/>
            <a:ext cx="1843088" cy="95250"/>
          </a:xfrm>
          <a:prstGeom prst="rect">
            <a:avLst/>
          </a:prstGeom>
          <a:noFill/>
          <a:ln/>
        </p:spPr>
      </p:sp>
      <p:sp>
        <p:nvSpPr>
          <p:cNvPr id="55" name="Shape 33"/>
          <p:cNvSpPr/>
          <p:nvPr/>
        </p:nvSpPr>
        <p:spPr>
          <a:xfrm>
            <a:off x="4386263" y="3490913"/>
            <a:ext cx="119063" cy="90488"/>
          </a:xfrm>
          <a:prstGeom prst="rect">
            <a:avLst/>
          </a:prstGeom>
          <a:noFill/>
          <a:ln/>
        </p:spPr>
      </p:sp>
      <p:pic>
        <p:nvPicPr>
          <p:cNvPr id="56" name="Image 20" descr="preencoded.png">    </p:cNvPr>
          <p:cNvPicPr>
            <a:picLocks noChangeAspect="1"/>
          </p:cNvPicPr>
          <p:nvPr/>
        </p:nvPicPr>
        <p:blipFill>
          <a:blip r:embed="rId21"/>
          <a:srcRect l="0" r="34210" t="0" b="1"/>
          <a:stretch/>
        </p:blipFill>
        <p:spPr>
          <a:xfrm>
            <a:off x="4357688" y="3490913"/>
            <a:ext cx="119063" cy="90487"/>
          </a:xfrm>
          <a:prstGeom prst="rect">
            <a:avLst/>
          </a:prstGeom>
        </p:spPr>
      </p:pic>
      <p:pic>
        <p:nvPicPr>
          <p:cNvPr id="57" name="Image 21" descr="preencoded.png">    </p:cNvPr>
          <p:cNvPicPr>
            <a:picLocks noChangeAspect="1"/>
          </p:cNvPicPr>
          <p:nvPr/>
        </p:nvPicPr>
        <p:blipFill>
          <a:blip r:embed="rId22"/>
          <a:srcRect l="0" r="34210" t="0" b="1"/>
          <a:stretch/>
        </p:blipFill>
        <p:spPr>
          <a:xfrm>
            <a:off x="4357688" y="3490913"/>
            <a:ext cx="119063" cy="90487"/>
          </a:xfrm>
          <a:prstGeom prst="rect">
            <a:avLst/>
          </a:prstGeom>
        </p:spPr>
      </p:pic>
      <p:pic>
        <p:nvPicPr>
          <p:cNvPr id="58" name="Image 22" descr="preencoded.png">    </p:cNvPr>
          <p:cNvPicPr>
            <a:picLocks noChangeAspect="1"/>
          </p:cNvPicPr>
          <p:nvPr/>
        </p:nvPicPr>
        <p:blipFill>
          <a:blip r:embed="rId23"/>
          <a:srcRect l="0" r="34210" t="0" b="1"/>
          <a:stretch/>
        </p:blipFill>
        <p:spPr>
          <a:xfrm>
            <a:off x="4357688" y="3490913"/>
            <a:ext cx="119063" cy="90487"/>
          </a:xfrm>
          <a:prstGeom prst="rect">
            <a:avLst/>
          </a:prstGeom>
        </p:spPr>
      </p:pic>
      <p:pic>
        <p:nvPicPr>
          <p:cNvPr id="59" name="Image 23" descr="preencoded.png">    </p:cNvPr>
          <p:cNvPicPr>
            <a:picLocks noChangeAspect="1"/>
          </p:cNvPicPr>
          <p:nvPr/>
        </p:nvPicPr>
        <p:blipFill>
          <a:blip r:embed="rId24"/>
          <a:srcRect l="0" r="34210" t="0" b="1"/>
          <a:stretch/>
        </p:blipFill>
        <p:spPr>
          <a:xfrm>
            <a:off x="4357688" y="3490913"/>
            <a:ext cx="119063" cy="90487"/>
          </a:xfrm>
          <a:prstGeom prst="rect">
            <a:avLst/>
          </a:prstGeom>
        </p:spPr>
      </p:pic>
      <p:sp>
        <p:nvSpPr>
          <p:cNvPr id="60" name="Shape 34"/>
          <p:cNvSpPr/>
          <p:nvPr/>
        </p:nvSpPr>
        <p:spPr>
          <a:xfrm>
            <a:off x="381000" y="2690813"/>
            <a:ext cx="2071688" cy="1009650"/>
          </a:xfrm>
          <a:prstGeom prst="rect">
            <a:avLst/>
          </a:prstGeom>
          <a:solidFill>
            <a:srgbClr val="171717"/>
          </a:solidFill>
          <a:ln w="4524">
            <a:solidFill>
              <a:srgbClr val="FFFFFF">
                <a:alpha val="12000"/>
              </a:srgbClr>
            </a:solidFill>
            <a:prstDash val="solid"/>
          </a:ln>
        </p:spPr>
      </p:sp>
      <p:pic>
        <p:nvPicPr>
          <p:cNvPr id="61" name="Image 24" descr="preencoded.png">    </p:cNvPr>
          <p:cNvPicPr>
            <a:picLocks noChangeAspect="1"/>
          </p:cNvPicPr>
          <p:nvPr/>
        </p:nvPicPr>
        <p:blipFill>
          <a:blip r:embed="rId25"/>
          <a:srcRect l="0" r="0" t="0" b="0"/>
          <a:stretch/>
        </p:blipFill>
        <p:spPr>
          <a:xfrm>
            <a:off x="495300" y="2805113"/>
            <a:ext cx="1843088" cy="247650"/>
          </a:xfrm>
          <a:prstGeom prst="rect">
            <a:avLst/>
          </a:prstGeom>
        </p:spPr>
      </p:pic>
      <p:sp>
        <p:nvSpPr>
          <p:cNvPr id="62" name="Text 35"/>
          <p:cNvSpPr/>
          <p:nvPr/>
        </p:nvSpPr>
        <p:spPr>
          <a:xfrm>
            <a:off x="495300" y="3148013"/>
            <a:ext cx="1843088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926"/>
              </a:lnSpc>
              <a:buNone/>
            </a:pPr>
            <a:r>
              <a:rPr lang="en-US" sz="641" dirty="0">
                <a:solidFill>
                  <a:srgbClr val="FFFFFF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B2B Marketing &amp; Sales entity for SaaS Products (not requiring regulatory licenses)</a:t>
            </a:r>
            <a:endParaRPr lang="en-US" sz="641" dirty="0"/>
          </a:p>
        </p:txBody>
      </p:sp>
      <p:sp>
        <p:nvSpPr>
          <p:cNvPr id="63" name="Shape 36"/>
          <p:cNvSpPr/>
          <p:nvPr/>
        </p:nvSpPr>
        <p:spPr>
          <a:xfrm>
            <a:off x="495300" y="3490913"/>
            <a:ext cx="1843088" cy="95250"/>
          </a:xfrm>
          <a:prstGeom prst="rect">
            <a:avLst/>
          </a:prstGeom>
          <a:noFill/>
          <a:ln/>
        </p:spPr>
      </p:sp>
      <p:sp>
        <p:nvSpPr>
          <p:cNvPr id="64" name="Shape 37"/>
          <p:cNvSpPr/>
          <p:nvPr/>
        </p:nvSpPr>
        <p:spPr>
          <a:xfrm>
            <a:off x="2005013" y="3493294"/>
            <a:ext cx="119063" cy="90488"/>
          </a:xfrm>
          <a:prstGeom prst="rect">
            <a:avLst/>
          </a:prstGeom>
          <a:noFill/>
          <a:ln/>
        </p:spPr>
      </p:sp>
      <p:pic>
        <p:nvPicPr>
          <p:cNvPr id="65" name="Image 25" descr="preencoded.png">    </p:cNvPr>
          <p:cNvPicPr>
            <a:picLocks noChangeAspect="1"/>
          </p:cNvPicPr>
          <p:nvPr/>
        </p:nvPicPr>
        <p:blipFill>
          <a:blip r:embed="rId26"/>
          <a:srcRect l="0" r="29830" t="0" b="0"/>
          <a:stretch/>
        </p:blipFill>
        <p:spPr>
          <a:xfrm>
            <a:off x="2005022" y="3493294"/>
            <a:ext cx="119053" cy="90488"/>
          </a:xfrm>
          <a:prstGeom prst="rect">
            <a:avLst/>
          </a:prstGeom>
        </p:spPr>
      </p:pic>
      <p:pic>
        <p:nvPicPr>
          <p:cNvPr id="66" name="Image 26" descr="preencoded.png">    </p:cNvPr>
          <p:cNvPicPr>
            <a:picLocks noChangeAspect="1"/>
          </p:cNvPicPr>
          <p:nvPr/>
        </p:nvPicPr>
        <p:blipFill>
          <a:blip r:embed="rId27"/>
          <a:srcRect l="0" r="29830" t="0" b="0"/>
          <a:stretch/>
        </p:blipFill>
        <p:spPr>
          <a:xfrm>
            <a:off x="2005022" y="3500258"/>
            <a:ext cx="119053" cy="76561"/>
          </a:xfrm>
          <a:prstGeom prst="rect">
            <a:avLst/>
          </a:prstGeom>
        </p:spPr>
      </p:pic>
      <p:pic>
        <p:nvPicPr>
          <p:cNvPr id="67" name="Image 27" descr="preencoded.png">    </p:cNvPr>
          <p:cNvPicPr>
            <a:picLocks noChangeAspect="1"/>
          </p:cNvPicPr>
          <p:nvPr/>
        </p:nvPicPr>
        <p:blipFill>
          <a:blip r:embed="rId28"/>
          <a:srcRect l="0" r="0" t="0" b="0"/>
          <a:stretch/>
        </p:blipFill>
        <p:spPr>
          <a:xfrm>
            <a:off x="2005022" y="3493294"/>
            <a:ext cx="67866" cy="48726"/>
          </a:xfrm>
          <a:prstGeom prst="rect">
            <a:avLst/>
          </a:prstGeom>
        </p:spPr>
      </p:pic>
      <p:pic>
        <p:nvPicPr>
          <p:cNvPr id="68" name="Image 28" descr="preencoded.png">    </p:cNvPr>
          <p:cNvPicPr>
            <a:picLocks noChangeAspect="1"/>
          </p:cNvPicPr>
          <p:nvPr/>
        </p:nvPicPr>
        <p:blipFill>
          <a:blip r:embed="rId29"/>
          <a:srcRect l="0" r="2" t="0" b="0"/>
          <a:stretch/>
        </p:blipFill>
        <p:spPr>
          <a:xfrm>
            <a:off x="2008063" y="3495380"/>
            <a:ext cx="61792" cy="44024"/>
          </a:xfrm>
          <a:prstGeom prst="rect">
            <a:avLst/>
          </a:prstGeom>
        </p:spPr>
      </p:pic>
      <p:pic>
        <p:nvPicPr>
          <p:cNvPr id="69" name="Image 29" descr="preencoded.png">    </p:cNvPr>
          <p:cNvPicPr>
            <a:picLocks noChangeAspect="1"/>
          </p:cNvPicPr>
          <p:nvPr/>
        </p:nvPicPr>
        <p:blipFill>
          <a:blip r:embed="rId30"/>
          <a:srcRect l="0" r="0" t="0" b="0"/>
          <a:stretch/>
        </p:blipFill>
        <p:spPr>
          <a:xfrm>
            <a:off x="2219325" y="3493294"/>
            <a:ext cx="119063" cy="90488"/>
          </a:xfrm>
          <a:prstGeom prst="rect">
            <a:avLst/>
          </a:prstGeom>
        </p:spPr>
      </p:pic>
      <p:sp>
        <p:nvSpPr>
          <p:cNvPr id="70" name="Text 38"/>
          <p:cNvSpPr/>
          <p:nvPr/>
        </p:nvSpPr>
        <p:spPr>
          <a:xfrm>
            <a:off x="8682038" y="4829175"/>
            <a:ext cx="80963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926"/>
              </a:lnSpc>
              <a:buNone/>
            </a:pPr>
            <a:r>
              <a:rPr lang="en-US" sz="641" dirty="0">
                <a:solidFill>
                  <a:srgbClr val="8B8B8B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13</a:t>
            </a:r>
            <a:endParaRPr lang="en-US" sz="641" dirty="0"/>
          </a:p>
        </p:txBody>
      </p:sp>
      <p:sp>
        <p:nvSpPr>
          <p:cNvPr id="71" name="Text 39"/>
          <p:cNvSpPr/>
          <p:nvPr/>
        </p:nvSpPr>
        <p:spPr>
          <a:xfrm>
            <a:off x="381000" y="4829175"/>
            <a:ext cx="733425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926"/>
              </a:lnSpc>
              <a:buNone/>
            </a:pPr>
            <a:r>
              <a:rPr lang="en-US" sz="641" dirty="0">
                <a:solidFill>
                  <a:srgbClr val="8B8B8B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Platform Overview</a:t>
            </a:r>
            <a:endParaRPr lang="en-US" sz="64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81000" y="1076325"/>
            <a:ext cx="8382000" cy="1600200"/>
          </a:xfrm>
          <a:prstGeom prst="rect">
            <a:avLst/>
          </a:prstGeom>
          <a:noFill/>
          <a:ln/>
        </p:spPr>
      </p:sp>
      <p:sp>
        <p:nvSpPr>
          <p:cNvPr id="3" name="Shape 1"/>
          <p:cNvSpPr/>
          <p:nvPr/>
        </p:nvSpPr>
        <p:spPr>
          <a:xfrm>
            <a:off x="381000" y="1076325"/>
            <a:ext cx="1590675" cy="1600200"/>
          </a:xfrm>
          <a:prstGeom prst="rect">
            <a:avLst/>
          </a:prstGeom>
          <a:noFill/>
          <a:ln w="4524">
            <a:solidFill>
              <a:srgbClr val="FFFFFF">
                <a:alpha val="12000"/>
              </a:srgbClr>
            </a:solidFill>
            <a:prstDash val="solid"/>
          </a:ln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804863" y="1190625"/>
            <a:ext cx="742950" cy="74295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476250" y="2047875"/>
            <a:ext cx="1400175" cy="514350"/>
          </a:xfrm>
          <a:prstGeom prst="rect">
            <a:avLst/>
          </a:prstGeom>
          <a:noFill/>
          <a:ln/>
        </p:spPr>
      </p:sp>
      <p:sp>
        <p:nvSpPr>
          <p:cNvPr id="6" name="Shape 3"/>
          <p:cNvSpPr/>
          <p:nvPr/>
        </p:nvSpPr>
        <p:spPr>
          <a:xfrm>
            <a:off x="476250" y="2047875"/>
            <a:ext cx="1400175" cy="247650"/>
          </a:xfrm>
          <a:prstGeom prst="rect">
            <a:avLst/>
          </a:prstGeom>
          <a:noFill/>
          <a:ln/>
        </p:spPr>
      </p:sp>
      <p:sp>
        <p:nvSpPr>
          <p:cNvPr id="7" name="Shape 4"/>
          <p:cNvSpPr/>
          <p:nvPr/>
        </p:nvSpPr>
        <p:spPr>
          <a:xfrm>
            <a:off x="476250" y="2047875"/>
            <a:ext cx="1400175" cy="133350"/>
          </a:xfrm>
          <a:prstGeom prst="rect">
            <a:avLst/>
          </a:prstGeom>
          <a:noFill/>
          <a:ln/>
        </p:spPr>
      </p:sp>
      <p:sp>
        <p:nvSpPr>
          <p:cNvPr id="8" name="Text 5"/>
          <p:cNvSpPr/>
          <p:nvPr/>
        </p:nvSpPr>
        <p:spPr>
          <a:xfrm>
            <a:off x="476250" y="2047875"/>
            <a:ext cx="1400175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998"/>
              </a:lnSpc>
              <a:buNone/>
            </a:pPr>
            <a:r>
              <a:rPr lang="en-US" sz="784" b="1" spc="-16" kern="0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Lucas Meyer</a:t>
            </a:r>
            <a:endParaRPr lang="en-US" sz="784" dirty="0"/>
          </a:p>
        </p:txBody>
      </p:sp>
      <p:sp>
        <p:nvSpPr>
          <p:cNvPr id="9" name="Text 6"/>
          <p:cNvSpPr/>
          <p:nvPr/>
        </p:nvSpPr>
        <p:spPr>
          <a:xfrm>
            <a:off x="476250" y="2200275"/>
            <a:ext cx="1400175" cy="95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713"/>
              </a:lnSpc>
              <a:buNone/>
            </a:pPr>
            <a:r>
              <a:rPr lang="en-US" sz="570" spc="-3" kern="0" dirty="0">
                <a:solidFill>
                  <a:srgbClr val="8B8B8B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CEO &amp; Co-Founder</a:t>
            </a:r>
            <a:endParaRPr lang="en-US" sz="570" dirty="0"/>
          </a:p>
        </p:txBody>
      </p:sp>
      <p:sp>
        <p:nvSpPr>
          <p:cNvPr id="10" name="Text 7"/>
          <p:cNvSpPr/>
          <p:nvPr/>
        </p:nvSpPr>
        <p:spPr>
          <a:xfrm>
            <a:off x="476250" y="2371725"/>
            <a:ext cx="14001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713"/>
              </a:lnSpc>
              <a:buNone/>
            </a:pPr>
            <a:r>
              <a:rPr lang="en-US" sz="570" spc="-3" kern="0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Ex-Wise. Scales fast-moving teams with a product-first mindset.</a:t>
            </a:r>
            <a:endParaRPr lang="en-US" sz="570" dirty="0"/>
          </a:p>
        </p:txBody>
      </p:sp>
      <p:sp>
        <p:nvSpPr>
          <p:cNvPr id="11" name="Shape 8"/>
          <p:cNvSpPr/>
          <p:nvPr/>
        </p:nvSpPr>
        <p:spPr>
          <a:xfrm>
            <a:off x="2078831" y="1076325"/>
            <a:ext cx="1590675" cy="1600200"/>
          </a:xfrm>
          <a:prstGeom prst="rect">
            <a:avLst/>
          </a:prstGeom>
          <a:noFill/>
          <a:ln w="4524">
            <a:solidFill>
              <a:srgbClr val="FFFFFF">
                <a:alpha val="12000"/>
              </a:srgbClr>
            </a:solidFill>
            <a:prstDash val="solid"/>
          </a:ln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2502694" y="1190625"/>
            <a:ext cx="742950" cy="742950"/>
          </a:xfrm>
          <a:prstGeom prst="rect">
            <a:avLst/>
          </a:prstGeom>
        </p:spPr>
      </p:pic>
      <p:sp>
        <p:nvSpPr>
          <p:cNvPr id="13" name="Shape 9"/>
          <p:cNvSpPr/>
          <p:nvPr/>
        </p:nvSpPr>
        <p:spPr>
          <a:xfrm>
            <a:off x="2174081" y="2047875"/>
            <a:ext cx="1400175" cy="514350"/>
          </a:xfrm>
          <a:prstGeom prst="rect">
            <a:avLst/>
          </a:prstGeom>
          <a:noFill/>
          <a:ln/>
        </p:spPr>
      </p:sp>
      <p:sp>
        <p:nvSpPr>
          <p:cNvPr id="14" name="Shape 10"/>
          <p:cNvSpPr/>
          <p:nvPr/>
        </p:nvSpPr>
        <p:spPr>
          <a:xfrm>
            <a:off x="2174081" y="2047875"/>
            <a:ext cx="1400175" cy="247650"/>
          </a:xfrm>
          <a:prstGeom prst="rect">
            <a:avLst/>
          </a:prstGeom>
          <a:noFill/>
          <a:ln/>
        </p:spPr>
      </p:sp>
      <p:sp>
        <p:nvSpPr>
          <p:cNvPr id="15" name="Shape 11"/>
          <p:cNvSpPr/>
          <p:nvPr/>
        </p:nvSpPr>
        <p:spPr>
          <a:xfrm>
            <a:off x="2174081" y="2047875"/>
            <a:ext cx="1400175" cy="133350"/>
          </a:xfrm>
          <a:prstGeom prst="rect">
            <a:avLst/>
          </a:prstGeom>
          <a:noFill/>
          <a:ln/>
        </p:spPr>
      </p:sp>
      <p:sp>
        <p:nvSpPr>
          <p:cNvPr id="16" name="Text 12"/>
          <p:cNvSpPr/>
          <p:nvPr/>
        </p:nvSpPr>
        <p:spPr>
          <a:xfrm>
            <a:off x="2174081" y="2047875"/>
            <a:ext cx="1400175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998"/>
              </a:lnSpc>
              <a:buNone/>
            </a:pPr>
            <a:r>
              <a:rPr lang="en-US" sz="784" b="1" spc="-16" kern="0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Jasper Lee</a:t>
            </a:r>
            <a:endParaRPr lang="en-US" sz="784" dirty="0"/>
          </a:p>
        </p:txBody>
      </p:sp>
      <p:sp>
        <p:nvSpPr>
          <p:cNvPr id="17" name="Text 13"/>
          <p:cNvSpPr/>
          <p:nvPr/>
        </p:nvSpPr>
        <p:spPr>
          <a:xfrm>
            <a:off x="2174081" y="2200275"/>
            <a:ext cx="1400175" cy="95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713"/>
              </a:lnSpc>
              <a:buNone/>
            </a:pPr>
            <a:r>
              <a:rPr lang="en-US" sz="570" spc="-3" kern="0" dirty="0">
                <a:solidFill>
                  <a:srgbClr val="8B8B8B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CTO</a:t>
            </a:r>
            <a:endParaRPr lang="en-US" sz="570" dirty="0"/>
          </a:p>
        </p:txBody>
      </p:sp>
      <p:sp>
        <p:nvSpPr>
          <p:cNvPr id="18" name="Text 14"/>
          <p:cNvSpPr/>
          <p:nvPr/>
        </p:nvSpPr>
        <p:spPr>
          <a:xfrm>
            <a:off x="2174081" y="2371725"/>
            <a:ext cx="14001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713"/>
              </a:lnSpc>
              <a:buNone/>
            </a:pPr>
            <a:r>
              <a:rPr lang="en-US" sz="570" spc="-3" kern="0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Built infrastructure for 10M+ users. Security is his second nature.</a:t>
            </a:r>
            <a:endParaRPr lang="en-US" sz="570" dirty="0"/>
          </a:p>
        </p:txBody>
      </p:sp>
      <p:sp>
        <p:nvSpPr>
          <p:cNvPr id="19" name="Shape 15"/>
          <p:cNvSpPr/>
          <p:nvPr/>
        </p:nvSpPr>
        <p:spPr>
          <a:xfrm>
            <a:off x="3776662" y="1076325"/>
            <a:ext cx="1590675" cy="1600200"/>
          </a:xfrm>
          <a:prstGeom prst="rect">
            <a:avLst/>
          </a:prstGeom>
          <a:noFill/>
          <a:ln w="4524">
            <a:solidFill>
              <a:srgbClr val="FFFFFF">
                <a:alpha val="12000"/>
              </a:srgbClr>
            </a:solidFill>
            <a:prstDash val="solid"/>
          </a:ln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4200525" y="1190625"/>
            <a:ext cx="742950" cy="742950"/>
          </a:xfrm>
          <a:prstGeom prst="rect">
            <a:avLst/>
          </a:prstGeom>
        </p:spPr>
      </p:pic>
      <p:sp>
        <p:nvSpPr>
          <p:cNvPr id="21" name="Shape 16"/>
          <p:cNvSpPr/>
          <p:nvPr/>
        </p:nvSpPr>
        <p:spPr>
          <a:xfrm>
            <a:off x="3871913" y="2047875"/>
            <a:ext cx="1400175" cy="514350"/>
          </a:xfrm>
          <a:prstGeom prst="rect">
            <a:avLst/>
          </a:prstGeom>
          <a:noFill/>
          <a:ln/>
        </p:spPr>
      </p:sp>
      <p:sp>
        <p:nvSpPr>
          <p:cNvPr id="22" name="Shape 17"/>
          <p:cNvSpPr/>
          <p:nvPr/>
        </p:nvSpPr>
        <p:spPr>
          <a:xfrm>
            <a:off x="3871913" y="2047875"/>
            <a:ext cx="1400175" cy="247650"/>
          </a:xfrm>
          <a:prstGeom prst="rect">
            <a:avLst/>
          </a:prstGeom>
          <a:noFill/>
          <a:ln/>
        </p:spPr>
      </p:sp>
      <p:sp>
        <p:nvSpPr>
          <p:cNvPr id="23" name="Shape 18"/>
          <p:cNvSpPr/>
          <p:nvPr/>
        </p:nvSpPr>
        <p:spPr>
          <a:xfrm>
            <a:off x="3871913" y="2047875"/>
            <a:ext cx="1400175" cy="133350"/>
          </a:xfrm>
          <a:prstGeom prst="rect">
            <a:avLst/>
          </a:prstGeom>
          <a:noFill/>
          <a:ln/>
        </p:spPr>
      </p:sp>
      <p:sp>
        <p:nvSpPr>
          <p:cNvPr id="24" name="Text 19"/>
          <p:cNvSpPr/>
          <p:nvPr/>
        </p:nvSpPr>
        <p:spPr>
          <a:xfrm>
            <a:off x="3871913" y="2047875"/>
            <a:ext cx="1400175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998"/>
              </a:lnSpc>
              <a:buNone/>
            </a:pPr>
            <a:r>
              <a:rPr lang="en-US" sz="784" b="1" spc="-16" kern="0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Nina Carvalho</a:t>
            </a:r>
            <a:endParaRPr lang="en-US" sz="784" dirty="0"/>
          </a:p>
        </p:txBody>
      </p:sp>
      <p:sp>
        <p:nvSpPr>
          <p:cNvPr id="25" name="Text 20"/>
          <p:cNvSpPr/>
          <p:nvPr/>
        </p:nvSpPr>
        <p:spPr>
          <a:xfrm>
            <a:off x="3871913" y="2200275"/>
            <a:ext cx="1400175" cy="95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713"/>
              </a:lnSpc>
              <a:buNone/>
            </a:pPr>
            <a:r>
              <a:rPr lang="en-US" sz="570" spc="-3" kern="0" dirty="0">
                <a:solidFill>
                  <a:srgbClr val="8B8B8B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Head of Product</a:t>
            </a:r>
            <a:endParaRPr lang="en-US" sz="570" dirty="0"/>
          </a:p>
        </p:txBody>
      </p:sp>
      <p:sp>
        <p:nvSpPr>
          <p:cNvPr id="26" name="Text 21"/>
          <p:cNvSpPr/>
          <p:nvPr/>
        </p:nvSpPr>
        <p:spPr>
          <a:xfrm>
            <a:off x="3871913" y="2371725"/>
            <a:ext cx="14001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713"/>
              </a:lnSpc>
              <a:buNone/>
            </a:pPr>
            <a:r>
              <a:rPr lang="en-US" sz="570" spc="-3" kern="0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Previously at Nubank. Obsessed with clean UX and smart flows.</a:t>
            </a:r>
            <a:endParaRPr lang="en-US" sz="570" dirty="0"/>
          </a:p>
        </p:txBody>
      </p:sp>
      <p:sp>
        <p:nvSpPr>
          <p:cNvPr id="27" name="Shape 22"/>
          <p:cNvSpPr/>
          <p:nvPr/>
        </p:nvSpPr>
        <p:spPr>
          <a:xfrm>
            <a:off x="5474494" y="1076325"/>
            <a:ext cx="1590675" cy="1600200"/>
          </a:xfrm>
          <a:prstGeom prst="rect">
            <a:avLst/>
          </a:prstGeom>
          <a:noFill/>
          <a:ln w="4524">
            <a:solidFill>
              <a:srgbClr val="FFFFFF">
                <a:alpha val="12000"/>
              </a:srgbClr>
            </a:solidFill>
            <a:prstDash val="solid"/>
          </a:ln>
        </p:spPr>
      </p:sp>
      <p:pic>
        <p:nvPicPr>
          <p:cNvPr id="28" name="Image 3" descr="preencoded.png">    </p:cNvPr>
          <p:cNvPicPr>
            <a:picLocks noChangeAspect="1"/>
          </p:cNvPicPr>
          <p:nvPr/>
        </p:nvPicPr>
        <p:blipFill>
          <a:blip r:embed="rId4"/>
          <a:srcRect l="0" r="0" t="0" b="0"/>
          <a:stretch/>
        </p:blipFill>
        <p:spPr>
          <a:xfrm>
            <a:off x="5898356" y="1190625"/>
            <a:ext cx="742950" cy="742950"/>
          </a:xfrm>
          <a:prstGeom prst="rect">
            <a:avLst/>
          </a:prstGeom>
        </p:spPr>
      </p:pic>
      <p:sp>
        <p:nvSpPr>
          <p:cNvPr id="29" name="Shape 23"/>
          <p:cNvSpPr/>
          <p:nvPr/>
        </p:nvSpPr>
        <p:spPr>
          <a:xfrm>
            <a:off x="5569744" y="2047875"/>
            <a:ext cx="1400175" cy="514350"/>
          </a:xfrm>
          <a:prstGeom prst="rect">
            <a:avLst/>
          </a:prstGeom>
          <a:noFill/>
          <a:ln/>
        </p:spPr>
      </p:sp>
      <p:sp>
        <p:nvSpPr>
          <p:cNvPr id="30" name="Shape 24"/>
          <p:cNvSpPr/>
          <p:nvPr/>
        </p:nvSpPr>
        <p:spPr>
          <a:xfrm>
            <a:off x="5569744" y="2047875"/>
            <a:ext cx="1400175" cy="247650"/>
          </a:xfrm>
          <a:prstGeom prst="rect">
            <a:avLst/>
          </a:prstGeom>
          <a:noFill/>
          <a:ln/>
        </p:spPr>
      </p:sp>
      <p:sp>
        <p:nvSpPr>
          <p:cNvPr id="31" name="Shape 25"/>
          <p:cNvSpPr/>
          <p:nvPr/>
        </p:nvSpPr>
        <p:spPr>
          <a:xfrm>
            <a:off x="5569744" y="2047875"/>
            <a:ext cx="1400175" cy="133350"/>
          </a:xfrm>
          <a:prstGeom prst="rect">
            <a:avLst/>
          </a:prstGeom>
          <a:noFill/>
          <a:ln/>
        </p:spPr>
      </p:sp>
      <p:sp>
        <p:nvSpPr>
          <p:cNvPr id="32" name="Text 26"/>
          <p:cNvSpPr/>
          <p:nvPr/>
        </p:nvSpPr>
        <p:spPr>
          <a:xfrm>
            <a:off x="5569744" y="2047875"/>
            <a:ext cx="1400175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998"/>
              </a:lnSpc>
              <a:buNone/>
            </a:pPr>
            <a:r>
              <a:rPr lang="en-US" sz="784" b="1" spc="-16" kern="0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Daniel Novak</a:t>
            </a:r>
            <a:endParaRPr lang="en-US" sz="784" dirty="0"/>
          </a:p>
        </p:txBody>
      </p:sp>
      <p:sp>
        <p:nvSpPr>
          <p:cNvPr id="33" name="Text 27"/>
          <p:cNvSpPr/>
          <p:nvPr/>
        </p:nvSpPr>
        <p:spPr>
          <a:xfrm>
            <a:off x="5569744" y="2200275"/>
            <a:ext cx="1400175" cy="95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713"/>
              </a:lnSpc>
              <a:buNone/>
            </a:pPr>
            <a:r>
              <a:rPr lang="en-US" sz="570" spc="-3" kern="0" dirty="0">
                <a:solidFill>
                  <a:srgbClr val="8B8B8B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Lead Backend Engineer</a:t>
            </a:r>
            <a:endParaRPr lang="en-US" sz="570" dirty="0"/>
          </a:p>
        </p:txBody>
      </p:sp>
      <p:sp>
        <p:nvSpPr>
          <p:cNvPr id="34" name="Text 28"/>
          <p:cNvSpPr/>
          <p:nvPr/>
        </p:nvSpPr>
        <p:spPr>
          <a:xfrm>
            <a:off x="5569744" y="2371725"/>
            <a:ext cx="14001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713"/>
              </a:lnSpc>
              <a:buNone/>
            </a:pPr>
            <a:r>
              <a:rPr lang="en-US" sz="570" spc="-3" kern="0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API magician. Builds systems that never break under pressure.</a:t>
            </a:r>
            <a:endParaRPr lang="en-US" sz="570" dirty="0"/>
          </a:p>
        </p:txBody>
      </p:sp>
      <p:sp>
        <p:nvSpPr>
          <p:cNvPr id="35" name="Shape 29"/>
          <p:cNvSpPr/>
          <p:nvPr/>
        </p:nvSpPr>
        <p:spPr>
          <a:xfrm>
            <a:off x="7172325" y="1076325"/>
            <a:ext cx="1590675" cy="1600200"/>
          </a:xfrm>
          <a:prstGeom prst="rect">
            <a:avLst/>
          </a:prstGeom>
          <a:noFill/>
          <a:ln w="4524">
            <a:solidFill>
              <a:srgbClr val="FFFFFF">
                <a:alpha val="12000"/>
              </a:srgbClr>
            </a:solidFill>
            <a:prstDash val="solid"/>
          </a:ln>
        </p:spPr>
      </p:sp>
      <p:pic>
        <p:nvPicPr>
          <p:cNvPr id="36" name="Image 4" descr="preencoded.png">    </p:cNvPr>
          <p:cNvPicPr>
            <a:picLocks noChangeAspect="1"/>
          </p:cNvPicPr>
          <p:nvPr/>
        </p:nvPicPr>
        <p:blipFill>
          <a:blip r:embed="rId5"/>
          <a:srcRect l="0" r="0" t="0" b="0"/>
          <a:stretch/>
        </p:blipFill>
        <p:spPr>
          <a:xfrm>
            <a:off x="7596187" y="1190625"/>
            <a:ext cx="742950" cy="742950"/>
          </a:xfrm>
          <a:prstGeom prst="rect">
            <a:avLst/>
          </a:prstGeom>
        </p:spPr>
      </p:pic>
      <p:sp>
        <p:nvSpPr>
          <p:cNvPr id="37" name="Shape 30"/>
          <p:cNvSpPr/>
          <p:nvPr/>
        </p:nvSpPr>
        <p:spPr>
          <a:xfrm>
            <a:off x="7267575" y="2047875"/>
            <a:ext cx="1400175" cy="514350"/>
          </a:xfrm>
          <a:prstGeom prst="rect">
            <a:avLst/>
          </a:prstGeom>
          <a:noFill/>
          <a:ln/>
        </p:spPr>
      </p:sp>
      <p:sp>
        <p:nvSpPr>
          <p:cNvPr id="38" name="Shape 31"/>
          <p:cNvSpPr/>
          <p:nvPr/>
        </p:nvSpPr>
        <p:spPr>
          <a:xfrm>
            <a:off x="7267575" y="2047875"/>
            <a:ext cx="1400175" cy="247650"/>
          </a:xfrm>
          <a:prstGeom prst="rect">
            <a:avLst/>
          </a:prstGeom>
          <a:noFill/>
          <a:ln/>
        </p:spPr>
      </p:sp>
      <p:sp>
        <p:nvSpPr>
          <p:cNvPr id="39" name="Shape 32"/>
          <p:cNvSpPr/>
          <p:nvPr/>
        </p:nvSpPr>
        <p:spPr>
          <a:xfrm>
            <a:off x="7267575" y="2047875"/>
            <a:ext cx="1400175" cy="133350"/>
          </a:xfrm>
          <a:prstGeom prst="rect">
            <a:avLst/>
          </a:prstGeom>
          <a:noFill/>
          <a:ln/>
        </p:spPr>
      </p:sp>
      <p:sp>
        <p:nvSpPr>
          <p:cNvPr id="40" name="Text 33"/>
          <p:cNvSpPr/>
          <p:nvPr/>
        </p:nvSpPr>
        <p:spPr>
          <a:xfrm>
            <a:off x="7267575" y="2047875"/>
            <a:ext cx="1400175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998"/>
              </a:lnSpc>
              <a:buNone/>
            </a:pPr>
            <a:r>
              <a:rPr lang="en-US" sz="784" b="1" spc="-16" kern="0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Tanya Feldman</a:t>
            </a:r>
            <a:endParaRPr lang="en-US" sz="784" dirty="0"/>
          </a:p>
        </p:txBody>
      </p:sp>
      <p:sp>
        <p:nvSpPr>
          <p:cNvPr id="41" name="Text 34"/>
          <p:cNvSpPr/>
          <p:nvPr/>
        </p:nvSpPr>
        <p:spPr>
          <a:xfrm>
            <a:off x="7267575" y="2200275"/>
            <a:ext cx="1400175" cy="95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713"/>
              </a:lnSpc>
              <a:buNone/>
            </a:pPr>
            <a:r>
              <a:rPr lang="en-US" sz="570" spc="-3" kern="0" dirty="0">
                <a:solidFill>
                  <a:srgbClr val="8B8B8B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Design Lead</a:t>
            </a:r>
            <a:endParaRPr lang="en-US" sz="570" dirty="0"/>
          </a:p>
        </p:txBody>
      </p:sp>
      <p:sp>
        <p:nvSpPr>
          <p:cNvPr id="42" name="Text 35"/>
          <p:cNvSpPr/>
          <p:nvPr/>
        </p:nvSpPr>
        <p:spPr>
          <a:xfrm>
            <a:off x="7267575" y="2371725"/>
            <a:ext cx="14001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713"/>
              </a:lnSpc>
              <a:buNone/>
            </a:pPr>
            <a:r>
              <a:rPr lang="en-US" sz="570" spc="-3" kern="0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Turns complexity into clarity. Formerly at Klarna &amp; Dropbox.</a:t>
            </a:r>
            <a:endParaRPr lang="en-US" sz="570" dirty="0"/>
          </a:p>
        </p:txBody>
      </p:sp>
      <p:sp>
        <p:nvSpPr>
          <p:cNvPr id="43" name="Shape 36"/>
          <p:cNvSpPr/>
          <p:nvPr/>
        </p:nvSpPr>
        <p:spPr>
          <a:xfrm>
            <a:off x="381000" y="2828925"/>
            <a:ext cx="8382000" cy="1600200"/>
          </a:xfrm>
          <a:prstGeom prst="rect">
            <a:avLst/>
          </a:prstGeom>
          <a:noFill/>
          <a:ln/>
        </p:spPr>
      </p:sp>
      <p:sp>
        <p:nvSpPr>
          <p:cNvPr id="44" name="Shape 37"/>
          <p:cNvSpPr/>
          <p:nvPr/>
        </p:nvSpPr>
        <p:spPr>
          <a:xfrm>
            <a:off x="381000" y="2828925"/>
            <a:ext cx="1590675" cy="1600200"/>
          </a:xfrm>
          <a:prstGeom prst="rect">
            <a:avLst/>
          </a:prstGeom>
          <a:noFill/>
          <a:ln w="4524">
            <a:solidFill>
              <a:srgbClr val="FFFFFF">
                <a:alpha val="12000"/>
              </a:srgbClr>
            </a:solidFill>
            <a:prstDash val="solid"/>
          </a:ln>
        </p:spPr>
      </p:sp>
      <p:pic>
        <p:nvPicPr>
          <p:cNvPr id="45" name="Image 5" descr="preencoded.png">    </p:cNvPr>
          <p:cNvPicPr>
            <a:picLocks noChangeAspect="1"/>
          </p:cNvPicPr>
          <p:nvPr/>
        </p:nvPicPr>
        <p:blipFill>
          <a:blip r:embed="rId6"/>
          <a:srcRect l="0" r="0" t="0" b="0"/>
          <a:stretch/>
        </p:blipFill>
        <p:spPr>
          <a:xfrm>
            <a:off x="804863" y="2943225"/>
            <a:ext cx="742950" cy="742950"/>
          </a:xfrm>
          <a:prstGeom prst="rect">
            <a:avLst/>
          </a:prstGeom>
        </p:spPr>
      </p:pic>
      <p:sp>
        <p:nvSpPr>
          <p:cNvPr id="46" name="Shape 38"/>
          <p:cNvSpPr/>
          <p:nvPr/>
        </p:nvSpPr>
        <p:spPr>
          <a:xfrm>
            <a:off x="476250" y="3800475"/>
            <a:ext cx="1400175" cy="514350"/>
          </a:xfrm>
          <a:prstGeom prst="rect">
            <a:avLst/>
          </a:prstGeom>
          <a:noFill/>
          <a:ln/>
        </p:spPr>
      </p:sp>
      <p:sp>
        <p:nvSpPr>
          <p:cNvPr id="47" name="Shape 39"/>
          <p:cNvSpPr/>
          <p:nvPr/>
        </p:nvSpPr>
        <p:spPr>
          <a:xfrm>
            <a:off x="476250" y="3800475"/>
            <a:ext cx="1400175" cy="247650"/>
          </a:xfrm>
          <a:prstGeom prst="rect">
            <a:avLst/>
          </a:prstGeom>
          <a:noFill/>
          <a:ln/>
        </p:spPr>
      </p:sp>
      <p:sp>
        <p:nvSpPr>
          <p:cNvPr id="48" name="Shape 40"/>
          <p:cNvSpPr/>
          <p:nvPr/>
        </p:nvSpPr>
        <p:spPr>
          <a:xfrm>
            <a:off x="476250" y="3800475"/>
            <a:ext cx="1400175" cy="133350"/>
          </a:xfrm>
          <a:prstGeom prst="rect">
            <a:avLst/>
          </a:prstGeom>
          <a:noFill/>
          <a:ln/>
        </p:spPr>
      </p:sp>
      <p:sp>
        <p:nvSpPr>
          <p:cNvPr id="49" name="Text 41"/>
          <p:cNvSpPr/>
          <p:nvPr/>
        </p:nvSpPr>
        <p:spPr>
          <a:xfrm>
            <a:off x="476250" y="3800475"/>
            <a:ext cx="1400175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998"/>
              </a:lnSpc>
              <a:buNone/>
            </a:pPr>
            <a:r>
              <a:rPr lang="en-US" sz="784" b="1" spc="-16" kern="0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Sophie Laurent</a:t>
            </a:r>
            <a:endParaRPr lang="en-US" sz="784" dirty="0"/>
          </a:p>
        </p:txBody>
      </p:sp>
      <p:sp>
        <p:nvSpPr>
          <p:cNvPr id="50" name="Text 42"/>
          <p:cNvSpPr/>
          <p:nvPr/>
        </p:nvSpPr>
        <p:spPr>
          <a:xfrm>
            <a:off x="476250" y="3952875"/>
            <a:ext cx="1400175" cy="95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713"/>
              </a:lnSpc>
              <a:buNone/>
            </a:pPr>
            <a:r>
              <a:rPr lang="en-US" sz="570" spc="-3" kern="0" dirty="0">
                <a:solidFill>
                  <a:srgbClr val="8B8B8B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Head of Growth</a:t>
            </a:r>
            <a:endParaRPr lang="en-US" sz="570" dirty="0"/>
          </a:p>
        </p:txBody>
      </p:sp>
      <p:sp>
        <p:nvSpPr>
          <p:cNvPr id="51" name="Text 43"/>
          <p:cNvSpPr/>
          <p:nvPr/>
        </p:nvSpPr>
        <p:spPr>
          <a:xfrm>
            <a:off x="476250" y="4124325"/>
            <a:ext cx="14001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713"/>
              </a:lnSpc>
              <a:buNone/>
            </a:pPr>
            <a:r>
              <a:rPr lang="en-US" sz="570" spc="-3" kern="0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Grew two fintechs to 7-figure MRR. Data is her playground.</a:t>
            </a:r>
            <a:endParaRPr lang="en-US" sz="570" dirty="0"/>
          </a:p>
        </p:txBody>
      </p:sp>
      <p:sp>
        <p:nvSpPr>
          <p:cNvPr id="52" name="Shape 44"/>
          <p:cNvSpPr/>
          <p:nvPr/>
        </p:nvSpPr>
        <p:spPr>
          <a:xfrm>
            <a:off x="2078831" y="2828925"/>
            <a:ext cx="1590675" cy="1600200"/>
          </a:xfrm>
          <a:prstGeom prst="rect">
            <a:avLst/>
          </a:prstGeom>
          <a:noFill/>
          <a:ln w="4524">
            <a:solidFill>
              <a:srgbClr val="FFFFFF">
                <a:alpha val="12000"/>
              </a:srgbClr>
            </a:solidFill>
            <a:prstDash val="solid"/>
          </a:ln>
        </p:spPr>
      </p:sp>
      <p:pic>
        <p:nvPicPr>
          <p:cNvPr id="53" name="Image 6" descr="preencoded.png">    </p:cNvPr>
          <p:cNvPicPr>
            <a:picLocks noChangeAspect="1"/>
          </p:cNvPicPr>
          <p:nvPr/>
        </p:nvPicPr>
        <p:blipFill>
          <a:blip r:embed="rId7"/>
          <a:srcRect l="0" r="0" t="0" b="0"/>
          <a:stretch/>
        </p:blipFill>
        <p:spPr>
          <a:xfrm>
            <a:off x="2502694" y="2943225"/>
            <a:ext cx="742950" cy="742950"/>
          </a:xfrm>
          <a:prstGeom prst="rect">
            <a:avLst/>
          </a:prstGeom>
        </p:spPr>
      </p:pic>
      <p:sp>
        <p:nvSpPr>
          <p:cNvPr id="54" name="Shape 45"/>
          <p:cNvSpPr/>
          <p:nvPr/>
        </p:nvSpPr>
        <p:spPr>
          <a:xfrm>
            <a:off x="2174081" y="3800475"/>
            <a:ext cx="1400175" cy="514350"/>
          </a:xfrm>
          <a:prstGeom prst="rect">
            <a:avLst/>
          </a:prstGeom>
          <a:noFill/>
          <a:ln/>
        </p:spPr>
      </p:sp>
      <p:sp>
        <p:nvSpPr>
          <p:cNvPr id="55" name="Shape 46"/>
          <p:cNvSpPr/>
          <p:nvPr/>
        </p:nvSpPr>
        <p:spPr>
          <a:xfrm>
            <a:off x="2174081" y="3800475"/>
            <a:ext cx="1400175" cy="247650"/>
          </a:xfrm>
          <a:prstGeom prst="rect">
            <a:avLst/>
          </a:prstGeom>
          <a:noFill/>
          <a:ln/>
        </p:spPr>
      </p:sp>
      <p:sp>
        <p:nvSpPr>
          <p:cNvPr id="56" name="Shape 47"/>
          <p:cNvSpPr/>
          <p:nvPr/>
        </p:nvSpPr>
        <p:spPr>
          <a:xfrm>
            <a:off x="2174081" y="3800475"/>
            <a:ext cx="1400175" cy="133350"/>
          </a:xfrm>
          <a:prstGeom prst="rect">
            <a:avLst/>
          </a:prstGeom>
          <a:noFill/>
          <a:ln/>
        </p:spPr>
      </p:sp>
      <p:sp>
        <p:nvSpPr>
          <p:cNvPr id="57" name="Text 48"/>
          <p:cNvSpPr/>
          <p:nvPr/>
        </p:nvSpPr>
        <p:spPr>
          <a:xfrm>
            <a:off x="2174081" y="3800475"/>
            <a:ext cx="1400175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998"/>
              </a:lnSpc>
              <a:buNone/>
            </a:pPr>
            <a:r>
              <a:rPr lang="en-US" sz="784" b="1" spc="-16" kern="0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Leo Haddad</a:t>
            </a:r>
            <a:endParaRPr lang="en-US" sz="784" dirty="0"/>
          </a:p>
        </p:txBody>
      </p:sp>
      <p:sp>
        <p:nvSpPr>
          <p:cNvPr id="58" name="Text 49"/>
          <p:cNvSpPr/>
          <p:nvPr/>
        </p:nvSpPr>
        <p:spPr>
          <a:xfrm>
            <a:off x="2174081" y="3952875"/>
            <a:ext cx="1400175" cy="95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713"/>
              </a:lnSpc>
              <a:buNone/>
            </a:pPr>
            <a:r>
              <a:rPr lang="en-US" sz="570" spc="-3" kern="0" dirty="0">
                <a:solidFill>
                  <a:srgbClr val="8B8B8B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Head of Partnerships</a:t>
            </a:r>
            <a:endParaRPr lang="en-US" sz="570" dirty="0"/>
          </a:p>
        </p:txBody>
      </p:sp>
      <p:sp>
        <p:nvSpPr>
          <p:cNvPr id="59" name="Text 50"/>
          <p:cNvSpPr/>
          <p:nvPr/>
        </p:nvSpPr>
        <p:spPr>
          <a:xfrm>
            <a:off x="2174081" y="4124325"/>
            <a:ext cx="14001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713"/>
              </a:lnSpc>
              <a:buNone/>
            </a:pPr>
            <a:r>
              <a:rPr lang="en-US" sz="570" spc="-3" kern="0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Connects us to platforms, merchants, and ecosystems.</a:t>
            </a:r>
            <a:endParaRPr lang="en-US" sz="570" dirty="0"/>
          </a:p>
        </p:txBody>
      </p:sp>
      <p:sp>
        <p:nvSpPr>
          <p:cNvPr id="60" name="Shape 51"/>
          <p:cNvSpPr/>
          <p:nvPr/>
        </p:nvSpPr>
        <p:spPr>
          <a:xfrm>
            <a:off x="3776662" y="2828925"/>
            <a:ext cx="1590675" cy="1600200"/>
          </a:xfrm>
          <a:prstGeom prst="rect">
            <a:avLst/>
          </a:prstGeom>
          <a:noFill/>
          <a:ln w="4524">
            <a:solidFill>
              <a:srgbClr val="FFFFFF">
                <a:alpha val="12000"/>
              </a:srgbClr>
            </a:solidFill>
            <a:prstDash val="solid"/>
          </a:ln>
        </p:spPr>
      </p:sp>
      <p:pic>
        <p:nvPicPr>
          <p:cNvPr id="61" name="Image 7" descr="preencoded.png">    </p:cNvPr>
          <p:cNvPicPr>
            <a:picLocks noChangeAspect="1"/>
          </p:cNvPicPr>
          <p:nvPr/>
        </p:nvPicPr>
        <p:blipFill>
          <a:blip r:embed="rId8"/>
          <a:srcRect l="0" r="0" t="0" b="0"/>
          <a:stretch/>
        </p:blipFill>
        <p:spPr>
          <a:xfrm>
            <a:off x="4200525" y="2943225"/>
            <a:ext cx="742950" cy="742950"/>
          </a:xfrm>
          <a:prstGeom prst="rect">
            <a:avLst/>
          </a:prstGeom>
        </p:spPr>
      </p:pic>
      <p:sp>
        <p:nvSpPr>
          <p:cNvPr id="62" name="Shape 52"/>
          <p:cNvSpPr/>
          <p:nvPr/>
        </p:nvSpPr>
        <p:spPr>
          <a:xfrm>
            <a:off x="3871913" y="3800475"/>
            <a:ext cx="1400175" cy="514350"/>
          </a:xfrm>
          <a:prstGeom prst="rect">
            <a:avLst/>
          </a:prstGeom>
          <a:noFill/>
          <a:ln/>
        </p:spPr>
      </p:sp>
      <p:sp>
        <p:nvSpPr>
          <p:cNvPr id="63" name="Shape 53"/>
          <p:cNvSpPr/>
          <p:nvPr/>
        </p:nvSpPr>
        <p:spPr>
          <a:xfrm>
            <a:off x="3871913" y="3800475"/>
            <a:ext cx="1400175" cy="247650"/>
          </a:xfrm>
          <a:prstGeom prst="rect">
            <a:avLst/>
          </a:prstGeom>
          <a:noFill/>
          <a:ln/>
        </p:spPr>
      </p:sp>
      <p:sp>
        <p:nvSpPr>
          <p:cNvPr id="64" name="Shape 54"/>
          <p:cNvSpPr/>
          <p:nvPr/>
        </p:nvSpPr>
        <p:spPr>
          <a:xfrm>
            <a:off x="3871913" y="3800475"/>
            <a:ext cx="1400175" cy="133350"/>
          </a:xfrm>
          <a:prstGeom prst="rect">
            <a:avLst/>
          </a:prstGeom>
          <a:noFill/>
          <a:ln/>
        </p:spPr>
      </p:sp>
      <p:sp>
        <p:nvSpPr>
          <p:cNvPr id="65" name="Text 55"/>
          <p:cNvSpPr/>
          <p:nvPr/>
        </p:nvSpPr>
        <p:spPr>
          <a:xfrm>
            <a:off x="3871913" y="3800475"/>
            <a:ext cx="1400175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998"/>
              </a:lnSpc>
              <a:buNone/>
            </a:pPr>
            <a:r>
              <a:rPr lang="en-US" sz="784" b="1" spc="-16" kern="0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Mateo Díaz</a:t>
            </a:r>
            <a:endParaRPr lang="en-US" sz="784" dirty="0"/>
          </a:p>
        </p:txBody>
      </p:sp>
      <p:sp>
        <p:nvSpPr>
          <p:cNvPr id="66" name="Text 56"/>
          <p:cNvSpPr/>
          <p:nvPr/>
        </p:nvSpPr>
        <p:spPr>
          <a:xfrm>
            <a:off x="3871913" y="3952875"/>
            <a:ext cx="1400175" cy="95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713"/>
              </a:lnSpc>
              <a:buNone/>
            </a:pPr>
            <a:r>
              <a:rPr lang="en-US" sz="570" spc="-3" kern="0" dirty="0">
                <a:solidFill>
                  <a:srgbClr val="8B8B8B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Payments Infrastructure</a:t>
            </a:r>
            <a:endParaRPr lang="en-US" sz="570" dirty="0"/>
          </a:p>
        </p:txBody>
      </p:sp>
      <p:sp>
        <p:nvSpPr>
          <p:cNvPr id="67" name="Text 57"/>
          <p:cNvSpPr/>
          <p:nvPr/>
        </p:nvSpPr>
        <p:spPr>
          <a:xfrm>
            <a:off x="3871913" y="4124325"/>
            <a:ext cx="14001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713"/>
              </a:lnSpc>
              <a:buNone/>
            </a:pPr>
            <a:r>
              <a:rPr lang="en-US" sz="570" spc="-3" kern="0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Knows everything about global rails. From SEPA to PIX.</a:t>
            </a:r>
            <a:endParaRPr lang="en-US" sz="570" dirty="0"/>
          </a:p>
        </p:txBody>
      </p:sp>
      <p:sp>
        <p:nvSpPr>
          <p:cNvPr id="68" name="Shape 58"/>
          <p:cNvSpPr/>
          <p:nvPr/>
        </p:nvSpPr>
        <p:spPr>
          <a:xfrm>
            <a:off x="5474494" y="2828925"/>
            <a:ext cx="1590675" cy="1600200"/>
          </a:xfrm>
          <a:prstGeom prst="rect">
            <a:avLst/>
          </a:prstGeom>
          <a:noFill/>
          <a:ln w="4524">
            <a:solidFill>
              <a:srgbClr val="FFFFFF">
                <a:alpha val="12000"/>
              </a:srgbClr>
            </a:solidFill>
            <a:prstDash val="solid"/>
          </a:ln>
        </p:spPr>
      </p:sp>
      <p:pic>
        <p:nvPicPr>
          <p:cNvPr id="69" name="Image 8" descr="preencoded.png">    </p:cNvPr>
          <p:cNvPicPr>
            <a:picLocks noChangeAspect="1"/>
          </p:cNvPicPr>
          <p:nvPr/>
        </p:nvPicPr>
        <p:blipFill>
          <a:blip r:embed="rId9"/>
          <a:srcRect l="0" r="0" t="0" b="0"/>
          <a:stretch/>
        </p:blipFill>
        <p:spPr>
          <a:xfrm>
            <a:off x="5898356" y="2943225"/>
            <a:ext cx="742950" cy="742950"/>
          </a:xfrm>
          <a:prstGeom prst="rect">
            <a:avLst/>
          </a:prstGeom>
        </p:spPr>
      </p:pic>
      <p:sp>
        <p:nvSpPr>
          <p:cNvPr id="70" name="Shape 59"/>
          <p:cNvSpPr/>
          <p:nvPr/>
        </p:nvSpPr>
        <p:spPr>
          <a:xfrm>
            <a:off x="5569744" y="3800475"/>
            <a:ext cx="1400175" cy="514350"/>
          </a:xfrm>
          <a:prstGeom prst="rect">
            <a:avLst/>
          </a:prstGeom>
          <a:noFill/>
          <a:ln/>
        </p:spPr>
      </p:sp>
      <p:sp>
        <p:nvSpPr>
          <p:cNvPr id="71" name="Shape 60"/>
          <p:cNvSpPr/>
          <p:nvPr/>
        </p:nvSpPr>
        <p:spPr>
          <a:xfrm>
            <a:off x="5569744" y="3800475"/>
            <a:ext cx="1400175" cy="247650"/>
          </a:xfrm>
          <a:prstGeom prst="rect">
            <a:avLst/>
          </a:prstGeom>
          <a:noFill/>
          <a:ln/>
        </p:spPr>
      </p:sp>
      <p:sp>
        <p:nvSpPr>
          <p:cNvPr id="72" name="Shape 61"/>
          <p:cNvSpPr/>
          <p:nvPr/>
        </p:nvSpPr>
        <p:spPr>
          <a:xfrm>
            <a:off x="5569744" y="3800475"/>
            <a:ext cx="1400175" cy="133350"/>
          </a:xfrm>
          <a:prstGeom prst="rect">
            <a:avLst/>
          </a:prstGeom>
          <a:noFill/>
          <a:ln/>
        </p:spPr>
      </p:sp>
      <p:sp>
        <p:nvSpPr>
          <p:cNvPr id="73" name="Text 62"/>
          <p:cNvSpPr/>
          <p:nvPr/>
        </p:nvSpPr>
        <p:spPr>
          <a:xfrm>
            <a:off x="5569744" y="3800475"/>
            <a:ext cx="1400175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998"/>
              </a:lnSpc>
              <a:buNone/>
            </a:pPr>
            <a:r>
              <a:rPr lang="en-US" sz="784" b="1" spc="-16" kern="0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Isabella Chen</a:t>
            </a:r>
            <a:endParaRPr lang="en-US" sz="784" dirty="0"/>
          </a:p>
        </p:txBody>
      </p:sp>
      <p:sp>
        <p:nvSpPr>
          <p:cNvPr id="74" name="Text 63"/>
          <p:cNvSpPr/>
          <p:nvPr/>
        </p:nvSpPr>
        <p:spPr>
          <a:xfrm>
            <a:off x="5569744" y="3952875"/>
            <a:ext cx="1400175" cy="95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713"/>
              </a:lnSpc>
              <a:buNone/>
            </a:pPr>
            <a:r>
              <a:rPr lang="en-US" sz="570" spc="-3" kern="0" dirty="0">
                <a:solidFill>
                  <a:srgbClr val="8B8B8B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Customer Experience Lead</a:t>
            </a:r>
            <a:endParaRPr lang="en-US" sz="570" dirty="0"/>
          </a:p>
        </p:txBody>
      </p:sp>
      <p:sp>
        <p:nvSpPr>
          <p:cNvPr id="75" name="Text 64"/>
          <p:cNvSpPr/>
          <p:nvPr/>
        </p:nvSpPr>
        <p:spPr>
          <a:xfrm>
            <a:off x="5569744" y="4124325"/>
            <a:ext cx="14001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713"/>
              </a:lnSpc>
              <a:buNone/>
            </a:pPr>
            <a:r>
              <a:rPr lang="en-US" sz="570" spc="-3" kern="0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Makes support feel like a feature. Loved by users.</a:t>
            </a:r>
            <a:endParaRPr lang="en-US" sz="570" dirty="0"/>
          </a:p>
        </p:txBody>
      </p:sp>
      <p:sp>
        <p:nvSpPr>
          <p:cNvPr id="76" name="Shape 65"/>
          <p:cNvSpPr/>
          <p:nvPr/>
        </p:nvSpPr>
        <p:spPr>
          <a:xfrm>
            <a:off x="7172325" y="2828925"/>
            <a:ext cx="1590675" cy="1600200"/>
          </a:xfrm>
          <a:prstGeom prst="rect">
            <a:avLst/>
          </a:prstGeom>
          <a:noFill/>
          <a:ln w="4524">
            <a:solidFill>
              <a:srgbClr val="FFFFFF">
                <a:alpha val="12000"/>
              </a:srgbClr>
            </a:solidFill>
            <a:prstDash val="solid"/>
          </a:ln>
        </p:spPr>
      </p:sp>
      <p:pic>
        <p:nvPicPr>
          <p:cNvPr id="77" name="Image 9" descr="preencoded.png">    </p:cNvPr>
          <p:cNvPicPr>
            <a:picLocks noChangeAspect="1"/>
          </p:cNvPicPr>
          <p:nvPr/>
        </p:nvPicPr>
        <p:blipFill>
          <a:blip r:embed="rId10"/>
          <a:srcRect l="0" r="0" t="0" b="0"/>
          <a:stretch/>
        </p:blipFill>
        <p:spPr>
          <a:xfrm>
            <a:off x="7596187" y="2943225"/>
            <a:ext cx="742950" cy="742950"/>
          </a:xfrm>
          <a:prstGeom prst="rect">
            <a:avLst/>
          </a:prstGeom>
        </p:spPr>
      </p:pic>
      <p:sp>
        <p:nvSpPr>
          <p:cNvPr id="78" name="Shape 66"/>
          <p:cNvSpPr/>
          <p:nvPr/>
        </p:nvSpPr>
        <p:spPr>
          <a:xfrm>
            <a:off x="7267575" y="3800475"/>
            <a:ext cx="1400175" cy="514350"/>
          </a:xfrm>
          <a:prstGeom prst="rect">
            <a:avLst/>
          </a:prstGeom>
          <a:noFill/>
          <a:ln/>
        </p:spPr>
      </p:sp>
      <p:sp>
        <p:nvSpPr>
          <p:cNvPr id="79" name="Shape 67"/>
          <p:cNvSpPr/>
          <p:nvPr/>
        </p:nvSpPr>
        <p:spPr>
          <a:xfrm>
            <a:off x="7267575" y="3800475"/>
            <a:ext cx="1400175" cy="247650"/>
          </a:xfrm>
          <a:prstGeom prst="rect">
            <a:avLst/>
          </a:prstGeom>
          <a:noFill/>
          <a:ln/>
        </p:spPr>
      </p:sp>
      <p:sp>
        <p:nvSpPr>
          <p:cNvPr id="80" name="Shape 68"/>
          <p:cNvSpPr/>
          <p:nvPr/>
        </p:nvSpPr>
        <p:spPr>
          <a:xfrm>
            <a:off x="7267575" y="3800475"/>
            <a:ext cx="1400175" cy="133350"/>
          </a:xfrm>
          <a:prstGeom prst="rect">
            <a:avLst/>
          </a:prstGeom>
          <a:noFill/>
          <a:ln/>
        </p:spPr>
      </p:sp>
      <p:sp>
        <p:nvSpPr>
          <p:cNvPr id="81" name="Text 69"/>
          <p:cNvSpPr/>
          <p:nvPr/>
        </p:nvSpPr>
        <p:spPr>
          <a:xfrm>
            <a:off x="7267575" y="3800475"/>
            <a:ext cx="1400175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998"/>
              </a:lnSpc>
              <a:buNone/>
            </a:pPr>
            <a:r>
              <a:rPr lang="en-US" sz="784" b="1" spc="-16" kern="0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Arman Petrosyan</a:t>
            </a:r>
            <a:endParaRPr lang="en-US" sz="784" dirty="0"/>
          </a:p>
        </p:txBody>
      </p:sp>
      <p:sp>
        <p:nvSpPr>
          <p:cNvPr id="82" name="Text 70"/>
          <p:cNvSpPr/>
          <p:nvPr/>
        </p:nvSpPr>
        <p:spPr>
          <a:xfrm>
            <a:off x="7267575" y="3952875"/>
            <a:ext cx="1400175" cy="95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713"/>
              </a:lnSpc>
              <a:buNone/>
            </a:pPr>
            <a:r>
              <a:rPr lang="en-US" sz="570" spc="-3" kern="0" dirty="0">
                <a:solidFill>
                  <a:srgbClr val="8B8B8B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Head of Compliance</a:t>
            </a:r>
            <a:endParaRPr lang="en-US" sz="570" dirty="0"/>
          </a:p>
        </p:txBody>
      </p:sp>
      <p:sp>
        <p:nvSpPr>
          <p:cNvPr id="83" name="Text 71"/>
          <p:cNvSpPr/>
          <p:nvPr/>
        </p:nvSpPr>
        <p:spPr>
          <a:xfrm>
            <a:off x="7267575" y="4124325"/>
            <a:ext cx="14001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713"/>
              </a:lnSpc>
              <a:buNone/>
            </a:pPr>
            <a:r>
              <a:rPr lang="en-US" sz="570" spc="-3" kern="0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Keeps us fast, legal, and future-proof. EU &amp; UK licensed expert.</a:t>
            </a:r>
            <a:endParaRPr lang="en-US" sz="570" dirty="0"/>
          </a:p>
        </p:txBody>
      </p:sp>
      <p:sp>
        <p:nvSpPr>
          <p:cNvPr id="84" name="Text 72"/>
          <p:cNvSpPr/>
          <p:nvPr/>
        </p:nvSpPr>
        <p:spPr>
          <a:xfrm>
            <a:off x="381000" y="438150"/>
            <a:ext cx="43815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23"/>
              </a:lnSpc>
              <a:buNone/>
            </a:pPr>
            <a:r>
              <a:rPr lang="en-US" sz="1995" b="1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The people building your next bank</a:t>
            </a:r>
            <a:endParaRPr lang="en-US" sz="1995" dirty="0"/>
          </a:p>
        </p:txBody>
      </p:sp>
      <p:sp>
        <p:nvSpPr>
          <p:cNvPr id="85" name="Text 73"/>
          <p:cNvSpPr/>
          <p:nvPr/>
        </p:nvSpPr>
        <p:spPr>
          <a:xfrm>
            <a:off x="8677275" y="4829175"/>
            <a:ext cx="85725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926"/>
              </a:lnSpc>
              <a:buNone/>
            </a:pPr>
            <a:r>
              <a:rPr lang="en-US" sz="641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14</a:t>
            </a:r>
            <a:endParaRPr lang="en-US" sz="641" dirty="0"/>
          </a:p>
        </p:txBody>
      </p:sp>
      <p:sp>
        <p:nvSpPr>
          <p:cNvPr id="86" name="Text 74"/>
          <p:cNvSpPr/>
          <p:nvPr/>
        </p:nvSpPr>
        <p:spPr>
          <a:xfrm>
            <a:off x="381000" y="4829175"/>
            <a:ext cx="733425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926"/>
              </a:lnSpc>
              <a:buNone/>
            </a:pPr>
            <a:r>
              <a:rPr lang="en-US" sz="641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Platform Overview</a:t>
            </a:r>
            <a:endParaRPr lang="en-US" sz="64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362575" y="1257300"/>
            <a:ext cx="2628900" cy="2628900"/>
          </a:xfrm>
          <a:prstGeom prst="rect">
            <a:avLst/>
          </a:prstGeom>
          <a:noFill/>
          <a:ln/>
        </p:spPr>
      </p:sp>
      <p:sp>
        <p:nvSpPr>
          <p:cNvPr id="3" name="Shape 1"/>
          <p:cNvSpPr/>
          <p:nvPr/>
        </p:nvSpPr>
        <p:spPr>
          <a:xfrm>
            <a:off x="5363710" y="1257526"/>
            <a:ext cx="2628900" cy="2628900"/>
          </a:xfrm>
          <a:prstGeom prst="ellipse">
            <a:avLst/>
          </a:prstGeom>
          <a:solidFill>
            <a:srgbClr val="FFFFFF">
              <a:alpha val="8000"/>
            </a:srgbClr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24854"/>
          <a:stretch/>
        </p:blipFill>
        <p:spPr>
          <a:xfrm>
            <a:off x="5363710" y="1257526"/>
            <a:ext cx="2628900" cy="1975514"/>
          </a:xfrm>
          <a:prstGeom prst="rect">
            <a:avLst/>
          </a:prstGeom>
        </p:spPr>
      </p:pic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rcRect l="0" r="66442" t="0" b="76392"/>
          <a:stretch/>
        </p:blipFill>
        <p:spPr>
          <a:xfrm>
            <a:off x="4882590" y="776404"/>
            <a:ext cx="1205108" cy="847799"/>
          </a:xfrm>
          <a:prstGeom prst="rect">
            <a:avLst/>
          </a:prstGeom>
        </p:spPr>
      </p:pic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rcRect l="0" r="50000" t="0" b="50000"/>
          <a:stretch/>
        </p:blipFill>
        <p:spPr>
          <a:xfrm>
            <a:off x="5363710" y="1257526"/>
            <a:ext cx="1314450" cy="1314450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6034088" y="2505075"/>
            <a:ext cx="1285875" cy="1381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026"/>
              </a:lnSpc>
              <a:buNone/>
            </a:pPr>
            <a:r>
              <a:rPr lang="en-US" sz="855" b="1" spc="-17" kern="0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Use of Series A Proceeds</a:t>
            </a:r>
            <a:endParaRPr lang="en-US" sz="855" dirty="0"/>
          </a:p>
        </p:txBody>
      </p:sp>
      <p:sp>
        <p:nvSpPr>
          <p:cNvPr id="8" name="Text 3"/>
          <p:cNvSpPr/>
          <p:nvPr/>
        </p:nvSpPr>
        <p:spPr>
          <a:xfrm>
            <a:off x="8682038" y="4829175"/>
            <a:ext cx="80963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926"/>
              </a:lnSpc>
              <a:buNone/>
            </a:pPr>
            <a:r>
              <a:rPr lang="en-US" sz="641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15</a:t>
            </a:r>
            <a:endParaRPr lang="en-US" sz="641" dirty="0"/>
          </a:p>
        </p:txBody>
      </p:sp>
      <p:sp>
        <p:nvSpPr>
          <p:cNvPr id="9" name="Shape 4"/>
          <p:cNvSpPr/>
          <p:nvPr/>
        </p:nvSpPr>
        <p:spPr>
          <a:xfrm>
            <a:off x="1224549" y="2822049"/>
            <a:ext cx="1479117" cy="79645"/>
          </a:xfrm>
          <a:prstGeom prst="rect">
            <a:avLst/>
          </a:prstGeom>
          <a:noFill/>
          <a:ln/>
        </p:spPr>
      </p:sp>
      <p:sp>
        <p:nvSpPr>
          <p:cNvPr id="10" name="Text 5"/>
          <p:cNvSpPr/>
          <p:nvPr/>
        </p:nvSpPr>
        <p:spPr>
          <a:xfrm>
            <a:off x="1526065" y="2839115"/>
            <a:ext cx="1471866" cy="809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596"/>
              </a:lnSpc>
              <a:buNone/>
            </a:pPr>
            <a:r>
              <a:rPr lang="en-US" sz="681" b="1" dirty="0">
                <a:solidFill>
                  <a:srgbClr val="000000">
                    <a:alpha val="99000"/>
                  </a:srgbClr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.................................................</a:t>
            </a:r>
            <a:endParaRPr lang="en-US" sz="681" dirty="0"/>
          </a:p>
        </p:txBody>
      </p:sp>
      <p:sp>
        <p:nvSpPr>
          <p:cNvPr id="11" name="Shape 6"/>
          <p:cNvSpPr/>
          <p:nvPr/>
        </p:nvSpPr>
        <p:spPr>
          <a:xfrm>
            <a:off x="381000" y="1714500"/>
            <a:ext cx="2667000" cy="1714500"/>
          </a:xfrm>
          <a:prstGeom prst="rect">
            <a:avLst/>
          </a:prstGeom>
          <a:noFill/>
          <a:ln/>
        </p:spPr>
      </p:sp>
      <p:sp>
        <p:nvSpPr>
          <p:cNvPr id="12" name="Text 7"/>
          <p:cNvSpPr/>
          <p:nvPr/>
        </p:nvSpPr>
        <p:spPr>
          <a:xfrm>
            <a:off x="381000" y="1714500"/>
            <a:ext cx="26670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23"/>
              </a:lnSpc>
              <a:buNone/>
            </a:pPr>
            <a:r>
              <a:rPr lang="en-US" sz="1995" b="1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Investment Offering</a:t>
            </a:r>
            <a:endParaRPr lang="en-US" sz="1995" dirty="0"/>
          </a:p>
        </p:txBody>
      </p:sp>
      <p:sp>
        <p:nvSpPr>
          <p:cNvPr id="13" name="Shape 8"/>
          <p:cNvSpPr/>
          <p:nvPr/>
        </p:nvSpPr>
        <p:spPr>
          <a:xfrm>
            <a:off x="381000" y="2286000"/>
            <a:ext cx="2667000" cy="1143000"/>
          </a:xfrm>
          <a:prstGeom prst="rect">
            <a:avLst/>
          </a:prstGeom>
          <a:noFill/>
          <a:ln/>
        </p:spPr>
      </p:sp>
      <p:sp>
        <p:nvSpPr>
          <p:cNvPr id="14" name="Shape 9"/>
          <p:cNvSpPr/>
          <p:nvPr/>
        </p:nvSpPr>
        <p:spPr>
          <a:xfrm>
            <a:off x="381000" y="2286000"/>
            <a:ext cx="2667000" cy="152400"/>
          </a:xfrm>
          <a:prstGeom prst="rect">
            <a:avLst/>
          </a:prstGeom>
          <a:noFill/>
          <a:ln/>
        </p:spPr>
      </p:sp>
      <p:sp>
        <p:nvSpPr>
          <p:cNvPr id="15" name="Text 10"/>
          <p:cNvSpPr/>
          <p:nvPr/>
        </p:nvSpPr>
        <p:spPr>
          <a:xfrm>
            <a:off x="381000" y="2305050"/>
            <a:ext cx="600075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926"/>
              </a:lnSpc>
              <a:buNone/>
            </a:pPr>
            <a:r>
              <a:rPr lang="en-US" sz="641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Series A Round</a:t>
            </a:r>
            <a:endParaRPr lang="en-US" sz="641" dirty="0"/>
          </a:p>
        </p:txBody>
      </p:sp>
      <p:sp>
        <p:nvSpPr>
          <p:cNvPr id="16" name="Text 11"/>
          <p:cNvSpPr/>
          <p:nvPr/>
        </p:nvSpPr>
        <p:spPr>
          <a:xfrm>
            <a:off x="1038225" y="2319338"/>
            <a:ext cx="1500188" cy="796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596"/>
              </a:lnSpc>
              <a:buNone/>
            </a:pPr>
            <a:r>
              <a:rPr lang="en-US" sz="681" b="1" dirty="0">
                <a:solidFill>
                  <a:srgbClr val="000000">
                    <a:alpha val="99000"/>
                  </a:srgbClr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..........................................................................</a:t>
            </a:r>
            <a:endParaRPr lang="en-US" sz="681" dirty="0"/>
          </a:p>
        </p:txBody>
      </p:sp>
      <p:sp>
        <p:nvSpPr>
          <p:cNvPr id="17" name="Text 12"/>
          <p:cNvSpPr/>
          <p:nvPr/>
        </p:nvSpPr>
        <p:spPr>
          <a:xfrm>
            <a:off x="2595563" y="2286000"/>
            <a:ext cx="452438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1140"/>
              </a:lnSpc>
              <a:buNone/>
            </a:pPr>
            <a:r>
              <a:rPr lang="en-US" sz="713" b="1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USD 5.6M</a:t>
            </a:r>
            <a:endParaRPr lang="en-US" sz="713" dirty="0"/>
          </a:p>
        </p:txBody>
      </p:sp>
      <p:sp>
        <p:nvSpPr>
          <p:cNvPr id="18" name="Shape 13"/>
          <p:cNvSpPr/>
          <p:nvPr/>
        </p:nvSpPr>
        <p:spPr>
          <a:xfrm>
            <a:off x="381000" y="2533650"/>
            <a:ext cx="2667000" cy="152400"/>
          </a:xfrm>
          <a:prstGeom prst="rect">
            <a:avLst/>
          </a:prstGeom>
          <a:noFill/>
          <a:ln/>
        </p:spPr>
      </p:sp>
      <p:sp>
        <p:nvSpPr>
          <p:cNvPr id="19" name="Text 14"/>
          <p:cNvSpPr/>
          <p:nvPr/>
        </p:nvSpPr>
        <p:spPr>
          <a:xfrm>
            <a:off x="381000" y="2552700"/>
            <a:ext cx="762000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926"/>
              </a:lnSpc>
              <a:buNone/>
            </a:pPr>
            <a:r>
              <a:rPr lang="en-US" sz="641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Company valuation</a:t>
            </a:r>
            <a:endParaRPr lang="en-US" sz="641" dirty="0"/>
          </a:p>
        </p:txBody>
      </p:sp>
      <p:sp>
        <p:nvSpPr>
          <p:cNvPr id="20" name="Text 15"/>
          <p:cNvSpPr/>
          <p:nvPr/>
        </p:nvSpPr>
        <p:spPr>
          <a:xfrm>
            <a:off x="1200150" y="2566988"/>
            <a:ext cx="1360137" cy="796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596"/>
              </a:lnSpc>
              <a:buNone/>
            </a:pPr>
            <a:r>
              <a:rPr lang="en-US" sz="681" b="1" dirty="0">
                <a:solidFill>
                  <a:srgbClr val="000000">
                    <a:alpha val="99000"/>
                  </a:srgbClr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..............................................................</a:t>
            </a:r>
            <a:endParaRPr lang="en-US" sz="681" dirty="0"/>
          </a:p>
        </p:txBody>
      </p:sp>
      <p:sp>
        <p:nvSpPr>
          <p:cNvPr id="21" name="Text 16"/>
          <p:cNvSpPr/>
          <p:nvPr/>
        </p:nvSpPr>
        <p:spPr>
          <a:xfrm>
            <a:off x="2617440" y="2533650"/>
            <a:ext cx="423863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1140"/>
              </a:lnSpc>
              <a:buNone/>
            </a:pPr>
            <a:r>
              <a:rPr lang="en-US" sz="713" b="1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USD 30M</a:t>
            </a:r>
            <a:endParaRPr lang="en-US" sz="713" dirty="0"/>
          </a:p>
        </p:txBody>
      </p:sp>
      <p:sp>
        <p:nvSpPr>
          <p:cNvPr id="22" name="Shape 17"/>
          <p:cNvSpPr/>
          <p:nvPr/>
        </p:nvSpPr>
        <p:spPr>
          <a:xfrm>
            <a:off x="381000" y="2781300"/>
            <a:ext cx="2667000" cy="152400"/>
          </a:xfrm>
          <a:prstGeom prst="rect">
            <a:avLst/>
          </a:prstGeom>
          <a:noFill/>
          <a:ln/>
        </p:spPr>
      </p:sp>
      <p:sp>
        <p:nvSpPr>
          <p:cNvPr id="23" name="Text 18"/>
          <p:cNvSpPr/>
          <p:nvPr/>
        </p:nvSpPr>
        <p:spPr>
          <a:xfrm>
            <a:off x="381000" y="2800350"/>
            <a:ext cx="1009650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926"/>
              </a:lnSpc>
              <a:buNone/>
            </a:pPr>
            <a:r>
              <a:rPr lang="en-US" sz="641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Total equity stake offered</a:t>
            </a:r>
            <a:endParaRPr lang="en-US" sz="641" dirty="0"/>
          </a:p>
        </p:txBody>
      </p:sp>
      <p:sp>
        <p:nvSpPr>
          <p:cNvPr id="24" name="Text 19"/>
          <p:cNvSpPr/>
          <p:nvPr/>
        </p:nvSpPr>
        <p:spPr>
          <a:xfrm>
            <a:off x="1447800" y="2814638"/>
            <a:ext cx="557213" cy="796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596"/>
              </a:lnSpc>
              <a:buNone/>
            </a:pPr>
            <a:r>
              <a:rPr lang="en-US" sz="681" b="1" dirty="0">
                <a:solidFill>
                  <a:srgbClr val="000000">
                    <a:alpha val="99000"/>
                  </a:srgbClr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..........................................................................</a:t>
            </a:r>
            <a:endParaRPr lang="en-US" sz="681" dirty="0"/>
          </a:p>
        </p:txBody>
      </p:sp>
      <p:sp>
        <p:nvSpPr>
          <p:cNvPr id="25" name="Text 20"/>
          <p:cNvSpPr/>
          <p:nvPr/>
        </p:nvSpPr>
        <p:spPr>
          <a:xfrm>
            <a:off x="2062163" y="2781300"/>
            <a:ext cx="985838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1140"/>
              </a:lnSpc>
              <a:buNone/>
            </a:pPr>
            <a:r>
              <a:rPr lang="en-US" sz="713" b="1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19% in treasurу shares</a:t>
            </a:r>
            <a:endParaRPr lang="en-US" sz="713" dirty="0"/>
          </a:p>
        </p:txBody>
      </p:sp>
      <p:sp>
        <p:nvSpPr>
          <p:cNvPr id="26" name="Shape 21"/>
          <p:cNvSpPr/>
          <p:nvPr/>
        </p:nvSpPr>
        <p:spPr>
          <a:xfrm>
            <a:off x="381000" y="3028950"/>
            <a:ext cx="2667000" cy="152400"/>
          </a:xfrm>
          <a:prstGeom prst="rect">
            <a:avLst/>
          </a:prstGeom>
          <a:noFill/>
          <a:ln/>
        </p:spPr>
      </p:sp>
      <p:sp>
        <p:nvSpPr>
          <p:cNvPr id="27" name="Text 22"/>
          <p:cNvSpPr/>
          <p:nvPr/>
        </p:nvSpPr>
        <p:spPr>
          <a:xfrm>
            <a:off x="381000" y="3048000"/>
            <a:ext cx="661988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926"/>
              </a:lnSpc>
              <a:buNone/>
            </a:pPr>
            <a:r>
              <a:rPr lang="en-US" sz="641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Investment Type</a:t>
            </a:r>
            <a:endParaRPr lang="en-US" sz="641" dirty="0"/>
          </a:p>
        </p:txBody>
      </p:sp>
      <p:sp>
        <p:nvSpPr>
          <p:cNvPr id="28" name="Text 23"/>
          <p:cNvSpPr/>
          <p:nvPr/>
        </p:nvSpPr>
        <p:spPr>
          <a:xfrm>
            <a:off x="1100138" y="3062288"/>
            <a:ext cx="700088" cy="796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596"/>
              </a:lnSpc>
              <a:buNone/>
            </a:pPr>
            <a:r>
              <a:rPr lang="en-US" sz="681" b="1" dirty="0">
                <a:solidFill>
                  <a:srgbClr val="000000">
                    <a:alpha val="99000"/>
                  </a:srgbClr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..........................................................................</a:t>
            </a:r>
            <a:endParaRPr lang="en-US" sz="681" dirty="0"/>
          </a:p>
        </p:txBody>
      </p:sp>
      <p:sp>
        <p:nvSpPr>
          <p:cNvPr id="29" name="Text 24"/>
          <p:cNvSpPr/>
          <p:nvPr/>
        </p:nvSpPr>
        <p:spPr>
          <a:xfrm>
            <a:off x="1857375" y="3028950"/>
            <a:ext cx="11906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1140"/>
              </a:lnSpc>
              <a:buNone/>
            </a:pPr>
            <a:r>
              <a:rPr lang="en-US" sz="713" b="1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Equity or Convertible Debt</a:t>
            </a:r>
            <a:endParaRPr lang="en-US" sz="713" dirty="0"/>
          </a:p>
        </p:txBody>
      </p:sp>
      <p:sp>
        <p:nvSpPr>
          <p:cNvPr id="30" name="Shape 25"/>
          <p:cNvSpPr/>
          <p:nvPr/>
        </p:nvSpPr>
        <p:spPr>
          <a:xfrm>
            <a:off x="381000" y="3276600"/>
            <a:ext cx="2667000" cy="152400"/>
          </a:xfrm>
          <a:prstGeom prst="rect">
            <a:avLst/>
          </a:prstGeom>
          <a:noFill/>
          <a:ln/>
        </p:spPr>
      </p:sp>
      <p:sp>
        <p:nvSpPr>
          <p:cNvPr id="31" name="Text 26"/>
          <p:cNvSpPr/>
          <p:nvPr/>
        </p:nvSpPr>
        <p:spPr>
          <a:xfrm>
            <a:off x="381000" y="3295650"/>
            <a:ext cx="714375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926"/>
              </a:lnSpc>
              <a:buNone/>
            </a:pPr>
            <a:r>
              <a:rPr lang="en-US" sz="641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Minimum Tranche</a:t>
            </a:r>
            <a:endParaRPr lang="en-US" sz="641" dirty="0"/>
          </a:p>
        </p:txBody>
      </p:sp>
      <p:sp>
        <p:nvSpPr>
          <p:cNvPr id="32" name="Text 27"/>
          <p:cNvSpPr/>
          <p:nvPr/>
        </p:nvSpPr>
        <p:spPr>
          <a:xfrm>
            <a:off x="1152525" y="3309938"/>
            <a:ext cx="1385888" cy="796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596"/>
              </a:lnSpc>
              <a:buNone/>
            </a:pPr>
            <a:r>
              <a:rPr lang="en-US" sz="681" b="1" dirty="0">
                <a:solidFill>
                  <a:srgbClr val="000000">
                    <a:alpha val="99000"/>
                  </a:srgbClr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..........................................................................</a:t>
            </a:r>
            <a:endParaRPr lang="en-US" sz="681" dirty="0"/>
          </a:p>
        </p:txBody>
      </p:sp>
      <p:sp>
        <p:nvSpPr>
          <p:cNvPr id="33" name="Text 28"/>
          <p:cNvSpPr/>
          <p:nvPr/>
        </p:nvSpPr>
        <p:spPr>
          <a:xfrm>
            <a:off x="2595563" y="3276600"/>
            <a:ext cx="452438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1140"/>
              </a:lnSpc>
              <a:buNone/>
            </a:pPr>
            <a:r>
              <a:rPr lang="en-US" sz="713" b="1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$500,000</a:t>
            </a:r>
            <a:endParaRPr lang="en-US" sz="713" dirty="0"/>
          </a:p>
        </p:txBody>
      </p:sp>
      <p:sp>
        <p:nvSpPr>
          <p:cNvPr id="34" name="Shape 29"/>
          <p:cNvSpPr/>
          <p:nvPr/>
        </p:nvSpPr>
        <p:spPr>
          <a:xfrm>
            <a:off x="4276725" y="3633788"/>
            <a:ext cx="1343025" cy="600075"/>
          </a:xfrm>
          <a:prstGeom prst="rect">
            <a:avLst/>
          </a:prstGeom>
          <a:noFill/>
          <a:ln/>
        </p:spPr>
      </p:sp>
      <p:sp>
        <p:nvSpPr>
          <p:cNvPr id="35" name="Shape 30"/>
          <p:cNvSpPr/>
          <p:nvPr/>
        </p:nvSpPr>
        <p:spPr>
          <a:xfrm rot="8038618">
            <a:off x="5300166" y="3769519"/>
            <a:ext cx="377231" cy="0"/>
          </a:xfrm>
          <a:prstGeom prst="line">
            <a:avLst/>
          </a:prstGeom>
          <a:noFill/>
          <a:ln w="4524">
            <a:solidFill>
              <a:srgbClr val="0088FF"/>
            </a:solidFill>
            <a:prstDash val="dash"/>
          </a:ln>
        </p:spPr>
      </p:sp>
      <p:sp>
        <p:nvSpPr>
          <p:cNvPr id="36" name="Shape 31"/>
          <p:cNvSpPr/>
          <p:nvPr/>
        </p:nvSpPr>
        <p:spPr>
          <a:xfrm>
            <a:off x="4295775" y="3910013"/>
            <a:ext cx="1042988" cy="304800"/>
          </a:xfrm>
          <a:prstGeom prst="rect">
            <a:avLst/>
          </a:prstGeom>
          <a:noFill/>
          <a:ln/>
        </p:spPr>
      </p:sp>
      <p:sp>
        <p:nvSpPr>
          <p:cNvPr id="37" name="Text 32"/>
          <p:cNvSpPr/>
          <p:nvPr/>
        </p:nvSpPr>
        <p:spPr>
          <a:xfrm>
            <a:off x="4352925" y="3938588"/>
            <a:ext cx="928688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926"/>
              </a:lnSpc>
              <a:buNone/>
            </a:pPr>
            <a:r>
              <a:rPr lang="en-US" sz="641" b="1" dirty="0">
                <a:solidFill>
                  <a:srgbClr val="5BB2FF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Strategic,</a:t>
            </a:r>
            <a:endParaRPr lang="en-US" sz="641" dirty="0"/>
          </a:p>
        </p:txBody>
      </p:sp>
      <p:sp>
        <p:nvSpPr>
          <p:cNvPr id="38" name="Text 33"/>
          <p:cNvSpPr/>
          <p:nvPr/>
        </p:nvSpPr>
        <p:spPr>
          <a:xfrm>
            <a:off x="4352925" y="4062412"/>
            <a:ext cx="928688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926"/>
              </a:lnSpc>
              <a:buNone/>
            </a:pPr>
            <a:r>
              <a:rPr lang="en-US" sz="641" dirty="0">
                <a:solidFill>
                  <a:srgbClr val="5BB2FF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Technology Acquisition</a:t>
            </a:r>
            <a:endParaRPr lang="en-US" sz="641" dirty="0"/>
          </a:p>
        </p:txBody>
      </p:sp>
      <p:sp>
        <p:nvSpPr>
          <p:cNvPr id="39" name="Shape 34"/>
          <p:cNvSpPr/>
          <p:nvPr/>
        </p:nvSpPr>
        <p:spPr>
          <a:xfrm rot="2761382">
            <a:off x="5581153" y="1193006"/>
            <a:ext cx="377231" cy="0"/>
          </a:xfrm>
          <a:prstGeom prst="line">
            <a:avLst/>
          </a:prstGeom>
          <a:noFill/>
          <a:ln w="4524">
            <a:solidFill>
              <a:srgbClr val="27DECC"/>
            </a:solidFill>
            <a:prstDash val="dash"/>
          </a:ln>
        </p:spPr>
      </p:sp>
      <p:sp>
        <p:nvSpPr>
          <p:cNvPr id="40" name="Shape 35"/>
          <p:cNvSpPr/>
          <p:nvPr/>
        </p:nvSpPr>
        <p:spPr>
          <a:xfrm>
            <a:off x="4572000" y="728663"/>
            <a:ext cx="1042988" cy="304800"/>
          </a:xfrm>
          <a:prstGeom prst="rect">
            <a:avLst/>
          </a:prstGeom>
          <a:noFill/>
          <a:ln/>
        </p:spPr>
      </p:sp>
      <p:sp>
        <p:nvSpPr>
          <p:cNvPr id="41" name="Text 36"/>
          <p:cNvSpPr/>
          <p:nvPr/>
        </p:nvSpPr>
        <p:spPr>
          <a:xfrm>
            <a:off x="4629150" y="757238"/>
            <a:ext cx="928688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926"/>
              </a:lnSpc>
              <a:buNone/>
            </a:pPr>
            <a:r>
              <a:rPr lang="en-US" sz="641" b="1" dirty="0">
                <a:solidFill>
                  <a:srgbClr val="40D0C2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Marketing,</a:t>
            </a:r>
            <a:endParaRPr lang="en-US" sz="641" dirty="0"/>
          </a:p>
        </p:txBody>
      </p:sp>
      <p:sp>
        <p:nvSpPr>
          <p:cNvPr id="42" name="Text 37"/>
          <p:cNvSpPr/>
          <p:nvPr/>
        </p:nvSpPr>
        <p:spPr>
          <a:xfrm>
            <a:off x="4629150" y="881063"/>
            <a:ext cx="928688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926"/>
              </a:lnSpc>
              <a:buNone/>
            </a:pPr>
            <a:r>
              <a:rPr lang="en-US" sz="641" dirty="0">
                <a:solidFill>
                  <a:srgbClr val="40D0C2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Business Development</a:t>
            </a:r>
            <a:endParaRPr lang="en-US" sz="641" dirty="0"/>
          </a:p>
        </p:txBody>
      </p:sp>
      <p:sp>
        <p:nvSpPr>
          <p:cNvPr id="43" name="Shape 38"/>
          <p:cNvSpPr/>
          <p:nvPr/>
        </p:nvSpPr>
        <p:spPr>
          <a:xfrm>
            <a:off x="7810500" y="976312"/>
            <a:ext cx="1057275" cy="600075"/>
          </a:xfrm>
          <a:prstGeom prst="rect">
            <a:avLst/>
          </a:prstGeom>
          <a:noFill/>
          <a:ln/>
        </p:spPr>
      </p:sp>
      <p:sp>
        <p:nvSpPr>
          <p:cNvPr id="44" name="Shape 39"/>
          <p:cNvSpPr/>
          <p:nvPr/>
        </p:nvSpPr>
        <p:spPr>
          <a:xfrm rot="8038618">
            <a:off x="7752853" y="1440656"/>
            <a:ext cx="377231" cy="0"/>
          </a:xfrm>
          <a:prstGeom prst="line">
            <a:avLst/>
          </a:prstGeom>
          <a:noFill/>
          <a:ln w="4524">
            <a:solidFill>
              <a:srgbClr val="0D4EDE"/>
            </a:solidFill>
            <a:prstDash val="dash"/>
          </a:ln>
        </p:spPr>
      </p:sp>
      <p:sp>
        <p:nvSpPr>
          <p:cNvPr id="45" name="Shape 40"/>
          <p:cNvSpPr/>
          <p:nvPr/>
        </p:nvSpPr>
        <p:spPr>
          <a:xfrm>
            <a:off x="8120063" y="976312"/>
            <a:ext cx="747713" cy="304800"/>
          </a:xfrm>
          <a:prstGeom prst="rect">
            <a:avLst/>
          </a:prstGeom>
          <a:noFill/>
          <a:ln/>
        </p:spPr>
      </p:sp>
      <p:sp>
        <p:nvSpPr>
          <p:cNvPr id="46" name="Text 41"/>
          <p:cNvSpPr/>
          <p:nvPr/>
        </p:nvSpPr>
        <p:spPr>
          <a:xfrm>
            <a:off x="8177213" y="1004887"/>
            <a:ext cx="633413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926"/>
              </a:lnSpc>
              <a:buNone/>
            </a:pPr>
            <a:r>
              <a:rPr lang="en-US" sz="641" b="1" dirty="0">
                <a:solidFill>
                  <a:srgbClr val="8CAEFF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Working capital</a:t>
            </a:r>
            <a:endParaRPr lang="en-US" sz="641" dirty="0"/>
          </a:p>
        </p:txBody>
      </p:sp>
      <p:sp>
        <p:nvSpPr>
          <p:cNvPr id="47" name="Text 42"/>
          <p:cNvSpPr/>
          <p:nvPr/>
        </p:nvSpPr>
        <p:spPr>
          <a:xfrm>
            <a:off x="8177213" y="1128713"/>
            <a:ext cx="571500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926"/>
              </a:lnSpc>
              <a:buNone/>
            </a:pPr>
            <a:r>
              <a:rPr lang="en-US" sz="641" dirty="0">
                <a:solidFill>
                  <a:srgbClr val="8CAEFF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(including HR)</a:t>
            </a:r>
            <a:endParaRPr lang="en-US" sz="641" dirty="0"/>
          </a:p>
        </p:txBody>
      </p:sp>
      <p:sp>
        <p:nvSpPr>
          <p:cNvPr id="48" name="Text 43"/>
          <p:cNvSpPr/>
          <p:nvPr/>
        </p:nvSpPr>
        <p:spPr>
          <a:xfrm>
            <a:off x="381000" y="4829175"/>
            <a:ext cx="733425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926"/>
              </a:lnSpc>
              <a:buNone/>
            </a:pPr>
            <a:r>
              <a:rPr lang="en-US" sz="641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Platform Overview</a:t>
            </a:r>
            <a:endParaRPr lang="en-US" sz="641" dirty="0"/>
          </a:p>
        </p:txBody>
      </p:sp>
      <p:pic>
        <p:nvPicPr>
          <p:cNvPr id="49" name="Image 3" descr="preencoded.png">    </p:cNvPr>
          <p:cNvPicPr>
            <a:picLocks noChangeAspect="1"/>
          </p:cNvPicPr>
          <p:nvPr/>
        </p:nvPicPr>
        <p:blipFill>
          <a:blip r:embed="rId4"/>
          <a:srcRect l="0" r="0" t="0" b="0"/>
          <a:stretch/>
        </p:blipFill>
        <p:spPr>
          <a:xfrm>
            <a:off x="381000" y="381000"/>
            <a:ext cx="967150" cy="1450731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4667250" y="0"/>
            <a:ext cx="447675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81000" y="819150"/>
            <a:ext cx="3371850" cy="371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926"/>
              </a:lnSpc>
              <a:buNone/>
            </a:pPr>
            <a:r>
              <a:rPr lang="en-US" sz="641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Optherium is a global technology services &amp; proprietary products provider for banks and large enterprises. We help our clients unlock transformative value through technology-enabled opportunities.</a:t>
            </a:r>
            <a:endParaRPr lang="en-US" sz="641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3952875" y="4429125"/>
            <a:ext cx="523882" cy="523883"/>
          </a:xfrm>
          <a:prstGeom prst="rect">
            <a:avLst/>
          </a:prstGeom>
        </p:spPr>
      </p:pic>
      <p:sp>
        <p:nvSpPr>
          <p:cNvPr id="5" name="Shape 1"/>
          <p:cNvSpPr/>
          <p:nvPr/>
        </p:nvSpPr>
        <p:spPr>
          <a:xfrm>
            <a:off x="381000" y="1543050"/>
            <a:ext cx="2667000" cy="2462213"/>
          </a:xfrm>
          <a:prstGeom prst="rect">
            <a:avLst/>
          </a:prstGeom>
          <a:noFill/>
          <a:ln/>
        </p:spPr>
      </p:sp>
      <p:sp>
        <p:nvSpPr>
          <p:cNvPr id="6" name="Shape 2"/>
          <p:cNvSpPr/>
          <p:nvPr/>
        </p:nvSpPr>
        <p:spPr>
          <a:xfrm>
            <a:off x="381000" y="1543050"/>
            <a:ext cx="2667000" cy="838200"/>
          </a:xfrm>
          <a:prstGeom prst="rect">
            <a:avLst/>
          </a:prstGeom>
          <a:noFill/>
          <a:ln/>
        </p:spPr>
      </p:sp>
      <p:sp>
        <p:nvSpPr>
          <p:cNvPr id="7" name="Shape 3"/>
          <p:cNvSpPr/>
          <p:nvPr/>
        </p:nvSpPr>
        <p:spPr>
          <a:xfrm>
            <a:off x="381000" y="1543050"/>
            <a:ext cx="2667000" cy="123825"/>
          </a:xfrm>
          <a:prstGeom prst="rect">
            <a:avLst/>
          </a:prstGeom>
          <a:noFill/>
          <a:ln/>
        </p:spPr>
      </p:sp>
      <p:sp>
        <p:nvSpPr>
          <p:cNvPr id="8" name="Shape 4"/>
          <p:cNvSpPr/>
          <p:nvPr/>
        </p:nvSpPr>
        <p:spPr>
          <a:xfrm>
            <a:off x="381000" y="1554956"/>
            <a:ext cx="100013" cy="100013"/>
          </a:xfrm>
          <a:prstGeom prst="rect">
            <a:avLst/>
          </a:prstGeom>
          <a:noFill/>
          <a:ln/>
        </p:spPr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381000" y="1554956"/>
            <a:ext cx="100013" cy="100013"/>
          </a:xfrm>
          <a:prstGeom prst="rect">
            <a:avLst/>
          </a:prstGeom>
        </p:spPr>
      </p:pic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rcRect l="0" r="0" t="0" b="0"/>
          <a:stretch/>
        </p:blipFill>
        <p:spPr>
          <a:xfrm>
            <a:off x="399752" y="1595586"/>
            <a:ext cx="62508" cy="18752"/>
          </a:xfrm>
          <a:prstGeom prst="rect">
            <a:avLst/>
          </a:prstGeom>
        </p:spPr>
      </p:pic>
      <p:pic>
        <p:nvPicPr>
          <p:cNvPr id="11" name="Image 4" descr="preencoded.png">    </p:cNvPr>
          <p:cNvPicPr>
            <a:picLocks noChangeAspect="1"/>
          </p:cNvPicPr>
          <p:nvPr/>
        </p:nvPicPr>
        <p:blipFill>
          <a:blip r:embed="rId5"/>
          <a:srcRect l="0" r="0" t="0" b="0"/>
          <a:stretch/>
        </p:blipFill>
        <p:spPr>
          <a:xfrm>
            <a:off x="421630" y="1573709"/>
            <a:ext cx="18752" cy="62508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557213" y="1543050"/>
            <a:ext cx="2278856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926"/>
              </a:lnSpc>
              <a:buNone/>
            </a:pPr>
            <a:r>
              <a:rPr lang="en-US" sz="641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Baarerstrasse 190, 7200 Zug, Switzerland</a:t>
            </a:r>
            <a:endParaRPr lang="en-US" sz="641" dirty="0"/>
          </a:p>
        </p:txBody>
      </p:sp>
      <p:sp>
        <p:nvSpPr>
          <p:cNvPr id="13" name="Shape 6"/>
          <p:cNvSpPr/>
          <p:nvPr/>
        </p:nvSpPr>
        <p:spPr>
          <a:xfrm>
            <a:off x="381000" y="1781175"/>
            <a:ext cx="2667000" cy="123825"/>
          </a:xfrm>
          <a:prstGeom prst="rect">
            <a:avLst/>
          </a:prstGeom>
          <a:noFill/>
          <a:ln/>
        </p:spPr>
      </p:sp>
      <p:sp>
        <p:nvSpPr>
          <p:cNvPr id="14" name="Shape 7"/>
          <p:cNvSpPr/>
          <p:nvPr/>
        </p:nvSpPr>
        <p:spPr>
          <a:xfrm>
            <a:off x="381000" y="1793081"/>
            <a:ext cx="100013" cy="100013"/>
          </a:xfrm>
          <a:prstGeom prst="rect">
            <a:avLst/>
          </a:prstGeom>
          <a:noFill/>
          <a:ln/>
        </p:spPr>
      </p:sp>
      <p:pic>
        <p:nvPicPr>
          <p:cNvPr id="15" name="Image 5" descr="preencoded.png">    </p:cNvPr>
          <p:cNvPicPr>
            <a:picLocks noChangeAspect="1"/>
          </p:cNvPicPr>
          <p:nvPr/>
        </p:nvPicPr>
        <p:blipFill>
          <a:blip r:embed="rId6"/>
          <a:srcRect l="0" r="50000" t="0" b="0"/>
          <a:stretch/>
        </p:blipFill>
        <p:spPr>
          <a:xfrm>
            <a:off x="330994" y="1793081"/>
            <a:ext cx="100013" cy="100013"/>
          </a:xfrm>
          <a:prstGeom prst="rect">
            <a:avLst/>
          </a:prstGeom>
        </p:spPr>
      </p:pic>
      <p:pic>
        <p:nvPicPr>
          <p:cNvPr id="16" name="Image 6" descr="preencoded.png">    </p:cNvPr>
          <p:cNvPicPr>
            <a:picLocks noChangeAspect="1"/>
          </p:cNvPicPr>
          <p:nvPr/>
        </p:nvPicPr>
        <p:blipFill>
          <a:blip r:embed="rId7"/>
          <a:srcRect l="0" r="50000" t="0" b="0"/>
          <a:stretch/>
        </p:blipFill>
        <p:spPr>
          <a:xfrm>
            <a:off x="330994" y="1793081"/>
            <a:ext cx="100013" cy="100013"/>
          </a:xfrm>
          <a:prstGeom prst="rect">
            <a:avLst/>
          </a:prstGeom>
        </p:spPr>
      </p:pic>
      <p:pic>
        <p:nvPicPr>
          <p:cNvPr id="17" name="Image 7" descr="preencoded.png">    </p:cNvPr>
          <p:cNvPicPr>
            <a:picLocks noChangeAspect="1"/>
          </p:cNvPicPr>
          <p:nvPr/>
        </p:nvPicPr>
        <p:blipFill>
          <a:blip r:embed="rId8"/>
          <a:srcRect l="0" r="50000" t="0" b="0"/>
          <a:stretch/>
        </p:blipFill>
        <p:spPr>
          <a:xfrm>
            <a:off x="330994" y="1793081"/>
            <a:ext cx="100013" cy="100013"/>
          </a:xfrm>
          <a:prstGeom prst="rect">
            <a:avLst/>
          </a:prstGeom>
        </p:spPr>
      </p:pic>
      <p:pic>
        <p:nvPicPr>
          <p:cNvPr id="18" name="Image 8" descr="preencoded.png">    </p:cNvPr>
          <p:cNvPicPr>
            <a:picLocks noChangeAspect="1"/>
          </p:cNvPicPr>
          <p:nvPr/>
        </p:nvPicPr>
        <p:blipFill>
          <a:blip r:embed="rId9"/>
          <a:srcRect l="0" r="50005" t="0" b="0"/>
          <a:stretch/>
        </p:blipFill>
        <p:spPr>
          <a:xfrm>
            <a:off x="330994" y="1793081"/>
            <a:ext cx="100013" cy="100013"/>
          </a:xfrm>
          <a:prstGeom prst="rect">
            <a:avLst/>
          </a:prstGeom>
        </p:spPr>
      </p:pic>
      <p:sp>
        <p:nvSpPr>
          <p:cNvPr id="19" name="Text 8"/>
          <p:cNvSpPr/>
          <p:nvPr/>
        </p:nvSpPr>
        <p:spPr>
          <a:xfrm>
            <a:off x="557213" y="1781175"/>
            <a:ext cx="2071688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926"/>
              </a:lnSpc>
              <a:buNone/>
            </a:pPr>
            <a:r>
              <a:rPr lang="en-US" sz="641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Ground Floor 1-2 Craven Road, London, W7 2UA, UK</a:t>
            </a:r>
            <a:endParaRPr lang="en-US" sz="641" dirty="0"/>
          </a:p>
        </p:txBody>
      </p:sp>
      <p:sp>
        <p:nvSpPr>
          <p:cNvPr id="20" name="Shape 9"/>
          <p:cNvSpPr/>
          <p:nvPr/>
        </p:nvSpPr>
        <p:spPr>
          <a:xfrm>
            <a:off x="381000" y="2019300"/>
            <a:ext cx="2667000" cy="123825"/>
          </a:xfrm>
          <a:prstGeom prst="rect">
            <a:avLst/>
          </a:prstGeom>
          <a:noFill/>
          <a:ln/>
        </p:spPr>
      </p:sp>
      <p:sp>
        <p:nvSpPr>
          <p:cNvPr id="21" name="Shape 10"/>
          <p:cNvSpPr/>
          <p:nvPr/>
        </p:nvSpPr>
        <p:spPr>
          <a:xfrm>
            <a:off x="381000" y="2031206"/>
            <a:ext cx="100013" cy="100013"/>
          </a:xfrm>
          <a:prstGeom prst="rect">
            <a:avLst/>
          </a:prstGeom>
          <a:noFill/>
          <a:ln/>
        </p:spPr>
      </p:sp>
      <p:pic>
        <p:nvPicPr>
          <p:cNvPr id="22" name="Image 9" descr="preencoded.png">    </p:cNvPr>
          <p:cNvPicPr>
            <a:picLocks noChangeAspect="1"/>
          </p:cNvPicPr>
          <p:nvPr/>
        </p:nvPicPr>
        <p:blipFill>
          <a:blip r:embed="rId10"/>
          <a:srcRect l="0" r="47369" t="0" b="0"/>
          <a:stretch/>
        </p:blipFill>
        <p:spPr>
          <a:xfrm>
            <a:off x="381000" y="2031206"/>
            <a:ext cx="100013" cy="100013"/>
          </a:xfrm>
          <a:prstGeom prst="rect">
            <a:avLst/>
          </a:prstGeom>
        </p:spPr>
      </p:pic>
      <p:pic>
        <p:nvPicPr>
          <p:cNvPr id="23" name="Image 10" descr="preencoded.png">    </p:cNvPr>
          <p:cNvPicPr>
            <a:picLocks noChangeAspect="1"/>
          </p:cNvPicPr>
          <p:nvPr/>
        </p:nvPicPr>
        <p:blipFill>
          <a:blip r:embed="rId11"/>
          <a:srcRect l="0" r="47369" t="0" b="0"/>
          <a:stretch/>
        </p:blipFill>
        <p:spPr>
          <a:xfrm>
            <a:off x="381000" y="2038899"/>
            <a:ext cx="100013" cy="84627"/>
          </a:xfrm>
          <a:prstGeom prst="rect">
            <a:avLst/>
          </a:prstGeom>
        </p:spPr>
      </p:pic>
      <p:pic>
        <p:nvPicPr>
          <p:cNvPr id="24" name="Image 11" descr="preencoded.png">    </p:cNvPr>
          <p:cNvPicPr>
            <a:picLocks noChangeAspect="1"/>
          </p:cNvPicPr>
          <p:nvPr/>
        </p:nvPicPr>
        <p:blipFill>
          <a:blip r:embed="rId12"/>
          <a:srcRect l="0" r="-5" t="0" b="0"/>
          <a:stretch/>
        </p:blipFill>
        <p:spPr>
          <a:xfrm>
            <a:off x="381000" y="2031206"/>
            <a:ext cx="76014" cy="53853"/>
          </a:xfrm>
          <a:prstGeom prst="rect">
            <a:avLst/>
          </a:prstGeom>
        </p:spPr>
      </p:pic>
      <p:pic>
        <p:nvPicPr>
          <p:cNvPr id="25" name="Image 12" descr="preencoded.png">    </p:cNvPr>
          <p:cNvPicPr>
            <a:picLocks noChangeAspect="1"/>
          </p:cNvPicPr>
          <p:nvPr/>
        </p:nvPicPr>
        <p:blipFill>
          <a:blip r:embed="rId13"/>
          <a:srcRect l="0" r="6" t="0" b="0"/>
          <a:stretch/>
        </p:blipFill>
        <p:spPr>
          <a:xfrm>
            <a:off x="384460" y="2033514"/>
            <a:ext cx="69159" cy="48622"/>
          </a:xfrm>
          <a:prstGeom prst="rect">
            <a:avLst/>
          </a:prstGeom>
        </p:spPr>
      </p:pic>
      <p:sp>
        <p:nvSpPr>
          <p:cNvPr id="26" name="Text 11"/>
          <p:cNvSpPr/>
          <p:nvPr/>
        </p:nvSpPr>
        <p:spPr>
          <a:xfrm>
            <a:off x="557213" y="2019300"/>
            <a:ext cx="2133600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926"/>
              </a:lnSpc>
              <a:buNone/>
            </a:pPr>
            <a:r>
              <a:rPr lang="en-US" sz="641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20 Wall St, 7th Fl, Suite 726 New York, NY 10005, USA</a:t>
            </a:r>
            <a:endParaRPr lang="en-US" sz="641" dirty="0"/>
          </a:p>
        </p:txBody>
      </p:sp>
      <p:sp>
        <p:nvSpPr>
          <p:cNvPr id="27" name="Shape 12"/>
          <p:cNvSpPr/>
          <p:nvPr/>
        </p:nvSpPr>
        <p:spPr>
          <a:xfrm>
            <a:off x="381000" y="2257425"/>
            <a:ext cx="2667000" cy="123825"/>
          </a:xfrm>
          <a:prstGeom prst="rect">
            <a:avLst/>
          </a:prstGeom>
          <a:noFill/>
          <a:ln/>
        </p:spPr>
      </p:sp>
      <p:sp>
        <p:nvSpPr>
          <p:cNvPr id="28" name="Shape 13"/>
          <p:cNvSpPr/>
          <p:nvPr/>
        </p:nvSpPr>
        <p:spPr>
          <a:xfrm>
            <a:off x="381000" y="2269331"/>
            <a:ext cx="100013" cy="100013"/>
          </a:xfrm>
          <a:prstGeom prst="rect">
            <a:avLst/>
          </a:prstGeom>
          <a:noFill/>
          <a:ln/>
        </p:spPr>
      </p:sp>
      <p:pic>
        <p:nvPicPr>
          <p:cNvPr id="29" name="Image 13" descr="preencoded.png">    </p:cNvPr>
          <p:cNvPicPr>
            <a:picLocks noChangeAspect="1"/>
          </p:cNvPicPr>
          <p:nvPr/>
        </p:nvPicPr>
        <p:blipFill>
          <a:blip r:embed="rId14"/>
          <a:srcRect l="0" r="71" t="0" b="0"/>
          <a:stretch/>
        </p:blipFill>
        <p:spPr>
          <a:xfrm>
            <a:off x="381000" y="2269331"/>
            <a:ext cx="100013" cy="99673"/>
          </a:xfrm>
          <a:prstGeom prst="rect">
            <a:avLst/>
          </a:prstGeom>
        </p:spPr>
      </p:pic>
      <p:pic>
        <p:nvPicPr>
          <p:cNvPr id="30" name="Image 14" descr="preencoded.png">    </p:cNvPr>
          <p:cNvPicPr>
            <a:picLocks noChangeAspect="1"/>
          </p:cNvPicPr>
          <p:nvPr/>
        </p:nvPicPr>
        <p:blipFill>
          <a:blip r:embed="rId15"/>
          <a:srcRect l="0" r="71" t="0" b="289"/>
          <a:stretch/>
        </p:blipFill>
        <p:spPr>
          <a:xfrm>
            <a:off x="381000" y="2336220"/>
            <a:ext cx="100013" cy="33124"/>
          </a:xfrm>
          <a:prstGeom prst="rect">
            <a:avLst/>
          </a:prstGeom>
        </p:spPr>
      </p:pic>
      <p:pic>
        <p:nvPicPr>
          <p:cNvPr id="31" name="Image 15" descr="preencoded.png">    </p:cNvPr>
          <p:cNvPicPr>
            <a:picLocks noChangeAspect="1"/>
          </p:cNvPicPr>
          <p:nvPr/>
        </p:nvPicPr>
        <p:blipFill>
          <a:blip r:embed="rId16"/>
          <a:srcRect l="0" r="71" t="0" b="0"/>
          <a:stretch/>
        </p:blipFill>
        <p:spPr>
          <a:xfrm>
            <a:off x="381000" y="2269331"/>
            <a:ext cx="100013" cy="33220"/>
          </a:xfrm>
          <a:prstGeom prst="rect">
            <a:avLst/>
          </a:prstGeom>
        </p:spPr>
      </p:pic>
      <p:sp>
        <p:nvSpPr>
          <p:cNvPr id="32" name="Text 14"/>
          <p:cNvSpPr/>
          <p:nvPr/>
        </p:nvSpPr>
        <p:spPr>
          <a:xfrm>
            <a:off x="557213" y="2257425"/>
            <a:ext cx="1666875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926"/>
              </a:lnSpc>
              <a:buNone/>
            </a:pPr>
            <a:r>
              <a:rPr lang="en-US" sz="641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4 Aia, 2ndFl, Suite 16, Tallinn, 10111, Estonia</a:t>
            </a:r>
            <a:endParaRPr lang="en-US" sz="641" dirty="0"/>
          </a:p>
        </p:txBody>
      </p:sp>
      <p:sp>
        <p:nvSpPr>
          <p:cNvPr id="33" name="Shape 15"/>
          <p:cNvSpPr/>
          <p:nvPr/>
        </p:nvSpPr>
        <p:spPr>
          <a:xfrm>
            <a:off x="381000" y="2676525"/>
            <a:ext cx="2667000" cy="1328738"/>
          </a:xfrm>
          <a:prstGeom prst="rect">
            <a:avLst/>
          </a:prstGeom>
          <a:noFill/>
          <a:ln/>
        </p:spPr>
      </p:sp>
      <p:pic>
        <p:nvPicPr>
          <p:cNvPr id="34" name="Image 16" descr="preencoded.png">    </p:cNvPr>
          <p:cNvPicPr>
            <a:picLocks noChangeAspect="1"/>
          </p:cNvPicPr>
          <p:nvPr/>
        </p:nvPicPr>
        <p:blipFill>
          <a:blip r:embed="rId17"/>
          <a:srcRect l="0" r="0" t="0" b="0"/>
          <a:stretch/>
        </p:blipFill>
        <p:spPr>
          <a:xfrm>
            <a:off x="381000" y="2676526"/>
            <a:ext cx="2667000" cy="1327921"/>
          </a:xfrm>
          <a:prstGeom prst="rect">
            <a:avLst/>
          </a:prstGeom>
        </p:spPr>
      </p:pic>
      <p:sp>
        <p:nvSpPr>
          <p:cNvPr id="35" name="Shape 16"/>
          <p:cNvSpPr/>
          <p:nvPr/>
        </p:nvSpPr>
        <p:spPr>
          <a:xfrm>
            <a:off x="1785938" y="2970212"/>
            <a:ext cx="43109" cy="43109"/>
          </a:xfrm>
          <a:prstGeom prst="rect">
            <a:avLst/>
          </a:prstGeom>
          <a:solidFill>
            <a:srgbClr val="31A9EC"/>
          </a:solidFill>
          <a:ln/>
        </p:spPr>
      </p:sp>
      <p:sp>
        <p:nvSpPr>
          <p:cNvPr id="36" name="Shape 17"/>
          <p:cNvSpPr/>
          <p:nvPr/>
        </p:nvSpPr>
        <p:spPr>
          <a:xfrm>
            <a:off x="1722444" y="3113087"/>
            <a:ext cx="43109" cy="43109"/>
          </a:xfrm>
          <a:prstGeom prst="rect">
            <a:avLst/>
          </a:prstGeom>
          <a:solidFill>
            <a:srgbClr val="31A9EC"/>
          </a:solidFill>
          <a:ln/>
        </p:spPr>
      </p:sp>
      <p:sp>
        <p:nvSpPr>
          <p:cNvPr id="37" name="Shape 18"/>
          <p:cNvSpPr/>
          <p:nvPr/>
        </p:nvSpPr>
        <p:spPr>
          <a:xfrm>
            <a:off x="1570806" y="3047267"/>
            <a:ext cx="43109" cy="43109"/>
          </a:xfrm>
          <a:prstGeom prst="rect">
            <a:avLst/>
          </a:prstGeom>
          <a:solidFill>
            <a:srgbClr val="31A9EC"/>
          </a:solidFill>
          <a:ln/>
        </p:spPr>
      </p:sp>
      <p:sp>
        <p:nvSpPr>
          <p:cNvPr id="38" name="Shape 19"/>
          <p:cNvSpPr/>
          <p:nvPr/>
        </p:nvSpPr>
        <p:spPr>
          <a:xfrm>
            <a:off x="1585187" y="3061632"/>
            <a:ext cx="14370" cy="14370"/>
          </a:xfrm>
          <a:prstGeom prst="rect">
            <a:avLst/>
          </a:prstGeom>
          <a:solidFill>
            <a:srgbClr val="31A9EC"/>
          </a:solidFill>
          <a:ln/>
        </p:spPr>
      </p:sp>
      <p:sp>
        <p:nvSpPr>
          <p:cNvPr id="39" name="Shape 20"/>
          <p:cNvSpPr/>
          <p:nvPr/>
        </p:nvSpPr>
        <p:spPr>
          <a:xfrm>
            <a:off x="1027621" y="3222570"/>
            <a:ext cx="43109" cy="43109"/>
          </a:xfrm>
          <a:prstGeom prst="rect">
            <a:avLst/>
          </a:prstGeom>
          <a:solidFill>
            <a:srgbClr val="31A9EC"/>
          </a:solidFill>
          <a:ln/>
        </p:spPr>
      </p:sp>
      <p:sp>
        <p:nvSpPr>
          <p:cNvPr id="40" name="Shape 21"/>
          <p:cNvSpPr/>
          <p:nvPr/>
        </p:nvSpPr>
        <p:spPr>
          <a:xfrm>
            <a:off x="1042002" y="3236942"/>
            <a:ext cx="14370" cy="14370"/>
          </a:xfrm>
          <a:prstGeom prst="rect">
            <a:avLst/>
          </a:prstGeom>
          <a:solidFill>
            <a:srgbClr val="31A9EC"/>
          </a:solidFill>
          <a:ln/>
        </p:spPr>
      </p:sp>
      <p:sp>
        <p:nvSpPr>
          <p:cNvPr id="41" name="Text 22"/>
          <p:cNvSpPr/>
          <p:nvPr/>
        </p:nvSpPr>
        <p:spPr>
          <a:xfrm>
            <a:off x="381000" y="4500563"/>
            <a:ext cx="976312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926"/>
              </a:lnSpc>
              <a:buNone/>
            </a:pPr>
            <a:r>
              <a:rPr lang="en-US" sz="641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Website: </a:t>
            </a:r>
            <a:pPr algn="l" indent="0" marL="0">
              <a:lnSpc>
                <a:spcPts val="926"/>
              </a:lnSpc>
              <a:buNone/>
            </a:pPr>
            <a:r>
              <a:rPr lang="en-US" sz="641" u="sng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  <a:hlinkClick r:id="rId18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optherium.com</a:t>
            </a:r>
            <a:endParaRPr lang="en-US" sz="641" dirty="0"/>
          </a:p>
        </p:txBody>
      </p:sp>
      <p:sp>
        <p:nvSpPr>
          <p:cNvPr id="42" name="Text 23"/>
          <p:cNvSpPr/>
          <p:nvPr/>
        </p:nvSpPr>
        <p:spPr>
          <a:xfrm>
            <a:off x="381000" y="4664869"/>
            <a:ext cx="1100138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926"/>
              </a:lnSpc>
              <a:buNone/>
            </a:pPr>
            <a:r>
              <a:rPr lang="en-US" sz="641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Email: </a:t>
            </a:r>
            <a:pPr algn="l" indent="0" marL="0">
              <a:lnSpc>
                <a:spcPts val="926"/>
              </a:lnSpc>
              <a:buNone/>
            </a:pPr>
            <a:r>
              <a:rPr lang="en-US" sz="641" u="sng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  <a:hlinkClick r:id="rId19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info@optherium.com</a:t>
            </a:r>
            <a:endParaRPr lang="en-US" sz="641" dirty="0"/>
          </a:p>
        </p:txBody>
      </p:sp>
      <p:sp>
        <p:nvSpPr>
          <p:cNvPr id="43" name="Text 24"/>
          <p:cNvSpPr/>
          <p:nvPr/>
        </p:nvSpPr>
        <p:spPr>
          <a:xfrm>
            <a:off x="381000" y="4829175"/>
            <a:ext cx="890588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926"/>
              </a:lnSpc>
              <a:buNone/>
            </a:pPr>
            <a:r>
              <a:rPr lang="en-US" sz="641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Phone: </a:t>
            </a:r>
            <a:pPr algn="l" indent="0" marL="0">
              <a:lnSpc>
                <a:spcPts val="926"/>
              </a:lnSpc>
              <a:buNone/>
            </a:pPr>
            <a:r>
              <a:rPr lang="en-US" sz="641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+1 2125379492</a:t>
            </a:r>
            <a:endParaRPr lang="en-US" sz="641" dirty="0"/>
          </a:p>
        </p:txBody>
      </p:sp>
      <p:sp>
        <p:nvSpPr>
          <p:cNvPr id="44" name="Text 25"/>
          <p:cNvSpPr/>
          <p:nvPr/>
        </p:nvSpPr>
        <p:spPr>
          <a:xfrm>
            <a:off x="385763" y="381000"/>
            <a:ext cx="26670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23"/>
              </a:lnSpc>
              <a:buNone/>
            </a:pPr>
            <a:r>
              <a:rPr lang="en-US" sz="1995" b="1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Contact</a:t>
            </a:r>
            <a:endParaRPr lang="en-US" sz="1995" dirty="0"/>
          </a:p>
        </p:txBody>
      </p:sp>
      <p:sp>
        <p:nvSpPr>
          <p:cNvPr id="45" name="Text 26"/>
          <p:cNvSpPr/>
          <p:nvPr/>
        </p:nvSpPr>
        <p:spPr>
          <a:xfrm>
            <a:off x="8682038" y="4829175"/>
            <a:ext cx="80963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926"/>
              </a:lnSpc>
              <a:buNone/>
            </a:pPr>
            <a:r>
              <a:rPr lang="en-US" sz="641" dirty="0">
                <a:solidFill>
                  <a:srgbClr val="000000">
                    <a:alpha val="99000"/>
                  </a:srgbClr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16</a:t>
            </a:r>
            <a:endParaRPr lang="en-US" sz="64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2026-04-20T13:51:09Z</dcterms:created>
  <dcterms:modified xsi:type="dcterms:W3CDTF">2026-04-20T13:51:09Z</dcterms:modified>
</cp:coreProperties>
</file>